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6" r:id="rId6"/>
    <p:sldId id="260" r:id="rId7"/>
    <p:sldId id="262" r:id="rId8"/>
    <p:sldId id="263" r:id="rId9"/>
    <p:sldId id="264" r:id="rId10"/>
    <p:sldId id="271" r:id="rId11"/>
    <p:sldId id="297" r:id="rId12"/>
    <p:sldId id="266" r:id="rId13"/>
    <p:sldId id="267" r:id="rId14"/>
    <p:sldId id="268" r:id="rId15"/>
    <p:sldId id="270" r:id="rId16"/>
    <p:sldId id="272" r:id="rId17"/>
    <p:sldId id="298" r:id="rId18"/>
    <p:sldId id="275" r:id="rId19"/>
    <p:sldId id="277" r:id="rId20"/>
    <p:sldId id="287" r:id="rId21"/>
    <p:sldId id="300" r:id="rId22"/>
    <p:sldId id="303" r:id="rId23"/>
    <p:sldId id="304" r:id="rId24"/>
    <p:sldId id="279" r:id="rId25"/>
    <p:sldId id="294" r:id="rId26"/>
    <p:sldId id="29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02A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4660"/>
  </p:normalViewPr>
  <p:slideViewPr>
    <p:cSldViewPr>
      <p:cViewPr varScale="1">
        <p:scale>
          <a:sx n="108" d="100"/>
          <a:sy n="108" d="100"/>
        </p:scale>
        <p:origin x="174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7406E2-10EB-4E68-8504-F3F077B1F68F}"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7406E2-10EB-4E68-8504-F3F077B1F68F}"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7406E2-10EB-4E68-8504-F3F077B1F68F}"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7406E2-10EB-4E68-8504-F3F077B1F68F}"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7406E2-10EB-4E68-8504-F3F077B1F68F}" type="datetimeFigureOut">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7406E2-10EB-4E68-8504-F3F077B1F68F}"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7406E2-10EB-4E68-8504-F3F077B1F68F}" type="datetimeFigureOut">
              <a:rPr lang="en-US" smtClean="0"/>
              <a:pPr/>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7406E2-10EB-4E68-8504-F3F077B1F68F}" type="datetimeFigureOut">
              <a:rPr lang="en-US" smtClean="0"/>
              <a:pPr/>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406E2-10EB-4E68-8504-F3F077B1F68F}" type="datetimeFigureOut">
              <a:rPr lang="en-US" smtClean="0"/>
              <a:pPr/>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7406E2-10EB-4E68-8504-F3F077B1F68F}"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7406E2-10EB-4E68-8504-F3F077B1F68F}" type="datetimeFigureOut">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FAF9F-3AAA-4A3E-82A6-E0C9AF4D68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406E2-10EB-4E68-8504-F3F077B1F68F}" type="datetimeFigureOut">
              <a:rPr lang="en-US" smtClean="0"/>
              <a:pPr/>
              <a:t>8/23/2018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FAF9F-3AAA-4A3E-82A6-E0C9AF4D68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Eng III: Voc. #7</a:t>
            </a:r>
          </a:p>
        </p:txBody>
      </p:sp>
      <p:sp>
        <p:nvSpPr>
          <p:cNvPr id="3" name="Subtitle 2"/>
          <p:cNvSpPr>
            <a:spLocks noGrp="1"/>
          </p:cNvSpPr>
          <p:nvPr>
            <p:ph type="subTitle" idx="1"/>
          </p:nvPr>
        </p:nvSpPr>
        <p:spPr/>
        <p:txBody>
          <a:bodyPr/>
          <a:lstStyle/>
          <a:p>
            <a:r>
              <a:rPr lang="en-US" dirty="0"/>
              <a:t>Business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9262"/>
            <a:ext cx="7772400" cy="685800"/>
          </a:xfrm>
        </p:spPr>
        <p:txBody>
          <a:bodyPr>
            <a:normAutofit fontScale="90000"/>
          </a:bodyPr>
          <a:lstStyle/>
          <a:p>
            <a:r>
              <a:rPr lang="en-US" sz="2700" b="1" dirty="0"/>
              <a:t>Day 3</a:t>
            </a:r>
            <a:r>
              <a:rPr lang="en-US" sz="2700" dirty="0"/>
              <a:t>:  Write original sentences for the remaining 5 words.</a:t>
            </a:r>
            <a:endParaRPr lang="en-US" dirty="0"/>
          </a:p>
        </p:txBody>
      </p:sp>
      <p:sp>
        <p:nvSpPr>
          <p:cNvPr id="3" name="Title 1"/>
          <p:cNvSpPr txBox="1">
            <a:spLocks/>
          </p:cNvSpPr>
          <p:nvPr/>
        </p:nvSpPr>
        <p:spPr>
          <a:xfrm>
            <a:off x="457200" y="0"/>
            <a:ext cx="8229600" cy="792162"/>
          </a:xfrm>
          <a:prstGeom prst="rect">
            <a:avLst/>
          </a:prstGeom>
        </p:spPr>
        <p:txBody>
          <a:bodyPr vert="horz" lIns="91440" tIns="45720" rIns="91440" bIns="45720" rtlCol="0" anchor="ctr">
            <a:normAutofit fontScale="25000" lnSpcReduction="20000"/>
          </a:bodyPr>
          <a:lstStyle/>
          <a:p>
            <a:pPr lvl="0" algn="ctr">
              <a:spcBef>
                <a:spcPct val="0"/>
              </a:spcBef>
              <a:defRPr/>
            </a:pP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16000" b="0" i="0" u="none" strike="noStrike" kern="1200" cap="none" spc="0" normalizeH="0" baseline="0" noProof="0" dirty="0">
                <a:ln>
                  <a:noFill/>
                </a:ln>
                <a:solidFill>
                  <a:schemeClr val="tx1"/>
                </a:solidFill>
                <a:effectLst/>
                <a:uLnTx/>
                <a:uFillTx/>
                <a:latin typeface="+mj-lt"/>
                <a:ea typeface="+mj-ea"/>
                <a:cs typeface="+mj-cs"/>
              </a:rPr>
              <a:t>Vocabulary #8</a:t>
            </a:r>
            <a:br>
              <a:rPr kumimoji="0" lang="en-US" sz="4400" b="0" i="0" u="none" strike="noStrike" kern="1200" cap="none" spc="0" normalizeH="0" baseline="0" noProof="0" dirty="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2225826295"/>
              </p:ext>
            </p:extLst>
          </p:nvPr>
        </p:nvGraphicFramePr>
        <p:xfrm>
          <a:off x="266700" y="1130249"/>
          <a:ext cx="8610600" cy="5423205"/>
        </p:xfrm>
        <a:graphic>
          <a:graphicData uri="http://schemas.openxmlformats.org/drawingml/2006/table">
            <a:tbl>
              <a:tblPr/>
              <a:tblGrid>
                <a:gridCol w="1828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551385">
                <a:tc>
                  <a:txBody>
                    <a:bodyPr/>
                    <a:lstStyle/>
                    <a:p>
                      <a:pPr marL="0" marR="0" algn="l">
                        <a:spcBef>
                          <a:spcPts val="0"/>
                        </a:spcBef>
                        <a:spcAft>
                          <a:spcPts val="0"/>
                        </a:spcAft>
                      </a:pPr>
                      <a:r>
                        <a:rPr lang="en-US" sz="1800" b="1" dirty="0">
                          <a:latin typeface="Calibri"/>
                          <a:ea typeface="SimSun"/>
                          <a:cs typeface="Arial"/>
                        </a:rPr>
                        <a:t>Word(s) &amp; (PofS) </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SimSun"/>
                          <a:cs typeface="Arial"/>
                        </a:rPr>
                        <a:t>Definitions</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490">
                <a:tc rowSpan="2">
                  <a:txBody>
                    <a:bodyPr/>
                    <a:lstStyle/>
                    <a:p>
                      <a:r>
                        <a:rPr lang="en-US" dirty="0"/>
                        <a:t>preempt</a:t>
                      </a:r>
                      <a:r>
                        <a:rPr lang="en-US" baseline="0" dirty="0"/>
                        <a:t> (v)</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a:t>
                      </a:r>
                      <a:r>
                        <a:rPr lang="en-US" baseline="0" dirty="0"/>
                        <a:t> take precedence over someone or something already in place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0490">
                <a:tc vMerge="1">
                  <a:txBody>
                    <a:bodyPr/>
                    <a:lstStyle/>
                    <a:p>
                      <a:endParaRPr lang="en-US"/>
                    </a:p>
                  </a:txBody>
                  <a:tcPr/>
                </a:tc>
                <a:tc>
                  <a:txBody>
                    <a:bodyPr/>
                    <a:lstStyle/>
                    <a:p>
                      <a:r>
                        <a:rPr lang="en-US" i="1" dirty="0"/>
                        <a:t>Ex.  I preempted my dog’s plan to steal my pizza by </a:t>
                      </a:r>
                      <a:r>
                        <a:rPr lang="en-US" i="1"/>
                        <a:t>moving it out </a:t>
                      </a:r>
                      <a:r>
                        <a:rPr lang="en-US" i="1" dirty="0"/>
                        <a:t>of reach.  </a:t>
                      </a:r>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0490">
                <a:tc rowSpan="2">
                  <a:txBody>
                    <a:bodyPr/>
                    <a:lstStyle/>
                    <a:p>
                      <a:r>
                        <a:rPr lang="en-US" dirty="0"/>
                        <a:t>redemption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deliverance from sin; atonement for guilt;  retrieval</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9849">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0490">
                <a:tc rowSpan="2">
                  <a:txBody>
                    <a:bodyPr/>
                    <a:lstStyle/>
                    <a:p>
                      <a:r>
                        <a:rPr lang="en-US" dirty="0"/>
                        <a:t>pecuniary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relating to money or necessary payment of it</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0490">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0490">
                <a:tc rowSpan="2">
                  <a:txBody>
                    <a:bodyPr/>
                    <a:lstStyle/>
                    <a:p>
                      <a:r>
                        <a:rPr lang="en-US" dirty="0"/>
                        <a:t>purport</a:t>
                      </a:r>
                      <a:r>
                        <a:rPr lang="en-US" baseline="0" dirty="0"/>
                        <a:t> (</a:t>
                      </a:r>
                      <a:r>
                        <a:rPr lang="en-US" dirty="0"/>
                        <a:t>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claim; to profess (without giving</a:t>
                      </a:r>
                      <a:r>
                        <a:rPr lang="en-US" baseline="0" dirty="0"/>
                        <a:t> proof)</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6849">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0490">
                <a:tc rowSpan="2">
                  <a:txBody>
                    <a:bodyPr/>
                    <a:lstStyle/>
                    <a:p>
                      <a:r>
                        <a:rPr lang="en-US" dirty="0"/>
                        <a:t>rapport</a:t>
                      </a:r>
                      <a:r>
                        <a:rPr lang="en-US" baseline="0" dirty="0"/>
                        <a:t> (n)</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 a good sense of understanding and trust among</a:t>
                      </a:r>
                      <a:r>
                        <a:rPr lang="en-US" baseline="0" dirty="0"/>
                        <a:t> people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00490">
                <a:tc vMerge="1">
                  <a:txBody>
                    <a:bodyPr/>
                    <a:lstStyle/>
                    <a:p>
                      <a:endParaRPr lang="en-US"/>
                    </a:p>
                  </a:txBody>
                  <a:tcPr/>
                </a:tc>
                <a:tc>
                  <a:txBody>
                    <a:bodyPr/>
                    <a:lstStyle/>
                    <a:p>
                      <a:pPr marL="0" marR="0" algn="l">
                        <a:spcBef>
                          <a:spcPts val="0"/>
                        </a:spcBef>
                        <a:spcAft>
                          <a:spcPts val="0"/>
                        </a:spcAft>
                      </a:pPr>
                      <a:endParaRPr lang="en-US" sz="1200" dirty="0">
                        <a:latin typeface="Calibri"/>
                        <a:ea typeface="SimSun"/>
                        <a:cs typeface="Arial"/>
                      </a:endParaRPr>
                    </a:p>
                    <a:p>
                      <a:pPr marL="0" marR="0" algn="l">
                        <a:spcBef>
                          <a:spcPts val="0"/>
                        </a:spcBef>
                        <a:spcAft>
                          <a:spcPts val="0"/>
                        </a:spcAft>
                      </a:pPr>
                      <a:endParaRPr lang="en-US" sz="12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144000" cy="563562"/>
          </a:xfrm>
        </p:spPr>
        <p:txBody>
          <a:bodyPr>
            <a:normAutofit/>
          </a:bodyPr>
          <a:lstStyle/>
          <a:p>
            <a:pPr algn="l"/>
            <a:r>
              <a:rPr lang="en-US" sz="1800" b="1" dirty="0">
                <a:latin typeface="Calibri" pitchFamily="34" charset="0"/>
                <a:ea typeface="SimSun" pitchFamily="2" charset="-122"/>
                <a:cs typeface="Arial" pitchFamily="34" charset="0"/>
              </a:rPr>
              <a:t>Voc. #8: Day 4 </a:t>
            </a:r>
            <a:r>
              <a:rPr lang="en-US" sz="1800" dirty="0">
                <a:latin typeface="Calibri" pitchFamily="34" charset="0"/>
                <a:ea typeface="SimSun" pitchFamily="2" charset="-122"/>
                <a:cs typeface="Arial" pitchFamily="34" charset="0"/>
              </a:rPr>
              <a:t>– Write FIVE fill-in-the-blank sentences then trade to complete</a:t>
            </a:r>
            <a:endParaRPr lang="en-US" sz="1800" dirty="0"/>
          </a:p>
        </p:txBody>
      </p:sp>
      <p:graphicFrame>
        <p:nvGraphicFramePr>
          <p:cNvPr id="4" name="Table 3"/>
          <p:cNvGraphicFramePr>
            <a:graphicFrameLocks noGrp="1"/>
          </p:cNvGraphicFramePr>
          <p:nvPr>
            <p:extLst/>
          </p:nvPr>
        </p:nvGraphicFramePr>
        <p:xfrm>
          <a:off x="304800" y="408207"/>
          <a:ext cx="8610600" cy="6096000"/>
        </p:xfrm>
        <a:graphic>
          <a:graphicData uri="http://schemas.openxmlformats.org/drawingml/2006/table">
            <a:tbl>
              <a:tblPr/>
              <a:tblGrid>
                <a:gridCol w="1828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396410">
                <a:tc>
                  <a:txBody>
                    <a:bodyPr/>
                    <a:lstStyle/>
                    <a:p>
                      <a:pPr marL="0" marR="0" algn="l">
                        <a:spcBef>
                          <a:spcPts val="0"/>
                        </a:spcBef>
                        <a:spcAft>
                          <a:spcPts val="0"/>
                        </a:spcAft>
                      </a:pPr>
                      <a:r>
                        <a:rPr lang="en-US" sz="1800" b="1" dirty="0">
                          <a:latin typeface="Calibri"/>
                          <a:ea typeface="SimSun"/>
                          <a:cs typeface="Arial"/>
                        </a:rPr>
                        <a:t>Word(s) &amp; (PofS) </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SimSun"/>
                          <a:cs typeface="Arial"/>
                        </a:rPr>
                        <a:t>Definitions</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926">
                <a:tc rowSpan="2">
                  <a:txBody>
                    <a:bodyPr/>
                    <a:lstStyle/>
                    <a:p>
                      <a:r>
                        <a:rPr lang="en-US" dirty="0"/>
                        <a:t>acerbic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t>sharp </a:t>
                      </a:r>
                      <a:r>
                        <a:rPr lang="en-US" dirty="0"/>
                        <a:t>or harsh in speech</a:t>
                      </a:r>
                      <a:r>
                        <a:rPr lang="en-US" baseline="0" dirty="0"/>
                        <a:t>, manner, or temper; s</a:t>
                      </a:r>
                      <a:r>
                        <a:rPr lang="en-US" dirty="0"/>
                        <a:t>our or bitter in taste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92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926">
                <a:tc rowSpan="2">
                  <a:txBody>
                    <a:bodyPr/>
                    <a:lstStyle/>
                    <a:p>
                      <a:r>
                        <a:rPr lang="en-US" dirty="0"/>
                        <a:t>exacerbate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increase</a:t>
                      </a:r>
                      <a:r>
                        <a:rPr lang="en-US" baseline="0" dirty="0"/>
                        <a:t> irritation or violence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92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7926">
                <a:tc rowSpan="2">
                  <a:txBody>
                    <a:bodyPr/>
                    <a:lstStyle/>
                    <a:p>
                      <a:r>
                        <a:rPr lang="en-US" dirty="0"/>
                        <a:t>exemplify</a:t>
                      </a:r>
                      <a:r>
                        <a:rPr lang="en-US" baseline="0" dirty="0"/>
                        <a:t> (v)</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give an example of; illustrate by giving an example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792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7926">
                <a:tc rowSpan="2">
                  <a:txBody>
                    <a:bodyPr/>
                    <a:lstStyle/>
                    <a:p>
                      <a:r>
                        <a:rPr lang="en-US" dirty="0"/>
                        <a:t>impromptu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done without being planned, organized, or rehearsed</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792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7926">
                <a:tc rowSpan="2">
                  <a:txBody>
                    <a:bodyPr/>
                    <a:lstStyle/>
                    <a:p>
                      <a:r>
                        <a:rPr lang="en-US" dirty="0"/>
                        <a:t>acute</a:t>
                      </a:r>
                      <a:r>
                        <a:rPr lang="en-US" baseline="0" dirty="0"/>
                        <a:t> (adj)</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intense or severe; discerning; quickly alert</a:t>
                      </a:r>
                      <a:r>
                        <a:rPr lang="en-US" baseline="0" dirty="0"/>
                        <a:t> to impressions</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3901">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7926">
                <a:tc rowSpan="2">
                  <a:txBody>
                    <a:bodyPr/>
                    <a:lstStyle/>
                    <a:p>
                      <a:r>
                        <a:rPr lang="en-US" dirty="0"/>
                        <a:t>preempt</a:t>
                      </a:r>
                      <a:r>
                        <a:rPr lang="en-US" baseline="0" dirty="0"/>
                        <a:t> (v)</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a:t>
                      </a:r>
                      <a:r>
                        <a:rPr lang="en-US" baseline="0" dirty="0"/>
                        <a:t> take precedence over someone or something already in place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792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7926">
                <a:tc rowSpan="2">
                  <a:txBody>
                    <a:bodyPr/>
                    <a:lstStyle/>
                    <a:p>
                      <a:r>
                        <a:rPr lang="en-US" dirty="0"/>
                        <a:t>redemption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deliverance from sin; atonement for guilt;  retrieval</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8027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87926">
                <a:tc rowSpan="2">
                  <a:txBody>
                    <a:bodyPr/>
                    <a:lstStyle/>
                    <a:p>
                      <a:r>
                        <a:rPr lang="en-US" dirty="0"/>
                        <a:t>pecuniary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relating to money or necessary payment of it</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8792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87926">
                <a:tc rowSpan="2">
                  <a:txBody>
                    <a:bodyPr/>
                    <a:lstStyle/>
                    <a:p>
                      <a:r>
                        <a:rPr lang="en-US" dirty="0"/>
                        <a:t>purport</a:t>
                      </a:r>
                      <a:r>
                        <a:rPr lang="en-US" baseline="0" dirty="0"/>
                        <a:t> (</a:t>
                      </a:r>
                      <a:r>
                        <a:rPr lang="en-US" dirty="0"/>
                        <a:t>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claim; to profess (without giving</a:t>
                      </a:r>
                      <a:r>
                        <a:rPr lang="en-US" baseline="0" dirty="0"/>
                        <a:t> proof)</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06877">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87926">
                <a:tc rowSpan="2">
                  <a:txBody>
                    <a:bodyPr/>
                    <a:lstStyle/>
                    <a:p>
                      <a:r>
                        <a:rPr lang="en-US" dirty="0"/>
                        <a:t>rapport</a:t>
                      </a:r>
                      <a:r>
                        <a:rPr lang="en-US" baseline="0" dirty="0"/>
                        <a:t> (n)</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 a good sense of understanding and trust among</a:t>
                      </a:r>
                      <a:r>
                        <a:rPr lang="en-US" baseline="0" dirty="0"/>
                        <a:t> people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1720">
                <a:tc vMerge="1">
                  <a:txBody>
                    <a:bodyPr/>
                    <a:lstStyle/>
                    <a:p>
                      <a:endParaRPr lang="en-US"/>
                    </a:p>
                  </a:txBody>
                  <a:tcPr/>
                </a:tc>
                <a:tc>
                  <a:txBody>
                    <a:bodyPr/>
                    <a:lstStyle/>
                    <a:p>
                      <a:pPr marL="0" marR="0" algn="l">
                        <a:spcBef>
                          <a:spcPts val="0"/>
                        </a:spcBef>
                        <a:spcAft>
                          <a:spcPts val="0"/>
                        </a:spcAft>
                      </a:pPr>
                      <a:endParaRPr lang="en-US" sz="12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55209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990600"/>
          </a:xfrm>
        </p:spPr>
        <p:txBody>
          <a:bodyPr>
            <a:normAutofit/>
          </a:bodyPr>
          <a:lstStyle/>
          <a:p>
            <a:pPr algn="l"/>
            <a:r>
              <a:rPr lang="en-US" sz="2000" b="1" dirty="0"/>
              <a:t>Day 5</a:t>
            </a:r>
            <a:r>
              <a:rPr lang="en-US" sz="2000" dirty="0"/>
              <a:t>: Using the word bank provided, complete the following analogies with 5 of the words.  </a:t>
            </a:r>
          </a:p>
        </p:txBody>
      </p:sp>
      <p:sp>
        <p:nvSpPr>
          <p:cNvPr id="9" name="Content Placeholder 8"/>
          <p:cNvSpPr>
            <a:spLocks noGrp="1"/>
          </p:cNvSpPr>
          <p:nvPr>
            <p:ph idx="1"/>
          </p:nvPr>
        </p:nvSpPr>
        <p:spPr>
          <a:xfrm>
            <a:off x="152400" y="1905000"/>
            <a:ext cx="8839200" cy="4525963"/>
          </a:xfrm>
        </p:spPr>
        <p:txBody>
          <a:bodyPr>
            <a:normAutofit fontScale="85000" lnSpcReduction="10000"/>
          </a:bodyPr>
          <a:lstStyle/>
          <a:p>
            <a:pPr marL="0" indent="0" fontAlgn="ctr">
              <a:buNone/>
            </a:pPr>
            <a:r>
              <a:rPr lang="en-US" sz="2600" dirty="0"/>
              <a:t>acerbic 		acute	      exacerbate	      pecuniary	  impromptu  exemplify     	preempt      rapport               purport	  redemption 	</a:t>
            </a:r>
            <a:r>
              <a:rPr lang="en-US" dirty="0"/>
              <a:t>	 </a:t>
            </a:r>
          </a:p>
          <a:p>
            <a:pPr marL="0" indent="0" fontAlgn="ctr">
              <a:buNone/>
            </a:pPr>
            <a:r>
              <a:rPr lang="en-US" dirty="0"/>
              <a:t>		</a:t>
            </a:r>
          </a:p>
          <a:p>
            <a:pPr marL="346075" lvl="0" indent="-346075">
              <a:buAutoNum type="arabicPeriod"/>
            </a:pPr>
            <a:r>
              <a:rPr lang="en-US" sz="2800" dirty="0"/>
              <a:t>kind : compliment ::   ________ : hurtful comment</a:t>
            </a:r>
          </a:p>
          <a:p>
            <a:pPr marL="346075" lvl="0" indent="-346075">
              <a:buAutoNum type="arabicPeriod"/>
            </a:pPr>
            <a:r>
              <a:rPr lang="en-US" sz="2800" dirty="0"/>
              <a:t>introvert : extrovert :: rehearsed :________</a:t>
            </a:r>
          </a:p>
          <a:p>
            <a:pPr lvl="0">
              <a:buNone/>
            </a:pPr>
            <a:r>
              <a:rPr lang="en-US" sz="2800" dirty="0"/>
              <a:t>3. judgment: verdict :: forgiveness : _________</a:t>
            </a:r>
          </a:p>
          <a:p>
            <a:pPr lvl="0">
              <a:buNone/>
            </a:pPr>
            <a:r>
              <a:rPr lang="en-US" sz="2800" dirty="0"/>
              <a:t>4. Tom Walker : _______ :: Ralph Waldo Emerson : environmentalist</a:t>
            </a:r>
          </a:p>
          <a:p>
            <a:pPr lvl="0">
              <a:buNone/>
            </a:pPr>
            <a:r>
              <a:rPr lang="en-US" sz="2800" dirty="0"/>
              <a:t>5. editorial : prove opinions :: false resume : _________ skills</a:t>
            </a:r>
          </a:p>
          <a:p>
            <a:pPr lvl="0">
              <a:buNone/>
            </a:pPr>
            <a:endParaRPr lang="en-US" dirty="0"/>
          </a:p>
          <a:p>
            <a:pPr algn="ctr">
              <a:buNone/>
            </a:pPr>
            <a:r>
              <a:rPr lang="en-US" sz="3800" b="1" dirty="0"/>
              <a:t>Challenge:  Now, write 5 of your own!</a:t>
            </a:r>
            <a:endParaRPr lang="en-US" sz="3800" dirty="0"/>
          </a:p>
          <a:p>
            <a:endParaRPr lang="en-US" dirty="0"/>
          </a:p>
        </p:txBody>
      </p:sp>
      <p:sp>
        <p:nvSpPr>
          <p:cNvPr id="10" name="TextBox 9"/>
          <p:cNvSpPr txBox="1"/>
          <p:nvPr/>
        </p:nvSpPr>
        <p:spPr>
          <a:xfrm>
            <a:off x="914400" y="152400"/>
            <a:ext cx="7467600" cy="707886"/>
          </a:xfrm>
          <a:prstGeom prst="rect">
            <a:avLst/>
          </a:prstGeom>
          <a:noFill/>
        </p:spPr>
        <p:txBody>
          <a:bodyPr wrap="square" rtlCol="0">
            <a:spAutoFit/>
          </a:bodyPr>
          <a:lstStyle/>
          <a:p>
            <a:pPr algn="ctr"/>
            <a:r>
              <a:rPr lang="en-US" sz="4000" dirty="0"/>
              <a:t>Vocabulary #8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ENG III: Vocabulary #9</a:t>
            </a:r>
          </a:p>
        </p:txBody>
      </p:sp>
      <p:sp>
        <p:nvSpPr>
          <p:cNvPr id="4" name="Subtitle 3"/>
          <p:cNvSpPr>
            <a:spLocks noGrp="1"/>
          </p:cNvSpPr>
          <p:nvPr>
            <p:ph type="subTitle" idx="1"/>
          </p:nvPr>
        </p:nvSpPr>
        <p:spPr/>
        <p:txBody>
          <a:bodyPr/>
          <a:lstStyle/>
          <a:p>
            <a:r>
              <a:rPr lang="en-US" dirty="0"/>
              <a:t>Light and Dark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419600" cy="487362"/>
          </a:xfrm>
        </p:spPr>
        <p:txBody>
          <a:bodyPr>
            <a:normAutofit fontScale="90000"/>
          </a:bodyPr>
          <a:lstStyle/>
          <a:p>
            <a:r>
              <a:rPr lang="en-US" sz="1800" b="1" dirty="0"/>
              <a:t>Vocabulary #9 Day 1</a:t>
            </a:r>
            <a:r>
              <a:rPr lang="en-US" sz="1800" dirty="0"/>
              <a:t>: Copy words and definitions</a:t>
            </a:r>
          </a:p>
        </p:txBody>
      </p:sp>
      <p:graphicFrame>
        <p:nvGraphicFramePr>
          <p:cNvPr id="5" name="Table 4"/>
          <p:cNvGraphicFramePr>
            <a:graphicFrameLocks noGrp="1"/>
          </p:cNvGraphicFramePr>
          <p:nvPr>
            <p:extLst>
              <p:ext uri="{D42A27DB-BD31-4B8C-83A1-F6EECF244321}">
                <p14:modId xmlns:p14="http://schemas.microsoft.com/office/powerpoint/2010/main" val="4006074343"/>
              </p:ext>
            </p:extLst>
          </p:nvPr>
        </p:nvGraphicFramePr>
        <p:xfrm>
          <a:off x="152400" y="457200"/>
          <a:ext cx="8915400" cy="6480657"/>
        </p:xfrm>
        <a:graphic>
          <a:graphicData uri="http://schemas.openxmlformats.org/drawingml/2006/table">
            <a:tbl>
              <a:tblPr/>
              <a:tblGrid>
                <a:gridCol w="1972434">
                  <a:extLst>
                    <a:ext uri="{9D8B030D-6E8A-4147-A177-3AD203B41FA5}">
                      <a16:colId xmlns:a16="http://schemas.microsoft.com/office/drawing/2014/main" val="20000"/>
                    </a:ext>
                  </a:extLst>
                </a:gridCol>
                <a:gridCol w="6942966">
                  <a:extLst>
                    <a:ext uri="{9D8B030D-6E8A-4147-A177-3AD203B41FA5}">
                      <a16:colId xmlns:a16="http://schemas.microsoft.com/office/drawing/2014/main" val="20001"/>
                    </a:ext>
                  </a:extLst>
                </a:gridCol>
              </a:tblGrid>
              <a:tr h="228600">
                <a:tc>
                  <a:txBody>
                    <a:bodyPr/>
                    <a:lstStyle/>
                    <a:p>
                      <a:pPr marL="0" marR="0" algn="l">
                        <a:spcBef>
                          <a:spcPts val="0"/>
                        </a:spcBef>
                        <a:spcAft>
                          <a:spcPts val="0"/>
                        </a:spcAft>
                      </a:pPr>
                      <a:r>
                        <a:rPr lang="en-US" sz="1600" b="1" dirty="0">
                          <a:latin typeface="Calibri"/>
                          <a:ea typeface="SimSun"/>
                          <a:cs typeface="Arial"/>
                        </a:rPr>
                        <a:t>Word(s) &amp; (PofS) </a:t>
                      </a:r>
                      <a:endParaRPr lang="en-US" sz="16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SimSun"/>
                          <a:cs typeface="Arial"/>
                        </a:rPr>
                        <a:t>Definitions</a:t>
                      </a:r>
                      <a:endParaRPr lang="en-US" sz="16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115">
                <a:tc rowSpan="2">
                  <a:txBody>
                    <a:bodyPr/>
                    <a:lstStyle/>
                    <a:p>
                      <a:r>
                        <a:rPr lang="en-US" dirty="0"/>
                        <a:t>lucid</a:t>
                      </a:r>
                      <a:r>
                        <a:rPr lang="en-US" baseline="0" dirty="0"/>
                        <a:t> (adj)</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easy to understand</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115">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115">
                <a:tc rowSpan="2">
                  <a:txBody>
                    <a:bodyPr/>
                    <a:lstStyle/>
                    <a:p>
                      <a:r>
                        <a:rPr lang="en-US" dirty="0"/>
                        <a:t>elucidate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make clear or plain;</a:t>
                      </a:r>
                      <a:r>
                        <a:rPr lang="en-US" baseline="0" dirty="0"/>
                        <a:t> to clarify</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2615">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6306">
                <a:tc rowSpan="2">
                  <a:txBody>
                    <a:bodyPr/>
                    <a:lstStyle/>
                    <a:p>
                      <a:r>
                        <a:rPr lang="en-US" dirty="0"/>
                        <a:t>luminary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a</a:t>
                      </a:r>
                      <a:r>
                        <a:rPr lang="en-US" sz="1800" baseline="0" dirty="0"/>
                        <a:t> person who is outstanding in a particular field; </a:t>
                      </a:r>
                      <a:r>
                        <a:rPr lang="en-US" sz="1800" dirty="0"/>
                        <a:t>object</a:t>
                      </a:r>
                      <a:r>
                        <a:rPr lang="en-US" sz="1800" baseline="0" dirty="0"/>
                        <a:t> that gives light</a:t>
                      </a:r>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7115">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7115">
                <a:tc rowSpan="2">
                  <a:txBody>
                    <a:bodyPr/>
                    <a:lstStyle/>
                    <a:p>
                      <a:r>
                        <a:rPr lang="en-US" dirty="0"/>
                        <a:t>muster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dirty="0"/>
                        <a:t>to gather</a:t>
                      </a:r>
                      <a:r>
                        <a:rPr lang="en-US" sz="1600" baseline="0" dirty="0"/>
                        <a:t> people for a specific purpose; to gather/summon (often used with up---</a:t>
                      </a:r>
                      <a:r>
                        <a:rPr lang="en-US" sz="1600" i="1" baseline="0" dirty="0"/>
                        <a:t>muster up the courage</a:t>
                      </a:r>
                      <a:r>
                        <a:rPr lang="en-US" sz="1600" i="0" baseline="0" dirty="0"/>
                        <a:t>)</a:t>
                      </a:r>
                      <a:endParaRPr lang="en-US" sz="16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7115">
                <a:tc vMerge="1">
                  <a:txBody>
                    <a:bodyPr/>
                    <a:lstStyle/>
                    <a:p>
                      <a:endParaRPr lang="en-US"/>
                    </a:p>
                  </a:txBody>
                  <a:tcPr/>
                </a:tc>
                <a:tc>
                  <a:txBody>
                    <a:bodyPr/>
                    <a:lstStyle/>
                    <a:p>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9884">
                <a:tc rowSpan="2">
                  <a:txBody>
                    <a:bodyPr/>
                    <a:lstStyle/>
                    <a:p>
                      <a:r>
                        <a:rPr lang="en-US" dirty="0"/>
                        <a:t>monstrosity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an object of great and often frightening size, force, or complexity</a:t>
                      </a:r>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409">
                <a:tc vMerge="1">
                  <a:txBody>
                    <a:bodyPr/>
                    <a:lstStyle/>
                    <a:p>
                      <a:endParaRPr lang="en-US"/>
                    </a:p>
                  </a:txBody>
                  <a:tcPr/>
                </a:tc>
                <a:tc>
                  <a:txBody>
                    <a:bodyPr/>
                    <a:lstStyle/>
                    <a:p>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7115">
                <a:tc rowSpan="2">
                  <a:txBody>
                    <a:bodyPr/>
                    <a:lstStyle/>
                    <a:p>
                      <a:r>
                        <a:rPr lang="en-US" dirty="0"/>
                        <a:t>remonstrate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aseline="0" dirty="0"/>
                        <a:t>to speak in protest or disapproval (</a:t>
                      </a:r>
                      <a:r>
                        <a:rPr lang="en-US" i="1" baseline="0" dirty="0"/>
                        <a:t>remonstrate with</a:t>
                      </a:r>
                      <a:r>
                        <a:rPr lang="en-US" baseline="0" dirty="0"/>
                        <a:t> or </a:t>
                      </a:r>
                      <a:r>
                        <a:rPr lang="en-US" i="1" baseline="0" dirty="0"/>
                        <a:t>against</a:t>
                      </a:r>
                      <a:r>
                        <a:rPr lang="en-US" baseline="0" dirty="0"/>
                        <a:t>)</a:t>
                      </a:r>
                      <a:endParaRPr lang="en-US" sz="16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7115">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7115">
                <a:tc rowSpan="2">
                  <a:txBody>
                    <a:bodyPr/>
                    <a:lstStyle/>
                    <a:p>
                      <a:r>
                        <a:rPr lang="en-US" dirty="0"/>
                        <a:t>umbrage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extreme offense; resentment (</a:t>
                      </a:r>
                      <a:r>
                        <a:rPr lang="en-US" i="1" dirty="0"/>
                        <a:t>take umbrage</a:t>
                      </a:r>
                      <a:r>
                        <a:rPr lang="en-US" dirty="0"/>
                        <a:t>)</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7948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87115">
                <a:tc rowSpan="2">
                  <a:txBody>
                    <a:bodyPr/>
                    <a:lstStyle/>
                    <a:p>
                      <a:r>
                        <a:rPr lang="en-US" dirty="0"/>
                        <a:t>denigrate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speak derogatively of someone’s character or reputation; to defame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40698">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87115">
                <a:tc rowSpan="2">
                  <a:txBody>
                    <a:bodyPr/>
                    <a:lstStyle/>
                    <a:p>
                      <a:r>
                        <a:rPr lang="en-US" dirty="0"/>
                        <a:t>somber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gloomy;</a:t>
                      </a:r>
                      <a:r>
                        <a:rPr lang="en-US" baseline="0" dirty="0"/>
                        <a:t> oppressively solemn</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06012">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87115">
                <a:tc rowSpan="2">
                  <a:txBody>
                    <a:bodyPr/>
                    <a:lstStyle/>
                    <a:p>
                      <a:r>
                        <a:rPr lang="en-US" dirty="0"/>
                        <a:t>pallid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pale; lacking color, vitality, or interest; dull</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87115">
                <a:tc vMerge="1">
                  <a:txBody>
                    <a:bodyPr/>
                    <a:lstStyle/>
                    <a:p>
                      <a:endParaRPr lang="en-US"/>
                    </a:p>
                  </a:txBody>
                  <a:tcPr/>
                </a:tc>
                <a:tc>
                  <a:txBody>
                    <a:bodyPr/>
                    <a:lstStyle/>
                    <a:p>
                      <a:pPr marL="0" marR="0" algn="l">
                        <a:spcBef>
                          <a:spcPts val="0"/>
                        </a:spcBef>
                        <a:spcAft>
                          <a:spcPts val="0"/>
                        </a:spcAft>
                      </a:pPr>
                      <a:endParaRPr lang="en-US" sz="12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t>Vocabulary #9</a:t>
            </a:r>
          </a:p>
        </p:txBody>
      </p:sp>
      <p:sp>
        <p:nvSpPr>
          <p:cNvPr id="6" name="Content Placeholder 5"/>
          <p:cNvSpPr>
            <a:spLocks noGrp="1"/>
          </p:cNvSpPr>
          <p:nvPr>
            <p:ph idx="1"/>
          </p:nvPr>
        </p:nvSpPr>
        <p:spPr>
          <a:xfrm>
            <a:off x="381000" y="533400"/>
            <a:ext cx="8229600" cy="457200"/>
          </a:xfrm>
        </p:spPr>
        <p:txBody>
          <a:bodyPr>
            <a:normAutofit/>
          </a:bodyPr>
          <a:lstStyle/>
          <a:p>
            <a:pPr algn="ctr"/>
            <a:r>
              <a:rPr lang="en-US" sz="2400" b="1" dirty="0"/>
              <a:t>Day 2</a:t>
            </a:r>
            <a:r>
              <a:rPr lang="en-US" sz="2400" dirty="0"/>
              <a:t>:  Write original sentences for 5 of the words.</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36738572"/>
              </p:ext>
            </p:extLst>
          </p:nvPr>
        </p:nvGraphicFramePr>
        <p:xfrm>
          <a:off x="266700" y="1066800"/>
          <a:ext cx="8610600" cy="5423665"/>
        </p:xfrm>
        <a:graphic>
          <a:graphicData uri="http://schemas.openxmlformats.org/drawingml/2006/table">
            <a:tbl>
              <a:tblPr/>
              <a:tblGrid>
                <a:gridCol w="1828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561485">
                <a:tc>
                  <a:txBody>
                    <a:bodyPr/>
                    <a:lstStyle/>
                    <a:p>
                      <a:pPr marL="0" marR="0" algn="l">
                        <a:spcBef>
                          <a:spcPts val="0"/>
                        </a:spcBef>
                        <a:spcAft>
                          <a:spcPts val="0"/>
                        </a:spcAft>
                      </a:pPr>
                      <a:r>
                        <a:rPr lang="en-US" sz="1800" b="1" dirty="0">
                          <a:latin typeface="Calibri"/>
                          <a:ea typeface="SimSun"/>
                          <a:cs typeface="Arial"/>
                        </a:rPr>
                        <a:t>Word(s) &amp; (PofS) </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SimSun"/>
                          <a:cs typeface="Arial"/>
                        </a:rPr>
                        <a:t>Definitions</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7825">
                <a:tc rowSpan="2">
                  <a:txBody>
                    <a:bodyPr/>
                    <a:lstStyle/>
                    <a:p>
                      <a:r>
                        <a:rPr lang="en-US" dirty="0"/>
                        <a:t>lucid</a:t>
                      </a:r>
                      <a:r>
                        <a:rPr lang="en-US" baseline="0" dirty="0"/>
                        <a:t> (adj)</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easy to understand</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7825">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7825">
                <a:tc rowSpan="2">
                  <a:txBody>
                    <a:bodyPr/>
                    <a:lstStyle/>
                    <a:p>
                      <a:r>
                        <a:rPr lang="en-US" dirty="0"/>
                        <a:t>elucidate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make clear or plain;</a:t>
                      </a:r>
                      <a:r>
                        <a:rPr lang="en-US" baseline="0" dirty="0"/>
                        <a:t> to clarify</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7825">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7825">
                <a:tc rowSpan="2">
                  <a:txBody>
                    <a:bodyPr/>
                    <a:lstStyle/>
                    <a:p>
                      <a:r>
                        <a:rPr lang="en-US" dirty="0"/>
                        <a:t>luminary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a</a:t>
                      </a:r>
                      <a:r>
                        <a:rPr lang="en-US" sz="1800" baseline="0" dirty="0"/>
                        <a:t> person who is outstanding in a particular field; </a:t>
                      </a:r>
                      <a:r>
                        <a:rPr lang="en-US" sz="1800" dirty="0"/>
                        <a:t>object</a:t>
                      </a:r>
                      <a:r>
                        <a:rPr lang="en-US" sz="1800" baseline="0" dirty="0"/>
                        <a:t> that gives light</a:t>
                      </a:r>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7825">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7825">
                <a:tc rowSpan="2">
                  <a:txBody>
                    <a:bodyPr/>
                    <a:lstStyle/>
                    <a:p>
                      <a:r>
                        <a:rPr lang="en-US" dirty="0"/>
                        <a:t>muster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dirty="0"/>
                        <a:t>to gather</a:t>
                      </a:r>
                      <a:r>
                        <a:rPr lang="en-US" sz="1600" baseline="0" dirty="0"/>
                        <a:t> people for a specific purpose; to gather/summon (often used with up---</a:t>
                      </a:r>
                      <a:r>
                        <a:rPr lang="en-US" sz="1600" i="1" baseline="0" dirty="0"/>
                        <a:t>muster up the courage</a:t>
                      </a:r>
                      <a:r>
                        <a:rPr lang="en-US" sz="1600" i="0" baseline="0" dirty="0"/>
                        <a:t>)</a:t>
                      </a:r>
                      <a:endParaRPr lang="en-US" sz="16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7825">
                <a:tc vMerge="1">
                  <a:txBody>
                    <a:bodyPr/>
                    <a:lstStyle/>
                    <a:p>
                      <a:endParaRPr lang="en-US"/>
                    </a:p>
                  </a:txBody>
                  <a:tcPr/>
                </a:tc>
                <a:tc>
                  <a:txBody>
                    <a:bodyPr/>
                    <a:lstStyle/>
                    <a:p>
                      <a:endParaRPr lang="en-US" sz="1800" dirty="0"/>
                    </a:p>
                    <a:p>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7825">
                <a:tc rowSpan="2">
                  <a:txBody>
                    <a:bodyPr/>
                    <a:lstStyle/>
                    <a:p>
                      <a:r>
                        <a:rPr lang="en-US" dirty="0"/>
                        <a:t>monstrosity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an object of great and often frightening size, force, or complexity</a:t>
                      </a:r>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16288">
                <a:tc vMerge="1">
                  <a:txBody>
                    <a:bodyPr/>
                    <a:lstStyle/>
                    <a:p>
                      <a:endParaRPr lang="en-US"/>
                    </a:p>
                  </a:txBody>
                  <a:tcPr/>
                </a:tc>
                <a:tc>
                  <a:txBody>
                    <a:bodyPr/>
                    <a:lstStyle/>
                    <a:p>
                      <a:endParaRPr lang="en-US" sz="1800" dirty="0"/>
                    </a:p>
                    <a:p>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762000"/>
          </a:xfrm>
        </p:spPr>
        <p:txBody>
          <a:bodyPr>
            <a:normAutofit fontScale="90000"/>
          </a:bodyPr>
          <a:lstStyle/>
          <a:p>
            <a:r>
              <a:rPr lang="en-US" sz="2700" b="1" dirty="0"/>
              <a:t>Day 3</a:t>
            </a:r>
            <a:r>
              <a:rPr lang="en-US" sz="2700" dirty="0"/>
              <a:t>:  Write original sentences for the remaining 5 words.</a:t>
            </a:r>
            <a:endParaRPr lang="en-US" dirty="0"/>
          </a:p>
        </p:txBody>
      </p:sp>
      <p:sp>
        <p:nvSpPr>
          <p:cNvPr id="3" name="Title 1"/>
          <p:cNvSpPr txBox="1">
            <a:spLocks/>
          </p:cNvSpPr>
          <p:nvPr/>
        </p:nvSpPr>
        <p:spPr>
          <a:xfrm>
            <a:off x="457200" y="0"/>
            <a:ext cx="8229600" cy="792162"/>
          </a:xfrm>
          <a:prstGeom prst="rect">
            <a:avLst/>
          </a:prstGeom>
        </p:spPr>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16000" b="0" i="0" u="none" strike="noStrike" kern="1200" cap="none" spc="0" normalizeH="0" baseline="0" noProof="0" dirty="0">
                <a:ln>
                  <a:noFill/>
                </a:ln>
                <a:solidFill>
                  <a:schemeClr val="tx1"/>
                </a:solidFill>
                <a:effectLst/>
                <a:uLnTx/>
                <a:uFillTx/>
                <a:latin typeface="+mj-lt"/>
                <a:ea typeface="+mj-ea"/>
                <a:cs typeface="+mj-cs"/>
              </a:rPr>
              <a:t>Vocabulary #9</a:t>
            </a:r>
            <a:br>
              <a:rPr kumimoji="0" lang="en-US" sz="4400" b="0" i="0" u="none" strike="noStrike" kern="1200" cap="none" spc="0" normalizeH="0" baseline="0" noProof="0" dirty="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4088076664"/>
              </p:ext>
            </p:extLst>
          </p:nvPr>
        </p:nvGraphicFramePr>
        <p:xfrm>
          <a:off x="228600" y="1096962"/>
          <a:ext cx="8686800" cy="5424724"/>
        </p:xfrm>
        <a:graphic>
          <a:graphicData uri="http://schemas.openxmlformats.org/drawingml/2006/table">
            <a:tbl>
              <a:tblPr/>
              <a:tblGrid>
                <a:gridCol w="1844984">
                  <a:extLst>
                    <a:ext uri="{9D8B030D-6E8A-4147-A177-3AD203B41FA5}">
                      <a16:colId xmlns:a16="http://schemas.microsoft.com/office/drawing/2014/main" val="20000"/>
                    </a:ext>
                  </a:extLst>
                </a:gridCol>
                <a:gridCol w="6841816">
                  <a:extLst>
                    <a:ext uri="{9D8B030D-6E8A-4147-A177-3AD203B41FA5}">
                      <a16:colId xmlns:a16="http://schemas.microsoft.com/office/drawing/2014/main" val="20001"/>
                    </a:ext>
                  </a:extLst>
                </a:gridCol>
              </a:tblGrid>
              <a:tr h="578954">
                <a:tc>
                  <a:txBody>
                    <a:bodyPr/>
                    <a:lstStyle/>
                    <a:p>
                      <a:pPr marL="0" marR="0" algn="l">
                        <a:spcBef>
                          <a:spcPts val="0"/>
                        </a:spcBef>
                        <a:spcAft>
                          <a:spcPts val="0"/>
                        </a:spcAft>
                      </a:pPr>
                      <a:r>
                        <a:rPr lang="en-US" sz="1800" b="1" dirty="0">
                          <a:latin typeface="Calibri"/>
                          <a:ea typeface="SimSun"/>
                          <a:cs typeface="Arial"/>
                        </a:rPr>
                        <a:t>Word(s) &amp; (PofS) </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SimSun"/>
                          <a:cs typeface="Arial"/>
                        </a:rPr>
                        <a:t>Definitions</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0514">
                <a:tc rowSpan="2">
                  <a:txBody>
                    <a:bodyPr/>
                    <a:lstStyle/>
                    <a:p>
                      <a:r>
                        <a:rPr lang="en-US" dirty="0"/>
                        <a:t>remonstrate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aseline="0" dirty="0"/>
                        <a:t>to speak in protest or disapproval (</a:t>
                      </a:r>
                      <a:r>
                        <a:rPr lang="en-US" i="1" baseline="0" dirty="0"/>
                        <a:t>remonstrate with</a:t>
                      </a:r>
                      <a:r>
                        <a:rPr lang="en-US" baseline="0" dirty="0"/>
                        <a:t> or </a:t>
                      </a:r>
                      <a:r>
                        <a:rPr lang="en-US" i="1" baseline="0" dirty="0"/>
                        <a:t>against</a:t>
                      </a:r>
                      <a:r>
                        <a:rPr lang="en-US" baseline="0" dirty="0"/>
                        <a:t>)</a:t>
                      </a:r>
                      <a:endParaRPr lang="en-US" sz="16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0514">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0514">
                <a:tc rowSpan="2">
                  <a:txBody>
                    <a:bodyPr/>
                    <a:lstStyle/>
                    <a:p>
                      <a:r>
                        <a:rPr lang="en-US" dirty="0"/>
                        <a:t>umbrage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extreme offense; resentment (</a:t>
                      </a:r>
                      <a:r>
                        <a:rPr lang="en-US" i="1" dirty="0"/>
                        <a:t>take umbrage</a:t>
                      </a:r>
                      <a:r>
                        <a:rPr lang="en-US" dirty="0"/>
                        <a:t>)</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9341">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0514">
                <a:tc rowSpan="2">
                  <a:txBody>
                    <a:bodyPr/>
                    <a:lstStyle/>
                    <a:p>
                      <a:r>
                        <a:rPr lang="en-US" dirty="0"/>
                        <a:t>denigrate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speak derogatively of someone’s character or reputation; to defame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0514">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0514">
                <a:tc rowSpan="2">
                  <a:txBody>
                    <a:bodyPr/>
                    <a:lstStyle/>
                    <a:p>
                      <a:r>
                        <a:rPr lang="en-US" dirty="0"/>
                        <a:t>somber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gloomy;</a:t>
                      </a:r>
                      <a:r>
                        <a:rPr lang="en-US" baseline="0" dirty="0"/>
                        <a:t> oppressively solemn</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8192">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0514">
                <a:tc rowSpan="2">
                  <a:txBody>
                    <a:bodyPr/>
                    <a:lstStyle/>
                    <a:p>
                      <a:r>
                        <a:rPr lang="en-US" dirty="0"/>
                        <a:t>pallid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pale; lacking color, vitality, or interest; dull</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20514">
                <a:tc vMerge="1">
                  <a:txBody>
                    <a:bodyPr/>
                    <a:lstStyle/>
                    <a:p>
                      <a:endParaRPr lang="en-US"/>
                    </a:p>
                  </a:txBody>
                  <a:tcPr/>
                </a:tc>
                <a:tc>
                  <a:txBody>
                    <a:bodyPr/>
                    <a:lstStyle/>
                    <a:p>
                      <a:pPr marL="0" marR="0" algn="l">
                        <a:spcBef>
                          <a:spcPts val="0"/>
                        </a:spcBef>
                        <a:spcAft>
                          <a:spcPts val="0"/>
                        </a:spcAft>
                      </a:pPr>
                      <a:endParaRPr lang="en-US" sz="1200" dirty="0">
                        <a:latin typeface="Calibri"/>
                        <a:ea typeface="SimSun"/>
                        <a:cs typeface="Arial"/>
                      </a:endParaRPr>
                    </a:p>
                    <a:p>
                      <a:pPr marL="0" marR="0" algn="l">
                        <a:spcBef>
                          <a:spcPts val="0"/>
                        </a:spcBef>
                        <a:spcAft>
                          <a:spcPts val="0"/>
                        </a:spcAft>
                      </a:pPr>
                      <a:endParaRPr lang="en-US" sz="1200">
                        <a:latin typeface="Calibri"/>
                        <a:ea typeface="SimSun"/>
                        <a:cs typeface="Arial"/>
                      </a:endParaRPr>
                    </a:p>
                    <a:p>
                      <a:pPr marL="0" marR="0" algn="l">
                        <a:spcBef>
                          <a:spcPts val="0"/>
                        </a:spcBef>
                        <a:spcAft>
                          <a:spcPts val="0"/>
                        </a:spcAft>
                      </a:pPr>
                      <a:endParaRPr lang="en-US" sz="12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487362"/>
          </a:xfrm>
        </p:spPr>
        <p:txBody>
          <a:bodyPr>
            <a:normAutofit/>
          </a:bodyPr>
          <a:lstStyle/>
          <a:p>
            <a:r>
              <a:rPr lang="en-US" sz="1800" b="1" dirty="0"/>
              <a:t>Vocabulary #9 </a:t>
            </a:r>
            <a:r>
              <a:rPr lang="en-US" sz="1800" b="1" dirty="0">
                <a:latin typeface="Calibri" pitchFamily="34" charset="0"/>
                <a:ea typeface="SimSun" pitchFamily="2" charset="-122"/>
                <a:cs typeface="Arial" pitchFamily="34" charset="0"/>
              </a:rPr>
              <a:t>Day 4 </a:t>
            </a:r>
            <a:r>
              <a:rPr lang="en-US" sz="1800" dirty="0">
                <a:latin typeface="Calibri" pitchFamily="34" charset="0"/>
                <a:ea typeface="SimSun" pitchFamily="2" charset="-122"/>
                <a:cs typeface="Arial" pitchFamily="34" charset="0"/>
              </a:rPr>
              <a:t>– Write FIVE fill-in-the-blank sentences then trade to complete</a:t>
            </a:r>
            <a:endParaRPr lang="en-US" sz="1800" dirty="0"/>
          </a:p>
        </p:txBody>
      </p:sp>
      <p:graphicFrame>
        <p:nvGraphicFramePr>
          <p:cNvPr id="5" name="Table 4"/>
          <p:cNvGraphicFramePr>
            <a:graphicFrameLocks noGrp="1"/>
          </p:cNvGraphicFramePr>
          <p:nvPr>
            <p:extLst/>
          </p:nvPr>
        </p:nvGraphicFramePr>
        <p:xfrm>
          <a:off x="152400" y="457200"/>
          <a:ext cx="8915400" cy="6480657"/>
        </p:xfrm>
        <a:graphic>
          <a:graphicData uri="http://schemas.openxmlformats.org/drawingml/2006/table">
            <a:tbl>
              <a:tblPr/>
              <a:tblGrid>
                <a:gridCol w="1972434">
                  <a:extLst>
                    <a:ext uri="{9D8B030D-6E8A-4147-A177-3AD203B41FA5}">
                      <a16:colId xmlns:a16="http://schemas.microsoft.com/office/drawing/2014/main" val="20000"/>
                    </a:ext>
                  </a:extLst>
                </a:gridCol>
                <a:gridCol w="6942966">
                  <a:extLst>
                    <a:ext uri="{9D8B030D-6E8A-4147-A177-3AD203B41FA5}">
                      <a16:colId xmlns:a16="http://schemas.microsoft.com/office/drawing/2014/main" val="20001"/>
                    </a:ext>
                  </a:extLst>
                </a:gridCol>
              </a:tblGrid>
              <a:tr h="228600">
                <a:tc>
                  <a:txBody>
                    <a:bodyPr/>
                    <a:lstStyle/>
                    <a:p>
                      <a:pPr marL="0" marR="0" algn="l">
                        <a:spcBef>
                          <a:spcPts val="0"/>
                        </a:spcBef>
                        <a:spcAft>
                          <a:spcPts val="0"/>
                        </a:spcAft>
                      </a:pPr>
                      <a:r>
                        <a:rPr lang="en-US" sz="1600" b="1" dirty="0">
                          <a:latin typeface="Calibri"/>
                          <a:ea typeface="SimSun"/>
                          <a:cs typeface="Arial"/>
                        </a:rPr>
                        <a:t>Word(s) &amp; (PofS) </a:t>
                      </a:r>
                      <a:endParaRPr lang="en-US" sz="16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SimSun"/>
                          <a:cs typeface="Arial"/>
                        </a:rPr>
                        <a:t>Definitions</a:t>
                      </a:r>
                      <a:endParaRPr lang="en-US" sz="16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115">
                <a:tc rowSpan="2">
                  <a:txBody>
                    <a:bodyPr/>
                    <a:lstStyle/>
                    <a:p>
                      <a:r>
                        <a:rPr lang="en-US" dirty="0"/>
                        <a:t>lucid</a:t>
                      </a:r>
                      <a:r>
                        <a:rPr lang="en-US" baseline="0" dirty="0"/>
                        <a:t> (adj)</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easy to understand</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115">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115">
                <a:tc rowSpan="2">
                  <a:txBody>
                    <a:bodyPr/>
                    <a:lstStyle/>
                    <a:p>
                      <a:r>
                        <a:rPr lang="en-US" dirty="0"/>
                        <a:t>elucidate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make clear or plain;</a:t>
                      </a:r>
                      <a:r>
                        <a:rPr lang="en-US" baseline="0" dirty="0"/>
                        <a:t> to clarify</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2615">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6306">
                <a:tc rowSpan="2">
                  <a:txBody>
                    <a:bodyPr/>
                    <a:lstStyle/>
                    <a:p>
                      <a:r>
                        <a:rPr lang="en-US" dirty="0"/>
                        <a:t>luminary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a</a:t>
                      </a:r>
                      <a:r>
                        <a:rPr lang="en-US" sz="1800" baseline="0" dirty="0"/>
                        <a:t> person who is outstanding in a particular field; </a:t>
                      </a:r>
                      <a:r>
                        <a:rPr lang="en-US" sz="1800" dirty="0"/>
                        <a:t>object</a:t>
                      </a:r>
                      <a:r>
                        <a:rPr lang="en-US" sz="1800" baseline="0" dirty="0"/>
                        <a:t> that gives light</a:t>
                      </a:r>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7115">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7115">
                <a:tc rowSpan="2">
                  <a:txBody>
                    <a:bodyPr/>
                    <a:lstStyle/>
                    <a:p>
                      <a:r>
                        <a:rPr lang="en-US" dirty="0"/>
                        <a:t>muster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dirty="0"/>
                        <a:t>to gather</a:t>
                      </a:r>
                      <a:r>
                        <a:rPr lang="en-US" sz="1600" baseline="0" dirty="0"/>
                        <a:t> people for a specific purpose; to gather/summon (often used with up---</a:t>
                      </a:r>
                      <a:r>
                        <a:rPr lang="en-US" sz="1600" i="1" baseline="0" dirty="0"/>
                        <a:t>muster up the courage</a:t>
                      </a:r>
                      <a:r>
                        <a:rPr lang="en-US" sz="1600" i="0" baseline="0" dirty="0"/>
                        <a:t>)</a:t>
                      </a:r>
                      <a:endParaRPr lang="en-US" sz="16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7115">
                <a:tc vMerge="1">
                  <a:txBody>
                    <a:bodyPr/>
                    <a:lstStyle/>
                    <a:p>
                      <a:endParaRPr lang="en-US"/>
                    </a:p>
                  </a:txBody>
                  <a:tcPr/>
                </a:tc>
                <a:tc>
                  <a:txBody>
                    <a:bodyPr/>
                    <a:lstStyle/>
                    <a:p>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9884">
                <a:tc rowSpan="2">
                  <a:txBody>
                    <a:bodyPr/>
                    <a:lstStyle/>
                    <a:p>
                      <a:r>
                        <a:rPr lang="en-US" dirty="0"/>
                        <a:t>monstrosity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an object of great and often frightening size, force, or complexity</a:t>
                      </a:r>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409">
                <a:tc vMerge="1">
                  <a:txBody>
                    <a:bodyPr/>
                    <a:lstStyle/>
                    <a:p>
                      <a:endParaRPr lang="en-US"/>
                    </a:p>
                  </a:txBody>
                  <a:tcPr/>
                </a:tc>
                <a:tc>
                  <a:txBody>
                    <a:bodyPr/>
                    <a:lstStyle/>
                    <a:p>
                      <a:endParaRPr lang="en-US" sz="18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7115">
                <a:tc rowSpan="2">
                  <a:txBody>
                    <a:bodyPr/>
                    <a:lstStyle/>
                    <a:p>
                      <a:r>
                        <a:rPr lang="en-US" dirty="0"/>
                        <a:t>remonstrate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aseline="0" dirty="0"/>
                        <a:t>to speak in protest or disapproval (</a:t>
                      </a:r>
                      <a:r>
                        <a:rPr lang="en-US" i="1" baseline="0" dirty="0"/>
                        <a:t>remonstrate with</a:t>
                      </a:r>
                      <a:r>
                        <a:rPr lang="en-US" baseline="0" dirty="0"/>
                        <a:t> or </a:t>
                      </a:r>
                      <a:r>
                        <a:rPr lang="en-US" i="1" baseline="0" dirty="0"/>
                        <a:t>against</a:t>
                      </a:r>
                      <a:r>
                        <a:rPr lang="en-US" baseline="0" dirty="0"/>
                        <a:t>)</a:t>
                      </a:r>
                      <a:endParaRPr lang="en-US" sz="1600"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7115">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7115">
                <a:tc rowSpan="2">
                  <a:txBody>
                    <a:bodyPr/>
                    <a:lstStyle/>
                    <a:p>
                      <a:r>
                        <a:rPr lang="en-US" dirty="0"/>
                        <a:t>umbrage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extreme offense; resentment (</a:t>
                      </a:r>
                      <a:r>
                        <a:rPr lang="en-US" i="1" dirty="0"/>
                        <a:t>take umbrage</a:t>
                      </a:r>
                      <a:r>
                        <a:rPr lang="en-US" dirty="0"/>
                        <a:t>)</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7948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87115">
                <a:tc rowSpan="2">
                  <a:txBody>
                    <a:bodyPr/>
                    <a:lstStyle/>
                    <a:p>
                      <a:r>
                        <a:rPr lang="en-US" dirty="0"/>
                        <a:t>denigrate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speak derogatively of someone’s character or reputation; to defame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40698">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87115">
                <a:tc rowSpan="2">
                  <a:txBody>
                    <a:bodyPr/>
                    <a:lstStyle/>
                    <a:p>
                      <a:r>
                        <a:rPr lang="en-US" dirty="0"/>
                        <a:t>somber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gloomy;</a:t>
                      </a:r>
                      <a:r>
                        <a:rPr lang="en-US" baseline="0" dirty="0"/>
                        <a:t> oppressively solemn</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06012">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87115">
                <a:tc rowSpan="2">
                  <a:txBody>
                    <a:bodyPr/>
                    <a:lstStyle/>
                    <a:p>
                      <a:r>
                        <a:rPr lang="en-US" dirty="0"/>
                        <a:t>pallid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pale; lacking color, vitality, or interest; dull</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87115">
                <a:tc vMerge="1">
                  <a:txBody>
                    <a:bodyPr/>
                    <a:lstStyle/>
                    <a:p>
                      <a:endParaRPr lang="en-US"/>
                    </a:p>
                  </a:txBody>
                  <a:tcPr/>
                </a:tc>
                <a:tc>
                  <a:txBody>
                    <a:bodyPr/>
                    <a:lstStyle/>
                    <a:p>
                      <a:pPr marL="0" marR="0" algn="l">
                        <a:spcBef>
                          <a:spcPts val="0"/>
                        </a:spcBef>
                        <a:spcAft>
                          <a:spcPts val="0"/>
                        </a:spcAft>
                      </a:pPr>
                      <a:endParaRPr lang="en-US" sz="12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311608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15962"/>
          </a:xfrm>
        </p:spPr>
        <p:txBody>
          <a:bodyPr>
            <a:normAutofit/>
          </a:bodyPr>
          <a:lstStyle/>
          <a:p>
            <a:pPr algn="l"/>
            <a:r>
              <a:rPr lang="en-US" sz="2000" b="1" dirty="0"/>
              <a:t>Day 4</a:t>
            </a:r>
            <a:r>
              <a:rPr lang="en-US" sz="2000" dirty="0"/>
              <a:t>: Using the word bank provided, complete the following analogies with 5 of the words.</a:t>
            </a:r>
            <a:endParaRPr lang="en-US" sz="1800" dirty="0"/>
          </a:p>
        </p:txBody>
      </p:sp>
      <p:sp>
        <p:nvSpPr>
          <p:cNvPr id="3" name="Content Placeholder 2"/>
          <p:cNvSpPr>
            <a:spLocks noGrp="1"/>
          </p:cNvSpPr>
          <p:nvPr>
            <p:ph idx="1"/>
          </p:nvPr>
        </p:nvSpPr>
        <p:spPr>
          <a:xfrm>
            <a:off x="190500" y="1401762"/>
            <a:ext cx="8686800" cy="5257800"/>
          </a:xfrm>
        </p:spPr>
        <p:txBody>
          <a:bodyPr>
            <a:normAutofit/>
          </a:bodyPr>
          <a:lstStyle/>
          <a:p>
            <a:pPr marL="0" indent="0" fontAlgn="ctr">
              <a:lnSpc>
                <a:spcPct val="110000"/>
              </a:lnSpc>
              <a:buNone/>
            </a:pPr>
            <a:r>
              <a:rPr lang="en-US" sz="2400" dirty="0"/>
              <a:t>denigrate	elucidate	lucid	   luminary	     muster</a:t>
            </a:r>
          </a:p>
          <a:p>
            <a:pPr marL="0" indent="0" fontAlgn="ctr">
              <a:lnSpc>
                <a:spcPct val="110000"/>
              </a:lnSpc>
              <a:buNone/>
            </a:pPr>
            <a:r>
              <a:rPr lang="en-US" sz="2400" dirty="0"/>
              <a:t>monstrosity	somber	pallid	   remonstrate	     umbrage</a:t>
            </a:r>
            <a:r>
              <a:rPr lang="en-US" dirty="0"/>
              <a:t>	</a:t>
            </a:r>
          </a:p>
          <a:p>
            <a:pPr marL="0" indent="0" fontAlgn="ctr">
              <a:buNone/>
            </a:pPr>
            <a:r>
              <a:rPr lang="en-US" dirty="0"/>
              <a:t> </a:t>
            </a:r>
          </a:p>
          <a:p>
            <a:pPr>
              <a:buNone/>
            </a:pPr>
            <a:r>
              <a:rPr lang="en-US" sz="2200" dirty="0"/>
              <a:t>1. algebra : trigonometry :: ________ : imponderable</a:t>
            </a:r>
          </a:p>
          <a:p>
            <a:pPr lvl="0">
              <a:buNone/>
            </a:pPr>
            <a:r>
              <a:rPr lang="en-US" sz="2200" dirty="0"/>
              <a:t>2. student : ask questions :: teacher : ________ </a:t>
            </a:r>
          </a:p>
          <a:p>
            <a:pPr lvl="0">
              <a:buNone/>
            </a:pPr>
            <a:r>
              <a:rPr lang="en-US" sz="2200" dirty="0"/>
              <a:t>3. Tom Hanks : celebrity in Hollywood :: Shakespeare : ________ in English</a:t>
            </a:r>
          </a:p>
          <a:p>
            <a:pPr lvl="0">
              <a:buNone/>
            </a:pPr>
            <a:r>
              <a:rPr lang="en-US" sz="2200" dirty="0"/>
              <a:t>4. angry  : “red in the face”</a:t>
            </a:r>
            <a:r>
              <a:rPr lang="en-US" sz="2200" b="1" dirty="0"/>
              <a:t> ::  </a:t>
            </a:r>
            <a:r>
              <a:rPr lang="en-US" sz="2200" dirty="0"/>
              <a:t>scared : ________ </a:t>
            </a:r>
          </a:p>
          <a:p>
            <a:pPr lvl="0">
              <a:buNone/>
            </a:pPr>
            <a:r>
              <a:rPr lang="en-US" sz="2200" dirty="0"/>
              <a:t>5. defend : protect :: ________ : traduce</a:t>
            </a:r>
          </a:p>
          <a:p>
            <a:pPr lvl="0">
              <a:buNone/>
            </a:pPr>
            <a:endParaRPr lang="en-US" dirty="0"/>
          </a:p>
          <a:p>
            <a:pPr algn="ctr">
              <a:buNone/>
            </a:pPr>
            <a:r>
              <a:rPr lang="en-US" sz="3900" b="1" dirty="0"/>
              <a:t>Challenge:  Now, write 5 of your own!</a:t>
            </a:r>
            <a:endParaRPr lang="en-US" sz="3900" dirty="0"/>
          </a:p>
          <a:p>
            <a:endParaRPr lang="en-US" dirty="0"/>
          </a:p>
        </p:txBody>
      </p:sp>
      <p:sp>
        <p:nvSpPr>
          <p:cNvPr id="4" name="Title 1"/>
          <p:cNvSpPr txBox="1">
            <a:spLocks/>
          </p:cNvSpPr>
          <p:nvPr/>
        </p:nvSpPr>
        <p:spPr>
          <a:xfrm>
            <a:off x="381000" y="0"/>
            <a:ext cx="8229600" cy="792162"/>
          </a:xfrm>
          <a:prstGeom prst="rect">
            <a:avLst/>
          </a:prstGeom>
        </p:spPr>
        <p:txBody>
          <a:bodyPr vert="horz" lIns="91440" tIns="45720" rIns="91440" bIns="45720" rtlCol="0" anchor="ctr">
            <a:normAutofit fontScale="25000" lnSpcReduction="20000"/>
          </a:bodyPr>
          <a:lstStyle/>
          <a:p>
            <a:pPr lvl="0" algn="ctr">
              <a:spcBef>
                <a:spcPct val="0"/>
              </a:spcBef>
              <a:defRPr/>
            </a:pPr>
            <a:br>
              <a:rPr kumimoji="0" lang="en-US" sz="4400" b="0" i="0" u="none" strike="noStrike" kern="1200" cap="none" spc="0" normalizeH="0" baseline="0" noProof="0" dirty="0">
                <a:ln>
                  <a:noFill/>
                </a:ln>
                <a:solidFill>
                  <a:schemeClr val="tx1"/>
                </a:solidFill>
                <a:effectLst/>
                <a:uLnTx/>
                <a:uFillTx/>
                <a:latin typeface="+mj-lt"/>
                <a:ea typeface="+mj-ea"/>
                <a:cs typeface="+mj-cs"/>
              </a:rPr>
            </a:br>
            <a:r>
              <a:rPr lang="en-US" sz="16000" dirty="0"/>
              <a:t>Vocabulary #9</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Vocabulary #7-9 Review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54316106"/>
              </p:ext>
            </p:extLst>
          </p:nvPr>
        </p:nvGraphicFramePr>
        <p:xfrm>
          <a:off x="304800" y="609600"/>
          <a:ext cx="8458200" cy="6161541"/>
        </p:xfrm>
        <a:graphic>
          <a:graphicData uri="http://schemas.openxmlformats.org/drawingml/2006/table">
            <a:tbl>
              <a:tblPr/>
              <a:tblGrid>
                <a:gridCol w="17526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351793">
                <a:tc>
                  <a:txBody>
                    <a:bodyPr/>
                    <a:lstStyle/>
                    <a:p>
                      <a:pPr marL="0" marR="0" algn="l">
                        <a:spcBef>
                          <a:spcPts val="0"/>
                        </a:spcBef>
                        <a:spcAft>
                          <a:spcPts val="0"/>
                        </a:spcAft>
                      </a:pPr>
                      <a:r>
                        <a:rPr lang="en-US" sz="1600" b="1" dirty="0">
                          <a:latin typeface="Calibri"/>
                          <a:ea typeface="SimSun"/>
                          <a:cs typeface="Arial"/>
                        </a:rPr>
                        <a:t>Word(s) &amp; (PofS) </a:t>
                      </a:r>
                      <a:endParaRPr lang="en-US" sz="1600" dirty="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Calibri"/>
                          <a:ea typeface="SimSun"/>
                          <a:cs typeface="Arial"/>
                        </a:rPr>
                        <a:t>Definitions and Sentences</a:t>
                      </a:r>
                      <a:endParaRPr lang="en-US" sz="160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7204">
                <a:tc rowSpan="2">
                  <a:txBody>
                    <a:bodyPr/>
                    <a:lstStyle/>
                    <a:p>
                      <a:r>
                        <a:rPr lang="en-US" dirty="0"/>
                        <a:t>acquisitive (adj)</a:t>
                      </a:r>
                    </a:p>
                    <a:p>
                      <a:r>
                        <a:rPr lang="en-US" i="1" dirty="0"/>
                        <a:t>acquisition</a:t>
                      </a:r>
                      <a:r>
                        <a:rPr lang="en-US" i="1" baseline="0" dirty="0"/>
                        <a:t> (n)</a:t>
                      </a:r>
                      <a:endParaRPr lang="en-US" i="1"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eagerly seeking to obtain things, wealth, or information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7204">
                <a:tc rowSpan="2">
                  <a:txBody>
                    <a:bodyPr/>
                    <a:lstStyle/>
                    <a:p>
                      <a:r>
                        <a:rPr lang="en-US" dirty="0"/>
                        <a:t>inquisition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 prolonged inquiry questioning</a:t>
                      </a:r>
                      <a:r>
                        <a:rPr lang="en-US" baseline="0" dirty="0"/>
                        <a:t> or harsh investigation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7204">
                <a:tc rowSpan="2">
                  <a:txBody>
                    <a:bodyPr/>
                    <a:lstStyle/>
                    <a:p>
                      <a:r>
                        <a:rPr lang="en-US" dirty="0"/>
                        <a:t>querulous (adj)</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complaining; irritable</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7204">
                <a:tc rowSpan="2">
                  <a:txBody>
                    <a:bodyPr/>
                    <a:lstStyle/>
                    <a:p>
                      <a:r>
                        <a:rPr lang="en-US" dirty="0"/>
                        <a:t>dynasty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 succession of rulers from the same family group or line</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7204">
                <a:tc vMerge="1">
                  <a:txBody>
                    <a:bodyPr/>
                    <a:lstStyle/>
                    <a:p>
                      <a:endParaRPr lang="en-US"/>
                    </a:p>
                  </a:txBody>
                  <a:tcPr/>
                </a:tc>
                <a:tc>
                  <a:txBody>
                    <a:bodyPr/>
                    <a:lstStyle/>
                    <a:p>
                      <a:endParaRPr lang="en-US"/>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7204">
                <a:tc rowSpan="2">
                  <a:txBody>
                    <a:bodyPr/>
                    <a:lstStyle/>
                    <a:p>
                      <a:r>
                        <a:rPr lang="en-US" dirty="0"/>
                        <a:t>demise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death, or the end of existence or operation </a:t>
                      </a:r>
                      <a:r>
                        <a:rPr lang="en-US" b="1" dirty="0"/>
                        <a:t>of something</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7204">
                <a:tc rowSpan="2">
                  <a:txBody>
                    <a:bodyPr/>
                    <a:lstStyle/>
                    <a:p>
                      <a:r>
                        <a:rPr lang="en-US" dirty="0"/>
                        <a:t>premise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a proposition offered as a basis for argument</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77204">
                <a:tc rowSpan="2">
                  <a:txBody>
                    <a:bodyPr/>
                    <a:lstStyle/>
                    <a:p>
                      <a:r>
                        <a:rPr lang="en-US" dirty="0"/>
                        <a:t>meritorious (adj)</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praiseworthy; deserving reward</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48737">
                <a:tc vMerge="1">
                  <a:txBody>
                    <a:bodyPr/>
                    <a:lstStyle/>
                    <a:p>
                      <a:endParaRPr lang="en-US"/>
                    </a:p>
                  </a:txBody>
                  <a:tcPr/>
                </a:tc>
                <a:tc>
                  <a:txBody>
                    <a:bodyPr/>
                    <a:lstStyle/>
                    <a:p>
                      <a:endParaRPr lang="en-US"/>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77204">
                <a:tc rowSpan="2">
                  <a:txBody>
                    <a:bodyPr/>
                    <a:lstStyle/>
                    <a:p>
                      <a:r>
                        <a:rPr lang="en-US" dirty="0"/>
                        <a:t>importune (v)</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make repeated and insistent demands</a:t>
                      </a:r>
                      <a:r>
                        <a:rPr lang="en-US" baseline="0" dirty="0"/>
                        <a:t> or requests </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77204">
                <a:tc vMerge="1">
                  <a:txBody>
                    <a:bodyPr/>
                    <a:lstStyle/>
                    <a:p>
                      <a:endParaRPr lang="en-US"/>
                    </a:p>
                  </a:txBody>
                  <a:tcPr/>
                </a:tc>
                <a:tc>
                  <a:txBody>
                    <a:bodyPr/>
                    <a:lstStyle/>
                    <a:p>
                      <a:endParaRPr lang="en-US"/>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77204">
                <a:tc rowSpan="2">
                  <a:txBody>
                    <a:bodyPr/>
                    <a:lstStyle/>
                    <a:p>
                      <a:r>
                        <a:rPr lang="en-US" dirty="0"/>
                        <a:t>opportunist</a:t>
                      </a:r>
                      <a:r>
                        <a:rPr lang="en-US" baseline="0" dirty="0"/>
                        <a:t> (n)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someone</a:t>
                      </a:r>
                      <a:r>
                        <a:rPr lang="en-US" baseline="0" dirty="0"/>
                        <a:t> who takes advantage of any chance to achieve an end in a self-serving way</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8783">
                <a:tc rowSpan="2">
                  <a:txBody>
                    <a:bodyPr/>
                    <a:lstStyle/>
                    <a:p>
                      <a:r>
                        <a:rPr lang="en-US" dirty="0"/>
                        <a:t>presumption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arrogance (</a:t>
                      </a:r>
                      <a:r>
                        <a:rPr lang="en-US" i="1" dirty="0"/>
                        <a:t>adj.:</a:t>
                      </a:r>
                      <a:r>
                        <a:rPr lang="en-US" i="1" baseline="0" dirty="0"/>
                        <a:t> presumptuous</a:t>
                      </a:r>
                      <a:r>
                        <a:rPr lang="en-US" baseline="0" dirty="0"/>
                        <a:t>)</a:t>
                      </a:r>
                      <a:r>
                        <a:rPr lang="en-US" dirty="0"/>
                        <a:t>; grounds</a:t>
                      </a:r>
                      <a:r>
                        <a:rPr lang="en-US" baseline="0" dirty="0"/>
                        <a:t> for belief (an assumption)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77204">
                <a:tc vMerge="1">
                  <a:txBody>
                    <a:bodyPr/>
                    <a:lstStyle/>
                    <a:p>
                      <a:endParaRPr lang="en-US"/>
                    </a:p>
                  </a:txBody>
                  <a:tcPr/>
                </a:tc>
                <a:tc>
                  <a:txBody>
                    <a:bodyPr/>
                    <a:lstStyle/>
                    <a:p>
                      <a:pPr marL="0" marR="0" algn="l">
                        <a:spcBef>
                          <a:spcPts val="0"/>
                        </a:spcBef>
                        <a:spcAft>
                          <a:spcPts val="0"/>
                        </a:spcAft>
                      </a:pPr>
                      <a:endParaRPr lang="en-US" sz="1600" dirty="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10241" name="Rectangle 1"/>
          <p:cNvSpPr>
            <a:spLocks noChangeArrowheads="1"/>
          </p:cNvSpPr>
          <p:nvPr/>
        </p:nvSpPr>
        <p:spPr bwMode="auto">
          <a:xfrm>
            <a:off x="228600" y="152400"/>
            <a:ext cx="486979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pitchFamily="34" charset="0"/>
                <a:ea typeface="SimSun" pitchFamily="2" charset="-122"/>
                <a:cs typeface="Arial" pitchFamily="34" charset="0"/>
              </a:rPr>
              <a:t>Voc. #7:</a:t>
            </a:r>
            <a:r>
              <a:rPr kumimoji="0" lang="en-US" sz="1800" b="1" i="0" u="none" strike="noStrike" cap="none" normalizeH="0" dirty="0">
                <a:ln>
                  <a:noFill/>
                </a:ln>
                <a:solidFill>
                  <a:schemeClr val="tx1"/>
                </a:solidFill>
                <a:effectLst/>
                <a:latin typeface="Calibri" pitchFamily="34" charset="0"/>
                <a:ea typeface="SimSun" pitchFamily="2" charset="-122"/>
                <a:cs typeface="Arial" pitchFamily="34" charset="0"/>
              </a:rPr>
              <a:t>  </a:t>
            </a:r>
            <a:r>
              <a:rPr kumimoji="0" lang="en-US" sz="1800" b="1" i="0" u="none" strike="noStrike" cap="none" normalizeH="0" baseline="0" dirty="0">
                <a:ln>
                  <a:noFill/>
                </a:ln>
                <a:solidFill>
                  <a:schemeClr val="tx1"/>
                </a:solidFill>
                <a:effectLst/>
                <a:latin typeface="Calibri" pitchFamily="34" charset="0"/>
                <a:ea typeface="SimSun" pitchFamily="2" charset="-122"/>
                <a:cs typeface="Arial" pitchFamily="34" charset="0"/>
              </a:rPr>
              <a:t>Day 1 </a:t>
            </a:r>
            <a:r>
              <a:rPr kumimoji="0" lang="en-US" sz="1800" b="0" i="0" u="none" strike="noStrike" cap="none" normalizeH="0" baseline="0" dirty="0">
                <a:ln>
                  <a:noFill/>
                </a:ln>
                <a:solidFill>
                  <a:schemeClr val="tx1"/>
                </a:solidFill>
                <a:effectLst/>
                <a:latin typeface="Calibri" pitchFamily="34" charset="0"/>
                <a:ea typeface="SimSun" pitchFamily="2" charset="-122"/>
                <a:cs typeface="Arial" pitchFamily="34" charset="0"/>
              </a:rPr>
              <a:t>– Copy Words and Definitions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Stump a Scholar…	</a:t>
            </a:r>
          </a:p>
        </p:txBody>
      </p:sp>
      <p:sp>
        <p:nvSpPr>
          <p:cNvPr id="3" name="Content Placeholder 2"/>
          <p:cNvSpPr>
            <a:spLocks noGrp="1"/>
          </p:cNvSpPr>
          <p:nvPr>
            <p:ph idx="1"/>
          </p:nvPr>
        </p:nvSpPr>
        <p:spPr>
          <a:xfrm>
            <a:off x="457200" y="1417638"/>
            <a:ext cx="8229600" cy="5287962"/>
          </a:xfrm>
        </p:spPr>
        <p:txBody>
          <a:bodyPr>
            <a:normAutofit fontScale="92500" lnSpcReduction="10000"/>
          </a:bodyPr>
          <a:lstStyle/>
          <a:p>
            <a:r>
              <a:rPr lang="en-US" dirty="0"/>
              <a:t>Looking over all your vocabulary lists (#7-9), pick 2 words from EACH lesson.  </a:t>
            </a:r>
          </a:p>
          <a:p>
            <a:r>
              <a:rPr lang="en-US" dirty="0"/>
              <a:t>Create a word bank with your 6 words.</a:t>
            </a:r>
          </a:p>
          <a:p>
            <a:r>
              <a:rPr lang="en-US" dirty="0"/>
              <a:t>Write fill-in-the blank sentences for each word.</a:t>
            </a:r>
          </a:p>
          <a:p>
            <a:r>
              <a:rPr lang="en-US" dirty="0"/>
              <a:t>Trade with a partner and complete each other’s challenge.  </a:t>
            </a:r>
          </a:p>
          <a:p>
            <a:r>
              <a:rPr lang="en-US" dirty="0"/>
              <a:t>Trade back to “grade”</a:t>
            </a:r>
          </a:p>
          <a:p>
            <a:r>
              <a:rPr lang="en-US" dirty="0"/>
              <a:t>With your partner, pick the BEST sentence and put it on the board.  Be sure to put the word in the class word bank and DO NOT REPEAT words.</a:t>
            </a:r>
          </a:p>
          <a:p>
            <a:pPr marL="0" indent="0">
              <a:buNone/>
            </a:pPr>
            <a:r>
              <a:rPr lang="en-US" dirty="0"/>
              <a:t>*Test Friday</a:t>
            </a:r>
          </a:p>
        </p:txBody>
      </p:sp>
    </p:spTree>
    <p:extLst>
      <p:ext uri="{BB962C8B-B14F-4D97-AF65-F5344CB8AC3E}">
        <p14:creationId xmlns:p14="http://schemas.microsoft.com/office/powerpoint/2010/main" val="1671064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Stump a Scholar…	</a:t>
            </a:r>
          </a:p>
        </p:txBody>
      </p:sp>
      <p:sp>
        <p:nvSpPr>
          <p:cNvPr id="3" name="Content Placeholder 2"/>
          <p:cNvSpPr>
            <a:spLocks noGrp="1"/>
          </p:cNvSpPr>
          <p:nvPr>
            <p:ph idx="1"/>
          </p:nvPr>
        </p:nvSpPr>
        <p:spPr>
          <a:xfrm>
            <a:off x="457200" y="1417638"/>
            <a:ext cx="8458200" cy="5135562"/>
          </a:xfrm>
        </p:spPr>
        <p:txBody>
          <a:bodyPr>
            <a:normAutofit fontScale="92500" lnSpcReduction="20000"/>
          </a:bodyPr>
          <a:lstStyle/>
          <a:p>
            <a:r>
              <a:rPr lang="en-US" dirty="0"/>
              <a:t>Looking over all your vocabulary lists (#7-9), pick 2 words from EACH lesson.  </a:t>
            </a:r>
          </a:p>
          <a:p>
            <a:r>
              <a:rPr lang="en-US" dirty="0"/>
              <a:t>Create a word bank with your 6 words.</a:t>
            </a:r>
          </a:p>
          <a:p>
            <a:r>
              <a:rPr lang="en-US" dirty="0"/>
              <a:t>Write your own </a:t>
            </a:r>
            <a:r>
              <a:rPr lang="en-US" b="1" dirty="0"/>
              <a:t>ORIGINAL analogies </a:t>
            </a:r>
            <a:r>
              <a:rPr lang="en-US" dirty="0"/>
              <a:t>for all six words (two from each lesson)</a:t>
            </a:r>
          </a:p>
          <a:p>
            <a:r>
              <a:rPr lang="en-US" dirty="0"/>
              <a:t>Remember, your analogy reads like this:</a:t>
            </a:r>
          </a:p>
          <a:p>
            <a:pPr marL="457200" lvl="1" indent="0">
              <a:buNone/>
            </a:pPr>
            <a:r>
              <a:rPr lang="en-US" dirty="0"/>
              <a:t>______ is to (:) ______ as (::) ______ is to (:)______</a:t>
            </a:r>
          </a:p>
          <a:p>
            <a:r>
              <a:rPr lang="en-US" dirty="0"/>
              <a:t>Trade with a partner and complete each other’s challenge.  </a:t>
            </a:r>
          </a:p>
          <a:p>
            <a:r>
              <a:rPr lang="en-US" dirty="0"/>
              <a:t>Trade back to “grade”</a:t>
            </a:r>
          </a:p>
          <a:p>
            <a:pPr marL="0" indent="0">
              <a:buNone/>
            </a:pPr>
            <a:r>
              <a:rPr lang="en-US" dirty="0"/>
              <a:t>*Test Friday</a:t>
            </a:r>
          </a:p>
        </p:txBody>
      </p:sp>
    </p:spTree>
    <p:extLst>
      <p:ext uri="{BB962C8B-B14F-4D97-AF65-F5344CB8AC3E}">
        <p14:creationId xmlns:p14="http://schemas.microsoft.com/office/powerpoint/2010/main" val="2007432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F455-AF47-47DA-AABC-50E349B1D741}"/>
              </a:ext>
            </a:extLst>
          </p:cNvPr>
          <p:cNvSpPr>
            <a:spLocks noGrp="1"/>
          </p:cNvSpPr>
          <p:nvPr>
            <p:ph type="title"/>
          </p:nvPr>
        </p:nvSpPr>
        <p:spPr>
          <a:xfrm>
            <a:off x="-6927" y="887555"/>
            <a:ext cx="9296400" cy="457200"/>
          </a:xfrm>
        </p:spPr>
        <p:txBody>
          <a:bodyPr>
            <a:normAutofit fontScale="90000"/>
          </a:bodyPr>
          <a:lstStyle/>
          <a:p>
            <a:r>
              <a:rPr lang="en-US" sz="2800" b="1" dirty="0"/>
              <a:t>EXAMPLE:  Mrs. Honeycutt’s Retelling of “The Three Little Pigs”</a:t>
            </a:r>
          </a:p>
        </p:txBody>
      </p:sp>
      <p:sp>
        <p:nvSpPr>
          <p:cNvPr id="3" name="Content Placeholder 2">
            <a:extLst>
              <a:ext uri="{FF2B5EF4-FFF2-40B4-BE49-F238E27FC236}">
                <a16:creationId xmlns:a16="http://schemas.microsoft.com/office/drawing/2014/main" id="{B9EBB6AF-D69E-427D-B97F-97F57BB1635D}"/>
              </a:ext>
            </a:extLst>
          </p:cNvPr>
          <p:cNvSpPr>
            <a:spLocks noGrp="1"/>
          </p:cNvSpPr>
          <p:nvPr>
            <p:ph idx="1"/>
          </p:nvPr>
        </p:nvSpPr>
        <p:spPr>
          <a:xfrm>
            <a:off x="152400" y="1752601"/>
            <a:ext cx="8991600" cy="5105400"/>
          </a:xfrm>
        </p:spPr>
        <p:txBody>
          <a:bodyPr>
            <a:normAutofit fontScale="85000" lnSpcReduction="20000"/>
          </a:bodyPr>
          <a:lstStyle/>
          <a:p>
            <a:pPr marL="0" indent="0">
              <a:buNone/>
            </a:pPr>
            <a:r>
              <a:rPr lang="en-US" dirty="0"/>
              <a:t>  Once upon a time, there was a pig ______ that ruled the land.  In order to test their survival skills, every son was sent off to spend a year fending for himself.  When the youngest three pigs left home, they selected materials to build their shelters.  An ______ wolf had been watching and waiting, and he swore he would have a porkchop for dinner.  He waited till each pig was home alone to yell in an _____ tone: “Little pig, little pig, let me in!”  Well, his ____ plan was obvious to each pig, who then ran off as quickly as possible.  Finally, all three pigs _____ up the courage to _____ the wolf’s plan.  They dug a huge pit along the path back to their family home and covered it with leaves.  When the wolf chased after them, thinking he would finally have his meal, he fell in the pit.  The pigs started a fire and smoked the wolf in the pit, and they had wolf stew for dinner.  </a:t>
            </a:r>
          </a:p>
        </p:txBody>
      </p:sp>
      <p:sp>
        <p:nvSpPr>
          <p:cNvPr id="4" name="TextBox 3">
            <a:extLst>
              <a:ext uri="{FF2B5EF4-FFF2-40B4-BE49-F238E27FC236}">
                <a16:creationId xmlns:a16="http://schemas.microsoft.com/office/drawing/2014/main" id="{176ACCDD-80AE-45A6-95A3-CC769FBF341A}"/>
              </a:ext>
            </a:extLst>
          </p:cNvPr>
          <p:cNvSpPr txBox="1"/>
          <p:nvPr/>
        </p:nvSpPr>
        <p:spPr>
          <a:xfrm>
            <a:off x="114300" y="1295523"/>
            <a:ext cx="8915400" cy="369332"/>
          </a:xfrm>
          <a:prstGeom prst="rect">
            <a:avLst/>
          </a:prstGeom>
          <a:noFill/>
        </p:spPr>
        <p:txBody>
          <a:bodyPr wrap="square" rtlCol="0">
            <a:spAutoFit/>
          </a:bodyPr>
          <a:lstStyle/>
          <a:p>
            <a:r>
              <a:rPr lang="en-US" b="1" dirty="0"/>
              <a:t>lucid	    muster(</a:t>
            </a:r>
            <a:r>
              <a:rPr lang="en-US" b="1" dirty="0" err="1"/>
              <a:t>ed</a:t>
            </a:r>
            <a:r>
              <a:rPr lang="en-US" b="1" dirty="0"/>
              <a:t>)	dynasty	        opportunist(</a:t>
            </a:r>
            <a:r>
              <a:rPr lang="en-US" b="1" dirty="0" err="1"/>
              <a:t>ic</a:t>
            </a:r>
            <a:r>
              <a:rPr lang="en-US" b="1" dirty="0"/>
              <a:t>)           acerbic	      preempt</a:t>
            </a:r>
          </a:p>
        </p:txBody>
      </p:sp>
      <p:sp>
        <p:nvSpPr>
          <p:cNvPr id="5" name="TextBox 4">
            <a:extLst>
              <a:ext uri="{FF2B5EF4-FFF2-40B4-BE49-F238E27FC236}">
                <a16:creationId xmlns:a16="http://schemas.microsoft.com/office/drawing/2014/main" id="{3DA3E28B-9C45-46FA-AFCC-CC90B44D4EDE}"/>
              </a:ext>
            </a:extLst>
          </p:cNvPr>
          <p:cNvSpPr txBox="1"/>
          <p:nvPr/>
        </p:nvSpPr>
        <p:spPr>
          <a:xfrm>
            <a:off x="152400" y="152400"/>
            <a:ext cx="8839200" cy="707886"/>
          </a:xfrm>
          <a:prstGeom prst="rect">
            <a:avLst/>
          </a:prstGeom>
          <a:noFill/>
        </p:spPr>
        <p:txBody>
          <a:bodyPr wrap="square" rtlCol="0">
            <a:spAutoFit/>
          </a:bodyPr>
          <a:lstStyle/>
          <a:p>
            <a:r>
              <a:rPr lang="en-US" sz="2000" b="1" dirty="0">
                <a:solidFill>
                  <a:srgbClr val="FF0000"/>
                </a:solidFill>
              </a:rPr>
              <a:t>Directions:  Write YOUR OWN, ORIGINAL short retelling of a well-known story with SIX fill-in-the blank places for vocabulary (2 from each lesson, #7-9)</a:t>
            </a:r>
          </a:p>
        </p:txBody>
      </p:sp>
    </p:spTree>
    <p:extLst>
      <p:ext uri="{BB962C8B-B14F-4D97-AF65-F5344CB8AC3E}">
        <p14:creationId xmlns:p14="http://schemas.microsoft.com/office/powerpoint/2010/main" val="2332728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7DDA7-05B9-4C3A-99B9-1EF978DBEB1A}"/>
              </a:ext>
            </a:extLst>
          </p:cNvPr>
          <p:cNvSpPr>
            <a:spLocks noGrp="1"/>
          </p:cNvSpPr>
          <p:nvPr>
            <p:ph type="title"/>
          </p:nvPr>
        </p:nvSpPr>
        <p:spPr/>
        <p:txBody>
          <a:bodyPr/>
          <a:lstStyle/>
          <a:p>
            <a:r>
              <a:rPr lang="en-US" dirty="0"/>
              <a:t>Voc. 7-9 Review	</a:t>
            </a:r>
          </a:p>
        </p:txBody>
      </p:sp>
      <p:sp>
        <p:nvSpPr>
          <p:cNvPr id="3" name="Content Placeholder 2">
            <a:extLst>
              <a:ext uri="{FF2B5EF4-FFF2-40B4-BE49-F238E27FC236}">
                <a16:creationId xmlns:a16="http://schemas.microsoft.com/office/drawing/2014/main" id="{A869DC77-7EC6-4F8B-BB15-394F7E4D65DA}"/>
              </a:ext>
            </a:extLst>
          </p:cNvPr>
          <p:cNvSpPr>
            <a:spLocks noGrp="1"/>
          </p:cNvSpPr>
          <p:nvPr>
            <p:ph idx="1"/>
          </p:nvPr>
        </p:nvSpPr>
        <p:spPr/>
        <p:txBody>
          <a:bodyPr/>
          <a:lstStyle/>
          <a:p>
            <a:r>
              <a:rPr lang="en-US" dirty="0"/>
              <a:t>Get a crossword from the stool</a:t>
            </a:r>
          </a:p>
          <a:p>
            <a:r>
              <a:rPr lang="en-US"/>
              <a:t>Test tomorrow  </a:t>
            </a:r>
            <a:r>
              <a:rPr lang="en-US">
                <a:sym typeface="Wingdings" panose="05000000000000000000" pitchFamily="2" charset="2"/>
              </a:rPr>
              <a:t>  </a:t>
            </a:r>
          </a:p>
          <a:p>
            <a:endParaRPr lang="en-US"/>
          </a:p>
        </p:txBody>
      </p:sp>
    </p:spTree>
    <p:extLst>
      <p:ext uri="{BB962C8B-B14F-4D97-AF65-F5344CB8AC3E}">
        <p14:creationId xmlns:p14="http://schemas.microsoft.com/office/powerpoint/2010/main" val="4218546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69"/>
            <a:ext cx="8229600" cy="735531"/>
          </a:xfrm>
        </p:spPr>
        <p:txBody>
          <a:bodyPr>
            <a:normAutofit/>
          </a:bodyPr>
          <a:lstStyle/>
          <a:p>
            <a:pPr algn="l"/>
            <a:r>
              <a:rPr lang="en-US" sz="2000" dirty="0"/>
              <a:t>Working with a partner, come up with a one or two word definition and a memory trick (i.e. a rhyme or symbol) for EACH of the following words:</a:t>
            </a:r>
          </a:p>
        </p:txBody>
      </p:sp>
      <p:graphicFrame>
        <p:nvGraphicFramePr>
          <p:cNvPr id="3" name="Table 2"/>
          <p:cNvGraphicFramePr>
            <a:graphicFrameLocks noGrp="1"/>
          </p:cNvGraphicFramePr>
          <p:nvPr>
            <p:extLst/>
          </p:nvPr>
        </p:nvGraphicFramePr>
        <p:xfrm>
          <a:off x="685800" y="838200"/>
          <a:ext cx="6858000" cy="548640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498764">
                <a:tc>
                  <a:txBody>
                    <a:bodyPr/>
                    <a:lstStyle/>
                    <a:p>
                      <a:r>
                        <a:rPr lang="en-US" dirty="0"/>
                        <a:t>Voc.</a:t>
                      </a:r>
                      <a:r>
                        <a:rPr lang="en-US" baseline="0" dirty="0"/>
                        <a:t> Word</a:t>
                      </a:r>
                      <a:endParaRPr lang="en-US" dirty="0"/>
                    </a:p>
                  </a:txBody>
                  <a:tcPr/>
                </a:tc>
                <a:tc>
                  <a:txBody>
                    <a:bodyPr/>
                    <a:lstStyle/>
                    <a:p>
                      <a:r>
                        <a:rPr lang="en-US" dirty="0"/>
                        <a:t>1-2 Word Definition</a:t>
                      </a:r>
                    </a:p>
                  </a:txBody>
                  <a:tcPr/>
                </a:tc>
                <a:tc>
                  <a:txBody>
                    <a:bodyPr/>
                    <a:lstStyle/>
                    <a:p>
                      <a:r>
                        <a:rPr lang="en-US" dirty="0"/>
                        <a:t>Memory</a:t>
                      </a:r>
                      <a:r>
                        <a:rPr lang="en-US" baseline="0" dirty="0"/>
                        <a:t> Trick</a:t>
                      </a:r>
                      <a:endParaRPr lang="en-US" dirty="0"/>
                    </a:p>
                  </a:txBody>
                  <a:tcPr/>
                </a:tc>
                <a:extLst>
                  <a:ext uri="{0D108BD9-81ED-4DB2-BD59-A6C34878D82A}">
                    <a16:rowId xmlns:a16="http://schemas.microsoft.com/office/drawing/2014/main" val="10000"/>
                  </a:ext>
                </a:extLst>
              </a:tr>
              <a:tr h="498764">
                <a:tc>
                  <a:txBody>
                    <a:bodyPr/>
                    <a:lstStyle/>
                    <a:p>
                      <a:r>
                        <a:rPr lang="en-US" dirty="0"/>
                        <a:t>acquisitive </a:t>
                      </a:r>
                    </a:p>
                  </a:txBody>
                  <a:tcPr marL="45327" marR="45327" marT="0" marB="0"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498764">
                <a:tc>
                  <a:txBody>
                    <a:bodyPr/>
                    <a:lstStyle/>
                    <a:p>
                      <a:r>
                        <a:rPr lang="en-US" dirty="0"/>
                        <a:t>premise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498764">
                <a:tc>
                  <a:txBody>
                    <a:bodyPr/>
                    <a:lstStyle/>
                    <a:p>
                      <a:r>
                        <a:rPr lang="en-US" dirty="0"/>
                        <a:t>inquisition </a:t>
                      </a:r>
                    </a:p>
                  </a:txBody>
                  <a:tcPr marL="45327" marR="45327"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498764">
                <a:tc>
                  <a:txBody>
                    <a:bodyPr/>
                    <a:lstStyle/>
                    <a:p>
                      <a:r>
                        <a:rPr lang="en-US" dirty="0"/>
                        <a:t>meritorious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498764">
                <a:tc>
                  <a:txBody>
                    <a:bodyPr/>
                    <a:lstStyle/>
                    <a:p>
                      <a:r>
                        <a:rPr lang="en-US" dirty="0"/>
                        <a:t>querulous </a:t>
                      </a:r>
                    </a:p>
                  </a:txBody>
                  <a:tcPr marL="45327" marR="45327"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498764">
                <a:tc>
                  <a:txBody>
                    <a:bodyPr/>
                    <a:lstStyle/>
                    <a:p>
                      <a:r>
                        <a:rPr lang="en-US" dirty="0"/>
                        <a:t>importune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498764">
                <a:tc>
                  <a:txBody>
                    <a:bodyPr/>
                    <a:lstStyle/>
                    <a:p>
                      <a:r>
                        <a:rPr lang="en-US" dirty="0"/>
                        <a:t>dynasty </a:t>
                      </a:r>
                    </a:p>
                  </a:txBody>
                  <a:tcPr marL="45327" marR="45327"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498764">
                <a:tc>
                  <a:txBody>
                    <a:bodyPr/>
                    <a:lstStyle/>
                    <a:p>
                      <a:r>
                        <a:rPr lang="en-US" dirty="0"/>
                        <a:t>opportunist</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498764">
                <a:tc>
                  <a:txBody>
                    <a:bodyPr/>
                    <a:lstStyle/>
                    <a:p>
                      <a:r>
                        <a:rPr lang="en-US" dirty="0"/>
                        <a:t>demise </a:t>
                      </a:r>
                    </a:p>
                  </a:txBody>
                  <a:tcPr marL="45327" marR="45327" marT="0" marB="0" anchor="ct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9"/>
                  </a:ext>
                </a:extLst>
              </a:tr>
              <a:tr h="498764">
                <a:tc>
                  <a:txBody>
                    <a:bodyPr/>
                    <a:lstStyle/>
                    <a:p>
                      <a:r>
                        <a:rPr lang="en-US" dirty="0"/>
                        <a:t>presumption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69"/>
            <a:ext cx="8229600" cy="735531"/>
          </a:xfrm>
        </p:spPr>
        <p:txBody>
          <a:bodyPr>
            <a:normAutofit/>
          </a:bodyPr>
          <a:lstStyle/>
          <a:p>
            <a:pPr algn="l"/>
            <a:r>
              <a:rPr lang="en-US" sz="2000" dirty="0"/>
              <a:t>Working with a partner, come up with a one or two word definition and a memory trick (i.e. a rhyme or symbol) for EACH of the following words:</a:t>
            </a:r>
          </a:p>
        </p:txBody>
      </p:sp>
      <p:graphicFrame>
        <p:nvGraphicFramePr>
          <p:cNvPr id="3" name="Table 2"/>
          <p:cNvGraphicFramePr>
            <a:graphicFrameLocks noGrp="1"/>
          </p:cNvGraphicFramePr>
          <p:nvPr>
            <p:extLst/>
          </p:nvPr>
        </p:nvGraphicFramePr>
        <p:xfrm>
          <a:off x="685800" y="838200"/>
          <a:ext cx="6934200" cy="5714995"/>
        </p:xfrm>
        <a:graphic>
          <a:graphicData uri="http://schemas.openxmlformats.org/drawingml/2006/table">
            <a:tbl>
              <a:tblPr firstRow="1" bandRow="1">
                <a:tableStyleId>{5C22544A-7EE6-4342-B048-85BDC9FD1C3A}</a:tableStyleId>
              </a:tblPr>
              <a:tblGrid>
                <a:gridCol w="2311400">
                  <a:extLst>
                    <a:ext uri="{9D8B030D-6E8A-4147-A177-3AD203B41FA5}">
                      <a16:colId xmlns:a16="http://schemas.microsoft.com/office/drawing/2014/main" val="20000"/>
                    </a:ext>
                  </a:extLst>
                </a:gridCol>
                <a:gridCol w="2311400">
                  <a:extLst>
                    <a:ext uri="{9D8B030D-6E8A-4147-A177-3AD203B41FA5}">
                      <a16:colId xmlns:a16="http://schemas.microsoft.com/office/drawing/2014/main" val="20001"/>
                    </a:ext>
                  </a:extLst>
                </a:gridCol>
                <a:gridCol w="2311400">
                  <a:extLst>
                    <a:ext uri="{9D8B030D-6E8A-4147-A177-3AD203B41FA5}">
                      <a16:colId xmlns:a16="http://schemas.microsoft.com/office/drawing/2014/main" val="20002"/>
                    </a:ext>
                  </a:extLst>
                </a:gridCol>
              </a:tblGrid>
              <a:tr h="519545">
                <a:tc>
                  <a:txBody>
                    <a:bodyPr/>
                    <a:lstStyle/>
                    <a:p>
                      <a:r>
                        <a:rPr lang="en-US" dirty="0"/>
                        <a:t>Voc.</a:t>
                      </a:r>
                      <a:r>
                        <a:rPr lang="en-US" baseline="0" dirty="0"/>
                        <a:t> Word</a:t>
                      </a:r>
                      <a:endParaRPr lang="en-US" dirty="0"/>
                    </a:p>
                  </a:txBody>
                  <a:tcPr/>
                </a:tc>
                <a:tc>
                  <a:txBody>
                    <a:bodyPr/>
                    <a:lstStyle/>
                    <a:p>
                      <a:r>
                        <a:rPr lang="en-US" dirty="0"/>
                        <a:t>1-2 Word Definition</a:t>
                      </a:r>
                    </a:p>
                  </a:txBody>
                  <a:tcPr/>
                </a:tc>
                <a:tc>
                  <a:txBody>
                    <a:bodyPr/>
                    <a:lstStyle/>
                    <a:p>
                      <a:r>
                        <a:rPr lang="en-US" dirty="0"/>
                        <a:t>Memory</a:t>
                      </a:r>
                      <a:r>
                        <a:rPr lang="en-US" baseline="0" dirty="0"/>
                        <a:t> Trick</a:t>
                      </a:r>
                      <a:endParaRPr lang="en-US" dirty="0"/>
                    </a:p>
                  </a:txBody>
                  <a:tcPr/>
                </a:tc>
                <a:extLst>
                  <a:ext uri="{0D108BD9-81ED-4DB2-BD59-A6C34878D82A}">
                    <a16:rowId xmlns:a16="http://schemas.microsoft.com/office/drawing/2014/main" val="10000"/>
                  </a:ext>
                </a:extLst>
              </a:tr>
              <a:tr h="519545">
                <a:tc>
                  <a:txBody>
                    <a:bodyPr/>
                    <a:lstStyle/>
                    <a:p>
                      <a:r>
                        <a:rPr lang="en-US" dirty="0"/>
                        <a:t>acerbic </a:t>
                      </a:r>
                    </a:p>
                  </a:txBody>
                  <a:tcPr marL="44505" marR="44505" marT="0" marB="0"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519545">
                <a:tc>
                  <a:txBody>
                    <a:bodyPr/>
                    <a:lstStyle/>
                    <a:p>
                      <a:r>
                        <a:rPr lang="en-US" dirty="0"/>
                        <a:t>preempt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519545">
                <a:tc>
                  <a:txBody>
                    <a:bodyPr/>
                    <a:lstStyle/>
                    <a:p>
                      <a:r>
                        <a:rPr lang="en-US" dirty="0"/>
                        <a:t>exacerbate</a:t>
                      </a:r>
                    </a:p>
                  </a:txBody>
                  <a:tcPr marL="44505" marR="44505"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519545">
                <a:tc>
                  <a:txBody>
                    <a:bodyPr/>
                    <a:lstStyle/>
                    <a:p>
                      <a:r>
                        <a:rPr lang="en-US" dirty="0"/>
                        <a:t>redemption</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519545">
                <a:tc>
                  <a:txBody>
                    <a:bodyPr/>
                    <a:lstStyle/>
                    <a:p>
                      <a:r>
                        <a:rPr lang="en-US" dirty="0"/>
                        <a:t>exemplify</a:t>
                      </a:r>
                    </a:p>
                  </a:txBody>
                  <a:tcPr marL="44505" marR="44505"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519545">
                <a:tc>
                  <a:txBody>
                    <a:bodyPr/>
                    <a:lstStyle/>
                    <a:p>
                      <a:r>
                        <a:rPr lang="en-US" dirty="0"/>
                        <a:t>pecuniary</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6"/>
                  </a:ext>
                </a:extLst>
              </a:tr>
              <a:tr h="519545">
                <a:tc>
                  <a:txBody>
                    <a:bodyPr/>
                    <a:lstStyle/>
                    <a:p>
                      <a:r>
                        <a:rPr lang="en-US" dirty="0"/>
                        <a:t>impromptu </a:t>
                      </a:r>
                    </a:p>
                  </a:txBody>
                  <a:tcPr marL="44505" marR="44505"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519545">
                <a:tc>
                  <a:txBody>
                    <a:bodyPr/>
                    <a:lstStyle/>
                    <a:p>
                      <a:r>
                        <a:rPr lang="en-US" dirty="0"/>
                        <a:t>purport</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519545">
                <a:tc>
                  <a:txBody>
                    <a:bodyPr/>
                    <a:lstStyle/>
                    <a:p>
                      <a:r>
                        <a:rPr lang="en-US" dirty="0"/>
                        <a:t>acute</a:t>
                      </a:r>
                      <a:r>
                        <a:rPr lang="en-US" baseline="0" dirty="0"/>
                        <a:t> </a:t>
                      </a:r>
                      <a:endParaRPr lang="en-US" dirty="0"/>
                    </a:p>
                  </a:txBody>
                  <a:tcPr marL="44505" marR="44505" marT="0" marB="0" anchor="ct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9"/>
                  </a:ext>
                </a:extLst>
              </a:tr>
              <a:tr h="519545">
                <a:tc>
                  <a:txBody>
                    <a:bodyPr/>
                    <a:lstStyle/>
                    <a:p>
                      <a:r>
                        <a:rPr lang="en-US" dirty="0"/>
                        <a:t>rapport</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79890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69"/>
            <a:ext cx="8229600" cy="735531"/>
          </a:xfrm>
        </p:spPr>
        <p:txBody>
          <a:bodyPr>
            <a:normAutofit/>
          </a:bodyPr>
          <a:lstStyle/>
          <a:p>
            <a:pPr algn="l"/>
            <a:r>
              <a:rPr lang="en-US" sz="2000" dirty="0"/>
              <a:t>Working with a partner, come up with a one or two word definition and a memory trick (i.e. a rhyme or symbol) for EACH of the following words:</a:t>
            </a:r>
          </a:p>
        </p:txBody>
      </p:sp>
      <p:graphicFrame>
        <p:nvGraphicFramePr>
          <p:cNvPr id="3" name="Table 2"/>
          <p:cNvGraphicFramePr>
            <a:graphicFrameLocks noGrp="1"/>
          </p:cNvGraphicFramePr>
          <p:nvPr>
            <p:extLst/>
          </p:nvPr>
        </p:nvGraphicFramePr>
        <p:xfrm>
          <a:off x="685800" y="838200"/>
          <a:ext cx="6858000" cy="548640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498764">
                <a:tc>
                  <a:txBody>
                    <a:bodyPr/>
                    <a:lstStyle/>
                    <a:p>
                      <a:r>
                        <a:rPr lang="en-US" dirty="0"/>
                        <a:t>Voc.</a:t>
                      </a:r>
                      <a:r>
                        <a:rPr lang="en-US" baseline="0" dirty="0"/>
                        <a:t> Word</a:t>
                      </a:r>
                      <a:endParaRPr lang="en-US" dirty="0"/>
                    </a:p>
                  </a:txBody>
                  <a:tcPr/>
                </a:tc>
                <a:tc>
                  <a:txBody>
                    <a:bodyPr/>
                    <a:lstStyle/>
                    <a:p>
                      <a:r>
                        <a:rPr lang="en-US" dirty="0"/>
                        <a:t>1-2 Word Definition</a:t>
                      </a:r>
                    </a:p>
                  </a:txBody>
                  <a:tcPr/>
                </a:tc>
                <a:tc>
                  <a:txBody>
                    <a:bodyPr/>
                    <a:lstStyle/>
                    <a:p>
                      <a:r>
                        <a:rPr lang="en-US" dirty="0"/>
                        <a:t>Memory</a:t>
                      </a:r>
                      <a:r>
                        <a:rPr lang="en-US" baseline="0" dirty="0"/>
                        <a:t> Trick</a:t>
                      </a:r>
                      <a:endParaRPr lang="en-US" dirty="0"/>
                    </a:p>
                  </a:txBody>
                  <a:tcPr/>
                </a:tc>
                <a:extLst>
                  <a:ext uri="{0D108BD9-81ED-4DB2-BD59-A6C34878D82A}">
                    <a16:rowId xmlns:a16="http://schemas.microsoft.com/office/drawing/2014/main" val="10000"/>
                  </a:ext>
                </a:extLst>
              </a:tr>
              <a:tr h="498764">
                <a:tc>
                  <a:txBody>
                    <a:bodyPr/>
                    <a:lstStyle/>
                    <a:p>
                      <a:r>
                        <a:rPr lang="en-US" dirty="0"/>
                        <a:t>lucid</a:t>
                      </a:r>
                      <a:r>
                        <a:rPr lang="en-US" baseline="0" dirty="0"/>
                        <a:t> </a:t>
                      </a:r>
                      <a:endParaRPr lang="en-US" dirty="0"/>
                    </a:p>
                  </a:txBody>
                  <a:tcPr marL="44505" marR="44505" marT="0" marB="0"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498764">
                <a:tc>
                  <a:txBody>
                    <a:bodyPr/>
                    <a:lstStyle/>
                    <a:p>
                      <a:r>
                        <a:rPr lang="en-US" dirty="0"/>
                        <a:t>remonstrate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498764">
                <a:tc>
                  <a:txBody>
                    <a:bodyPr/>
                    <a:lstStyle/>
                    <a:p>
                      <a:r>
                        <a:rPr lang="en-US" dirty="0"/>
                        <a:t>elucidate</a:t>
                      </a:r>
                    </a:p>
                  </a:txBody>
                  <a:tcPr marL="44505" marR="44505"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498764">
                <a:tc>
                  <a:txBody>
                    <a:bodyPr/>
                    <a:lstStyle/>
                    <a:p>
                      <a:r>
                        <a:rPr lang="en-US" dirty="0"/>
                        <a:t>umbrage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498764">
                <a:tc>
                  <a:txBody>
                    <a:bodyPr/>
                    <a:lstStyle/>
                    <a:p>
                      <a:r>
                        <a:rPr lang="en-US" dirty="0"/>
                        <a:t>luminary </a:t>
                      </a:r>
                    </a:p>
                  </a:txBody>
                  <a:tcPr marL="44505" marR="44505"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498764">
                <a:tc>
                  <a:txBody>
                    <a:bodyPr/>
                    <a:lstStyle/>
                    <a:p>
                      <a:r>
                        <a:rPr lang="en-US" dirty="0"/>
                        <a:t>denigrate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498764">
                <a:tc>
                  <a:txBody>
                    <a:bodyPr/>
                    <a:lstStyle/>
                    <a:p>
                      <a:r>
                        <a:rPr lang="en-US" dirty="0"/>
                        <a:t>muster </a:t>
                      </a:r>
                    </a:p>
                  </a:txBody>
                  <a:tcPr marL="44505" marR="44505" marT="0" marB="0"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498764">
                <a:tc>
                  <a:txBody>
                    <a:bodyPr/>
                    <a:lstStyle/>
                    <a:p>
                      <a:r>
                        <a:rPr lang="en-US" dirty="0"/>
                        <a:t>somber</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498764">
                <a:tc>
                  <a:txBody>
                    <a:bodyPr/>
                    <a:lstStyle/>
                    <a:p>
                      <a:r>
                        <a:rPr lang="en-US" dirty="0"/>
                        <a:t>monstrosity </a:t>
                      </a:r>
                    </a:p>
                  </a:txBody>
                  <a:tcPr marL="44505" marR="44505" marT="0" marB="0" anchor="ct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9"/>
                  </a:ext>
                </a:extLst>
              </a:tr>
              <a:tr h="498764">
                <a:tc>
                  <a:txBody>
                    <a:bodyPr/>
                    <a:lstStyle/>
                    <a:p>
                      <a:r>
                        <a:rPr lang="en-US" dirty="0"/>
                        <a:t>pallid</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4439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fontScale="90000"/>
          </a:bodyPr>
          <a:lstStyle/>
          <a:p>
            <a:br>
              <a:rPr lang="en-US" dirty="0"/>
            </a:br>
            <a:r>
              <a:rPr lang="en-US" dirty="0"/>
              <a:t>Voc. #7</a:t>
            </a:r>
            <a:br>
              <a:rPr lang="en-US" dirty="0"/>
            </a:br>
            <a:endParaRPr lang="en-US" dirty="0"/>
          </a:p>
        </p:txBody>
      </p:sp>
      <p:sp>
        <p:nvSpPr>
          <p:cNvPr id="6" name="Content Placeholder 5"/>
          <p:cNvSpPr>
            <a:spLocks noGrp="1"/>
          </p:cNvSpPr>
          <p:nvPr>
            <p:ph idx="1"/>
          </p:nvPr>
        </p:nvSpPr>
        <p:spPr>
          <a:xfrm>
            <a:off x="457200" y="609600"/>
            <a:ext cx="8229600" cy="609600"/>
          </a:xfrm>
        </p:spPr>
        <p:txBody>
          <a:bodyPr/>
          <a:lstStyle/>
          <a:p>
            <a:r>
              <a:rPr lang="en-US" sz="2400" b="1" dirty="0"/>
              <a:t>Day 2</a:t>
            </a:r>
            <a:r>
              <a:rPr lang="en-US" sz="2400" dirty="0"/>
              <a:t>:  Write original sentences for 5 of the </a:t>
            </a:r>
            <a:r>
              <a:rPr lang="en-US" dirty="0"/>
              <a:t>words.</a:t>
            </a:r>
          </a:p>
        </p:txBody>
      </p:sp>
      <p:graphicFrame>
        <p:nvGraphicFramePr>
          <p:cNvPr id="4" name="Table 3"/>
          <p:cNvGraphicFramePr>
            <a:graphicFrameLocks noGrp="1"/>
          </p:cNvGraphicFramePr>
          <p:nvPr>
            <p:extLst>
              <p:ext uri="{D42A27DB-BD31-4B8C-83A1-F6EECF244321}">
                <p14:modId xmlns:p14="http://schemas.microsoft.com/office/powerpoint/2010/main" val="781966451"/>
              </p:ext>
            </p:extLst>
          </p:nvPr>
        </p:nvGraphicFramePr>
        <p:xfrm>
          <a:off x="304800" y="1219200"/>
          <a:ext cx="8458200" cy="4693171"/>
        </p:xfrm>
        <a:graphic>
          <a:graphicData uri="http://schemas.openxmlformats.org/drawingml/2006/table">
            <a:tbl>
              <a:tblPr/>
              <a:tblGrid>
                <a:gridCol w="17526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394741">
                <a:tc>
                  <a:txBody>
                    <a:bodyPr/>
                    <a:lstStyle/>
                    <a:p>
                      <a:pPr marL="0" marR="0" algn="l">
                        <a:spcBef>
                          <a:spcPts val="0"/>
                        </a:spcBef>
                        <a:spcAft>
                          <a:spcPts val="0"/>
                        </a:spcAft>
                      </a:pPr>
                      <a:r>
                        <a:rPr lang="en-US" sz="1600" b="1" dirty="0">
                          <a:latin typeface="Calibri"/>
                          <a:ea typeface="SimSun"/>
                          <a:cs typeface="Arial"/>
                        </a:rPr>
                        <a:t>Word(s) &amp; (PofS) </a:t>
                      </a:r>
                      <a:endParaRPr lang="en-US" sz="1600" dirty="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Calibri"/>
                          <a:ea typeface="SimSun"/>
                          <a:cs typeface="Arial"/>
                        </a:rPr>
                        <a:t>Definitions and Sentences</a:t>
                      </a:r>
                      <a:endParaRPr lang="en-US" sz="1600" dirty="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1046">
                <a:tc rowSpan="2">
                  <a:txBody>
                    <a:bodyPr/>
                    <a:lstStyle/>
                    <a:p>
                      <a:r>
                        <a:rPr lang="en-US" dirty="0"/>
                        <a:t>acquisitive (adj)</a:t>
                      </a:r>
                    </a:p>
                    <a:p>
                      <a:r>
                        <a:rPr lang="en-US" i="1" dirty="0"/>
                        <a:t>acquisition</a:t>
                      </a:r>
                      <a:r>
                        <a:rPr lang="en-US" i="1" baseline="0" dirty="0"/>
                        <a:t> (n)</a:t>
                      </a:r>
                      <a:endParaRPr lang="en-US" i="1"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eagerly seeking to obtain things, wealth, or information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104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1046">
                <a:tc rowSpan="2">
                  <a:txBody>
                    <a:bodyPr/>
                    <a:lstStyle/>
                    <a:p>
                      <a:r>
                        <a:rPr lang="en-US" dirty="0"/>
                        <a:t>inquisition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 prolonged inquiry questioning</a:t>
                      </a:r>
                      <a:r>
                        <a:rPr lang="en-US" baseline="0" dirty="0"/>
                        <a:t> or harsh investigation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104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1046">
                <a:tc rowSpan="2">
                  <a:txBody>
                    <a:bodyPr/>
                    <a:lstStyle/>
                    <a:p>
                      <a:r>
                        <a:rPr lang="en-US" dirty="0"/>
                        <a:t>querulous (adj)</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complaining; irritable</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104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1046">
                <a:tc rowSpan="2">
                  <a:txBody>
                    <a:bodyPr/>
                    <a:lstStyle/>
                    <a:p>
                      <a:r>
                        <a:rPr lang="en-US" dirty="0"/>
                        <a:t>dynasty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 succession of rulers from the same family group or line</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104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1046">
                <a:tc rowSpan="2">
                  <a:txBody>
                    <a:bodyPr/>
                    <a:lstStyle/>
                    <a:p>
                      <a:r>
                        <a:rPr lang="en-US" dirty="0"/>
                        <a:t>demise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death, or the end of existence or operation of something</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104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8534400" cy="762000"/>
          </a:xfrm>
        </p:spPr>
        <p:txBody>
          <a:bodyPr>
            <a:normAutofit fontScale="90000"/>
          </a:bodyPr>
          <a:lstStyle/>
          <a:p>
            <a:r>
              <a:rPr lang="en-US" sz="2700" b="1" dirty="0"/>
              <a:t>Day 3</a:t>
            </a:r>
            <a:r>
              <a:rPr lang="en-US" sz="2700" dirty="0"/>
              <a:t>:  Write original sentences for the remaining 5 words.</a:t>
            </a:r>
            <a:br>
              <a:rPr lang="en-US" dirty="0"/>
            </a:br>
            <a:endParaRPr lang="en-US" dirty="0"/>
          </a:p>
        </p:txBody>
      </p:sp>
      <p:sp>
        <p:nvSpPr>
          <p:cNvPr id="3" name="Title 1"/>
          <p:cNvSpPr txBox="1">
            <a:spLocks/>
          </p:cNvSpPr>
          <p:nvPr/>
        </p:nvSpPr>
        <p:spPr>
          <a:xfrm>
            <a:off x="533400" y="0"/>
            <a:ext cx="8229600" cy="792162"/>
          </a:xfrm>
          <a:prstGeom prst="rect">
            <a:avLst/>
          </a:prstGeom>
        </p:spPr>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400" b="0" i="0" u="none" strike="noStrike" kern="1200" cap="none" spc="0" normalizeH="0" baseline="0" noProof="0" dirty="0">
                <a:ln>
                  <a:noFill/>
                </a:ln>
                <a:solidFill>
                  <a:schemeClr val="tx1"/>
                </a:solidFill>
                <a:effectLst/>
                <a:uLnTx/>
                <a:uFillTx/>
                <a:latin typeface="+mj-lt"/>
                <a:ea typeface="+mj-ea"/>
                <a:cs typeface="+mj-cs"/>
              </a:rPr>
            </a:br>
            <a:r>
              <a:rPr lang="en-US" sz="16000" dirty="0">
                <a:latin typeface="+mj-lt"/>
                <a:ea typeface="+mj-ea"/>
                <a:cs typeface="+mj-cs"/>
              </a:rPr>
              <a:t>Voc. </a:t>
            </a:r>
            <a:r>
              <a:rPr kumimoji="0" lang="en-US" sz="16000" b="0" i="0" u="none" strike="noStrike" kern="1200" cap="none" spc="0" normalizeH="0" baseline="0" noProof="0" dirty="0">
                <a:ln>
                  <a:noFill/>
                </a:ln>
                <a:solidFill>
                  <a:schemeClr val="tx1"/>
                </a:solidFill>
                <a:effectLst/>
                <a:uLnTx/>
                <a:uFillTx/>
                <a:latin typeface="+mj-lt"/>
                <a:ea typeface="+mj-ea"/>
                <a:cs typeface="+mj-cs"/>
              </a:rPr>
              <a:t>#7</a:t>
            </a:r>
            <a:br>
              <a:rPr kumimoji="0" lang="en-US" sz="4400" b="0" i="0" u="none" strike="noStrike" kern="1200" cap="none" spc="0" normalizeH="0" baseline="0" noProof="0" dirty="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1761373651"/>
              </p:ext>
            </p:extLst>
          </p:nvPr>
        </p:nvGraphicFramePr>
        <p:xfrm>
          <a:off x="228600" y="1143000"/>
          <a:ext cx="8534400" cy="4965667"/>
        </p:xfrm>
        <a:graphic>
          <a:graphicData uri="http://schemas.openxmlformats.org/drawingml/2006/table">
            <a:tbl>
              <a:tblPr/>
              <a:tblGrid>
                <a:gridCol w="1768389">
                  <a:extLst>
                    <a:ext uri="{9D8B030D-6E8A-4147-A177-3AD203B41FA5}">
                      <a16:colId xmlns:a16="http://schemas.microsoft.com/office/drawing/2014/main" val="20000"/>
                    </a:ext>
                  </a:extLst>
                </a:gridCol>
                <a:gridCol w="6766011">
                  <a:extLst>
                    <a:ext uri="{9D8B030D-6E8A-4147-A177-3AD203B41FA5}">
                      <a16:colId xmlns:a16="http://schemas.microsoft.com/office/drawing/2014/main" val="20001"/>
                    </a:ext>
                  </a:extLst>
                </a:gridCol>
              </a:tblGrid>
              <a:tr h="364506">
                <a:tc rowSpan="2">
                  <a:txBody>
                    <a:bodyPr/>
                    <a:lstStyle/>
                    <a:p>
                      <a:r>
                        <a:rPr lang="en-US" dirty="0"/>
                        <a:t>premise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a proposition offered as a basis for argument</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450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1269">
                <a:tc rowSpan="2">
                  <a:txBody>
                    <a:bodyPr/>
                    <a:lstStyle/>
                    <a:p>
                      <a:r>
                        <a:rPr lang="en-US" dirty="0"/>
                        <a:t>meritorious (adj)</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praiseworthy; deserving reward</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8519">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4506">
                <a:tc rowSpan="2">
                  <a:txBody>
                    <a:bodyPr/>
                    <a:lstStyle/>
                    <a:p>
                      <a:r>
                        <a:rPr lang="en-US" dirty="0"/>
                        <a:t>importune (v)</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make repeated and insistent demands</a:t>
                      </a:r>
                      <a:r>
                        <a:rPr lang="en-US" baseline="0" dirty="0"/>
                        <a:t> or requests </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450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4506">
                <a:tc rowSpan="2">
                  <a:txBody>
                    <a:bodyPr/>
                    <a:lstStyle/>
                    <a:p>
                      <a:r>
                        <a:rPr lang="en-US" dirty="0"/>
                        <a:t>opportunist</a:t>
                      </a:r>
                      <a:r>
                        <a:rPr lang="en-US" baseline="0" dirty="0"/>
                        <a:t> (n)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someone</a:t>
                      </a:r>
                      <a:r>
                        <a:rPr lang="en-US" baseline="0" dirty="0"/>
                        <a:t> who takes advantage of any chance to achieve an end in a self-serving way</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4506">
                <a:tc vMerge="1">
                  <a:txBody>
                    <a:bodyPr/>
                    <a:lstStyle/>
                    <a:p>
                      <a:endParaRPr lang="en-US"/>
                    </a:p>
                  </a:txBody>
                  <a:tcPr/>
                </a:tc>
                <a:tc>
                  <a:txBody>
                    <a:bodyPr/>
                    <a:lstStyle/>
                    <a:p>
                      <a:endParaRPr lang="en-US" dirty="0"/>
                    </a:p>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4506">
                <a:tc rowSpan="2">
                  <a:txBody>
                    <a:bodyPr/>
                    <a:lstStyle/>
                    <a:p>
                      <a:r>
                        <a:rPr lang="en-US" dirty="0"/>
                        <a:t>presumption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arrogance (</a:t>
                      </a:r>
                      <a:r>
                        <a:rPr lang="en-US" i="1" dirty="0"/>
                        <a:t>adj.:</a:t>
                      </a:r>
                      <a:r>
                        <a:rPr lang="en-US" i="1" baseline="0" dirty="0"/>
                        <a:t> presumptuous</a:t>
                      </a:r>
                      <a:r>
                        <a:rPr lang="en-US" baseline="0" dirty="0"/>
                        <a:t>)</a:t>
                      </a:r>
                      <a:r>
                        <a:rPr lang="en-US" dirty="0"/>
                        <a:t>; grounds</a:t>
                      </a:r>
                      <a:r>
                        <a:rPr lang="en-US" baseline="0" dirty="0"/>
                        <a:t> for belief (an assumption)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64506">
                <a:tc vMerge="1">
                  <a:txBody>
                    <a:bodyPr/>
                    <a:lstStyle/>
                    <a:p>
                      <a:endParaRPr lang="en-US"/>
                    </a:p>
                  </a:txBody>
                  <a:tcPr/>
                </a:tc>
                <a:tc>
                  <a:txBody>
                    <a:bodyPr/>
                    <a:lstStyle/>
                    <a:p>
                      <a:pPr marL="0" marR="0" algn="l">
                        <a:spcBef>
                          <a:spcPts val="0"/>
                        </a:spcBef>
                        <a:spcAft>
                          <a:spcPts val="0"/>
                        </a:spcAft>
                      </a:pPr>
                      <a:endParaRPr lang="en-US" sz="1600" dirty="0">
                        <a:latin typeface="Calibri"/>
                        <a:ea typeface="SimSun"/>
                        <a:cs typeface="Arial"/>
                      </a:endParaRPr>
                    </a:p>
                    <a:p>
                      <a:pPr marL="0" marR="0" algn="l">
                        <a:spcBef>
                          <a:spcPts val="0"/>
                        </a:spcBef>
                        <a:spcAft>
                          <a:spcPts val="0"/>
                        </a:spcAft>
                      </a:pPr>
                      <a:endParaRPr lang="en-US" sz="1600" dirty="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04800" y="609600"/>
          <a:ext cx="8458200" cy="6161541"/>
        </p:xfrm>
        <a:graphic>
          <a:graphicData uri="http://schemas.openxmlformats.org/drawingml/2006/table">
            <a:tbl>
              <a:tblPr/>
              <a:tblGrid>
                <a:gridCol w="17526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351793">
                <a:tc>
                  <a:txBody>
                    <a:bodyPr/>
                    <a:lstStyle/>
                    <a:p>
                      <a:pPr marL="0" marR="0" algn="l">
                        <a:spcBef>
                          <a:spcPts val="0"/>
                        </a:spcBef>
                        <a:spcAft>
                          <a:spcPts val="0"/>
                        </a:spcAft>
                      </a:pPr>
                      <a:r>
                        <a:rPr lang="en-US" sz="1600" b="1" dirty="0">
                          <a:latin typeface="Calibri"/>
                          <a:ea typeface="SimSun"/>
                          <a:cs typeface="Arial"/>
                        </a:rPr>
                        <a:t>Word(s) &amp; (PofS) </a:t>
                      </a:r>
                      <a:endParaRPr lang="en-US" sz="1600" dirty="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Calibri"/>
                          <a:ea typeface="SimSun"/>
                          <a:cs typeface="Arial"/>
                        </a:rPr>
                        <a:t>Definitions and Sentences</a:t>
                      </a:r>
                      <a:endParaRPr lang="en-US" sz="160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7204">
                <a:tc rowSpan="2">
                  <a:txBody>
                    <a:bodyPr/>
                    <a:lstStyle/>
                    <a:p>
                      <a:r>
                        <a:rPr lang="en-US" dirty="0"/>
                        <a:t>acquisitive (adj)</a:t>
                      </a:r>
                    </a:p>
                    <a:p>
                      <a:r>
                        <a:rPr lang="en-US" i="1" dirty="0"/>
                        <a:t>acquisition</a:t>
                      </a:r>
                      <a:r>
                        <a:rPr lang="en-US" i="1" baseline="0" dirty="0"/>
                        <a:t> (n)</a:t>
                      </a:r>
                      <a:endParaRPr lang="en-US" i="1"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eagerly seeking to obtain things, wealth, or information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7204">
                <a:tc rowSpan="2">
                  <a:txBody>
                    <a:bodyPr/>
                    <a:lstStyle/>
                    <a:p>
                      <a:r>
                        <a:rPr lang="en-US" dirty="0"/>
                        <a:t>inquisition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 prolonged inquiry questioning</a:t>
                      </a:r>
                      <a:r>
                        <a:rPr lang="en-US" baseline="0" dirty="0"/>
                        <a:t> or harsh investigation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7204">
                <a:tc rowSpan="2">
                  <a:txBody>
                    <a:bodyPr/>
                    <a:lstStyle/>
                    <a:p>
                      <a:r>
                        <a:rPr lang="en-US" dirty="0"/>
                        <a:t>querulous (adj)</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complaining; irritable</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7204">
                <a:tc rowSpan="2">
                  <a:txBody>
                    <a:bodyPr/>
                    <a:lstStyle/>
                    <a:p>
                      <a:r>
                        <a:rPr lang="en-US" dirty="0"/>
                        <a:t>dynasty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 succession of rulers from the same family group or line</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7204">
                <a:tc vMerge="1">
                  <a:txBody>
                    <a:bodyPr/>
                    <a:lstStyle/>
                    <a:p>
                      <a:endParaRPr lang="en-US"/>
                    </a:p>
                  </a:txBody>
                  <a:tcPr/>
                </a:tc>
                <a:tc>
                  <a:txBody>
                    <a:bodyPr/>
                    <a:lstStyle/>
                    <a:p>
                      <a:endParaRPr lang="en-US"/>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7204">
                <a:tc rowSpan="2">
                  <a:txBody>
                    <a:bodyPr/>
                    <a:lstStyle/>
                    <a:p>
                      <a:r>
                        <a:rPr lang="en-US" dirty="0"/>
                        <a:t>demise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death, or the end of existence or operation of something</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7204">
                <a:tc rowSpan="2">
                  <a:txBody>
                    <a:bodyPr/>
                    <a:lstStyle/>
                    <a:p>
                      <a:r>
                        <a:rPr lang="en-US" dirty="0"/>
                        <a:t>premise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a proposition offered as a basis for argument</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77204">
                <a:tc rowSpan="2">
                  <a:txBody>
                    <a:bodyPr/>
                    <a:lstStyle/>
                    <a:p>
                      <a:r>
                        <a:rPr lang="en-US" dirty="0"/>
                        <a:t>meritorious (adj)</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praiseworthy; deserving reward</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48737">
                <a:tc vMerge="1">
                  <a:txBody>
                    <a:bodyPr/>
                    <a:lstStyle/>
                    <a:p>
                      <a:endParaRPr lang="en-US"/>
                    </a:p>
                  </a:txBody>
                  <a:tcPr/>
                </a:tc>
                <a:tc>
                  <a:txBody>
                    <a:bodyPr/>
                    <a:lstStyle/>
                    <a:p>
                      <a:endParaRPr lang="en-US"/>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77204">
                <a:tc rowSpan="2">
                  <a:txBody>
                    <a:bodyPr/>
                    <a:lstStyle/>
                    <a:p>
                      <a:r>
                        <a:rPr lang="en-US" dirty="0"/>
                        <a:t>importune (v)</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make repeated and insistent demands</a:t>
                      </a:r>
                      <a:r>
                        <a:rPr lang="en-US" baseline="0" dirty="0"/>
                        <a:t> or requests </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77204">
                <a:tc vMerge="1">
                  <a:txBody>
                    <a:bodyPr/>
                    <a:lstStyle/>
                    <a:p>
                      <a:endParaRPr lang="en-US"/>
                    </a:p>
                  </a:txBody>
                  <a:tcPr/>
                </a:tc>
                <a:tc>
                  <a:txBody>
                    <a:bodyPr/>
                    <a:lstStyle/>
                    <a:p>
                      <a:endParaRPr lang="en-US"/>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77204">
                <a:tc rowSpan="2">
                  <a:txBody>
                    <a:bodyPr/>
                    <a:lstStyle/>
                    <a:p>
                      <a:r>
                        <a:rPr lang="en-US" dirty="0"/>
                        <a:t>opportunist</a:t>
                      </a:r>
                      <a:r>
                        <a:rPr lang="en-US" baseline="0" dirty="0"/>
                        <a:t> (n)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someone</a:t>
                      </a:r>
                      <a:r>
                        <a:rPr lang="en-US" baseline="0" dirty="0"/>
                        <a:t> who takes advantage of any chance to achieve an end in a self-serving way</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77204">
                <a:tc vMerge="1">
                  <a:txBody>
                    <a:bodyPr/>
                    <a:lstStyle/>
                    <a:p>
                      <a:endParaRPr lang="en-US"/>
                    </a:p>
                  </a:txBody>
                  <a:tcPr/>
                </a:tc>
                <a:tc>
                  <a:txBody>
                    <a:bodyPr/>
                    <a:lstStyle/>
                    <a:p>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8783">
                <a:tc rowSpan="2">
                  <a:txBody>
                    <a:bodyPr/>
                    <a:lstStyle/>
                    <a:p>
                      <a:r>
                        <a:rPr lang="en-US" dirty="0"/>
                        <a:t>presumption (n)</a:t>
                      </a: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arrogance (</a:t>
                      </a:r>
                      <a:r>
                        <a:rPr lang="en-US" i="1" dirty="0"/>
                        <a:t>adj.:</a:t>
                      </a:r>
                      <a:r>
                        <a:rPr lang="en-US" i="1" baseline="0" dirty="0"/>
                        <a:t> presumptuous</a:t>
                      </a:r>
                      <a:r>
                        <a:rPr lang="en-US" baseline="0" dirty="0"/>
                        <a:t>)</a:t>
                      </a:r>
                      <a:r>
                        <a:rPr lang="en-US" dirty="0"/>
                        <a:t>; grounds</a:t>
                      </a:r>
                      <a:r>
                        <a:rPr lang="en-US" baseline="0" dirty="0"/>
                        <a:t> for belief (an assumption)</a:t>
                      </a:r>
                      <a:endParaRPr lang="en-US" dirty="0"/>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77204">
                <a:tc vMerge="1">
                  <a:txBody>
                    <a:bodyPr/>
                    <a:lstStyle/>
                    <a:p>
                      <a:endParaRPr lang="en-US"/>
                    </a:p>
                  </a:txBody>
                  <a:tcPr/>
                </a:tc>
                <a:tc>
                  <a:txBody>
                    <a:bodyPr/>
                    <a:lstStyle/>
                    <a:p>
                      <a:pPr marL="0" marR="0" algn="l">
                        <a:spcBef>
                          <a:spcPts val="0"/>
                        </a:spcBef>
                        <a:spcAft>
                          <a:spcPts val="0"/>
                        </a:spcAft>
                      </a:pPr>
                      <a:endParaRPr lang="en-US" sz="1600" dirty="0">
                        <a:latin typeface="Calibri"/>
                        <a:ea typeface="SimSun"/>
                        <a:cs typeface="Arial"/>
                      </a:endParaRPr>
                    </a:p>
                  </a:txBody>
                  <a:tcPr marL="45327" marR="4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10241" name="Rectangle 1"/>
          <p:cNvSpPr>
            <a:spLocks noChangeArrowheads="1"/>
          </p:cNvSpPr>
          <p:nvPr/>
        </p:nvSpPr>
        <p:spPr bwMode="auto">
          <a:xfrm>
            <a:off x="228600" y="152400"/>
            <a:ext cx="790344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indent="457200" fontAlgn="base">
              <a:spcBef>
                <a:spcPct val="0"/>
              </a:spcBef>
              <a:spcAft>
                <a:spcPct val="0"/>
              </a:spcAft>
            </a:pPr>
            <a:r>
              <a:rPr kumimoji="0" lang="en-US" sz="1800" b="1" i="0" u="none" strike="noStrike" cap="none" normalizeH="0" baseline="0" dirty="0">
                <a:ln>
                  <a:noFill/>
                </a:ln>
                <a:solidFill>
                  <a:schemeClr val="tx1"/>
                </a:solidFill>
                <a:effectLst/>
                <a:latin typeface="Calibri" pitchFamily="34" charset="0"/>
                <a:ea typeface="SimSun" pitchFamily="2" charset="-122"/>
                <a:cs typeface="Arial" pitchFamily="34" charset="0"/>
              </a:rPr>
              <a:t>Voc. #7:</a:t>
            </a:r>
            <a:r>
              <a:rPr kumimoji="0" lang="en-US" sz="1800" b="1" i="0" u="none" strike="noStrike" cap="none" normalizeH="0" dirty="0">
                <a:ln>
                  <a:noFill/>
                </a:ln>
                <a:solidFill>
                  <a:schemeClr val="tx1"/>
                </a:solidFill>
                <a:effectLst/>
                <a:latin typeface="Calibri" pitchFamily="34" charset="0"/>
                <a:ea typeface="SimSun" pitchFamily="2" charset="-122"/>
                <a:cs typeface="Arial" pitchFamily="34" charset="0"/>
              </a:rPr>
              <a:t> </a:t>
            </a:r>
            <a:r>
              <a:rPr lang="en-US" b="1" dirty="0">
                <a:latin typeface="Calibri" pitchFamily="34" charset="0"/>
                <a:ea typeface="SimSun" pitchFamily="2" charset="-122"/>
                <a:cs typeface="Arial" pitchFamily="34" charset="0"/>
              </a:rPr>
              <a:t>Day 4 </a:t>
            </a:r>
            <a:r>
              <a:rPr lang="en-US" dirty="0">
                <a:latin typeface="Calibri" pitchFamily="34" charset="0"/>
                <a:ea typeface="SimSun" pitchFamily="2" charset="-122"/>
                <a:cs typeface="Arial" pitchFamily="34" charset="0"/>
              </a:rPr>
              <a:t>– Write FIVE fill-in-the-blank sentences then trade to complete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394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534400" cy="5334000"/>
          </a:xfrm>
        </p:spPr>
        <p:txBody>
          <a:bodyPr>
            <a:normAutofit fontScale="55000" lnSpcReduction="20000"/>
          </a:bodyPr>
          <a:lstStyle/>
          <a:p>
            <a:pPr>
              <a:buNone/>
            </a:pPr>
            <a:r>
              <a:rPr lang="en-US" b="1" dirty="0"/>
              <a:t>Day 4</a:t>
            </a:r>
            <a:r>
              <a:rPr lang="en-US" dirty="0"/>
              <a:t>:  Using the word bank provided, complete the following analogies with 5 of the words.  Next, write your own analogies for the remaining 5 words.</a:t>
            </a:r>
          </a:p>
          <a:p>
            <a:pPr>
              <a:buNone/>
            </a:pPr>
            <a:r>
              <a:rPr lang="en-US" dirty="0"/>
              <a:t> </a:t>
            </a:r>
          </a:p>
          <a:p>
            <a:pPr marL="0" indent="0" fontAlgn="ctr">
              <a:buNone/>
            </a:pPr>
            <a:r>
              <a:rPr lang="en-US" sz="3400" dirty="0"/>
              <a:t>acquisitive 	demise	         dynasty	     importune 	     inquisition </a:t>
            </a:r>
          </a:p>
          <a:p>
            <a:pPr marL="0" indent="0" fontAlgn="ctr">
              <a:buNone/>
            </a:pPr>
            <a:r>
              <a:rPr lang="en-US" sz="3400" dirty="0"/>
              <a:t>meritorious	opportunist    premise          presumptuous	     querulous</a:t>
            </a:r>
            <a:r>
              <a:rPr lang="en-US" dirty="0"/>
              <a:t>	 		 </a:t>
            </a:r>
          </a:p>
          <a:p>
            <a:pPr>
              <a:buNone/>
            </a:pPr>
            <a:r>
              <a:rPr lang="en-US" b="1" i="1" dirty="0"/>
              <a:t>*Write out the entire clue with answers for full credit---these MAY appear on a unit test later….</a:t>
            </a:r>
          </a:p>
          <a:p>
            <a:pPr>
              <a:buNone/>
            </a:pPr>
            <a:endParaRPr lang="en-US" dirty="0"/>
          </a:p>
          <a:p>
            <a:pPr marL="514350" indent="-514350">
              <a:buFont typeface="+mj-lt"/>
              <a:buAutoNum type="arabicPeriod"/>
            </a:pPr>
            <a:r>
              <a:rPr lang="en-US" dirty="0"/>
              <a:t>investigation : evidence :: _______ : answers</a:t>
            </a:r>
          </a:p>
          <a:p>
            <a:pPr marL="514350" lvl="0" indent="-514350">
              <a:buFont typeface="+mj-lt"/>
              <a:buAutoNum type="arabicPeriod"/>
            </a:pPr>
            <a:r>
              <a:rPr lang="en-US" dirty="0"/>
              <a:t>cranky : happy :: complimentary : _______</a:t>
            </a:r>
          </a:p>
          <a:p>
            <a:pPr marL="514350" lvl="0" indent="-514350">
              <a:buFont typeface="+mj-lt"/>
              <a:buAutoNum type="arabicPeriod"/>
            </a:pPr>
            <a:r>
              <a:rPr lang="en-US" dirty="0" err="1"/>
              <a:t>Lucious</a:t>
            </a:r>
            <a:r>
              <a:rPr lang="en-US" dirty="0"/>
              <a:t> Lyon : Empire :: Cookie Lyon : _______</a:t>
            </a:r>
          </a:p>
          <a:p>
            <a:pPr marL="514350" indent="-514350">
              <a:buFont typeface="+mj-lt"/>
              <a:buAutoNum type="arabicPeriod"/>
            </a:pPr>
            <a:r>
              <a:rPr lang="en-US" dirty="0"/>
              <a:t>philanthropist : community benefactor  :: looter : _______</a:t>
            </a:r>
          </a:p>
          <a:p>
            <a:pPr marL="514350" indent="-514350">
              <a:buFont typeface="+mj-lt"/>
              <a:buAutoNum type="arabicPeriod"/>
            </a:pPr>
            <a:r>
              <a:rPr lang="en-US" dirty="0"/>
              <a:t>big ego : humble :: _______ : unpretentious</a:t>
            </a:r>
          </a:p>
          <a:p>
            <a:pPr marL="514350" lvl="0" indent="-514350">
              <a:buFont typeface="+mj-lt"/>
              <a:buAutoNum type="arabicPeriod"/>
            </a:pPr>
            <a:endParaRPr lang="en-US" dirty="0"/>
          </a:p>
          <a:p>
            <a:pPr marL="0" indent="0">
              <a:buNone/>
            </a:pPr>
            <a:endParaRPr lang="en-US" dirty="0"/>
          </a:p>
          <a:p>
            <a:pPr marL="514350" lvl="0" indent="-514350">
              <a:buFont typeface="+mj-lt"/>
              <a:buAutoNum type="arabicPeriod"/>
            </a:pPr>
            <a:endParaRPr lang="en-US" dirty="0"/>
          </a:p>
          <a:p>
            <a:pPr lvl="0">
              <a:buNone/>
            </a:pPr>
            <a:endParaRPr lang="en-US" dirty="0"/>
          </a:p>
          <a:p>
            <a:pPr lvl="0">
              <a:buNone/>
            </a:pPr>
            <a:r>
              <a:rPr lang="en-US" dirty="0"/>
              <a:t>Challenge:  Now, write 5 analogies of your own!  </a:t>
            </a:r>
            <a:r>
              <a:rPr lang="en-US" dirty="0">
                <a:sym typeface="Wingdings" pitchFamily="2" charset="2"/>
              </a:rPr>
              <a:t></a:t>
            </a:r>
            <a:endParaRPr lang="en-US" dirty="0"/>
          </a:p>
        </p:txBody>
      </p:sp>
      <p:sp>
        <p:nvSpPr>
          <p:cNvPr id="6" name="Title 1"/>
          <p:cNvSpPr>
            <a:spLocks noGrp="1"/>
          </p:cNvSpPr>
          <p:nvPr>
            <p:ph type="title"/>
          </p:nvPr>
        </p:nvSpPr>
        <p:spPr>
          <a:xfrm>
            <a:off x="533400" y="0"/>
            <a:ext cx="8229600" cy="792162"/>
          </a:xfrm>
        </p:spPr>
        <p:txBody>
          <a:bodyPr>
            <a:normAutofit/>
          </a:bodyPr>
          <a:lstStyle/>
          <a:p>
            <a:r>
              <a:rPr lang="en-US" dirty="0"/>
              <a:t>Vocabulary #7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ENG III: </a:t>
            </a:r>
            <a:r>
              <a:rPr lang="en-US" dirty="0" err="1"/>
              <a:t>Voc</a:t>
            </a:r>
            <a:r>
              <a:rPr lang="en-US" dirty="0"/>
              <a:t> #8</a:t>
            </a:r>
          </a:p>
        </p:txBody>
      </p:sp>
      <p:sp>
        <p:nvSpPr>
          <p:cNvPr id="3" name="Subtitle 2"/>
          <p:cNvSpPr>
            <a:spLocks noGrp="1"/>
          </p:cNvSpPr>
          <p:nvPr>
            <p:ph type="subTitle" idx="1"/>
          </p:nvPr>
        </p:nvSpPr>
        <p:spPr/>
        <p:txBody>
          <a:bodyPr/>
          <a:lstStyle/>
          <a:p>
            <a:r>
              <a:rPr lang="en-US" dirty="0"/>
              <a:t>Business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4114800" cy="563562"/>
          </a:xfrm>
        </p:spPr>
        <p:txBody>
          <a:bodyPr>
            <a:normAutofit fontScale="90000"/>
          </a:bodyPr>
          <a:lstStyle/>
          <a:p>
            <a:r>
              <a:rPr lang="en-US" sz="1800" b="1" dirty="0">
                <a:latin typeface="Calibri" pitchFamily="34" charset="0"/>
                <a:ea typeface="SimSun" pitchFamily="2" charset="-122"/>
                <a:cs typeface="Arial" pitchFamily="34" charset="0"/>
              </a:rPr>
              <a:t>Voc. #8: </a:t>
            </a:r>
            <a:r>
              <a:rPr lang="en-US" sz="1800" b="1" dirty="0"/>
              <a:t>Day 1</a:t>
            </a:r>
            <a:r>
              <a:rPr lang="en-US" sz="1800" dirty="0"/>
              <a:t>: Copy words and definitions</a:t>
            </a:r>
          </a:p>
        </p:txBody>
      </p:sp>
      <p:graphicFrame>
        <p:nvGraphicFramePr>
          <p:cNvPr id="4" name="Table 3"/>
          <p:cNvGraphicFramePr>
            <a:graphicFrameLocks noGrp="1"/>
          </p:cNvGraphicFramePr>
          <p:nvPr>
            <p:extLst>
              <p:ext uri="{D42A27DB-BD31-4B8C-83A1-F6EECF244321}">
                <p14:modId xmlns:p14="http://schemas.microsoft.com/office/powerpoint/2010/main" val="1321212404"/>
              </p:ext>
            </p:extLst>
          </p:nvPr>
        </p:nvGraphicFramePr>
        <p:xfrm>
          <a:off x="304800" y="408207"/>
          <a:ext cx="8610600" cy="6096000"/>
        </p:xfrm>
        <a:graphic>
          <a:graphicData uri="http://schemas.openxmlformats.org/drawingml/2006/table">
            <a:tbl>
              <a:tblPr/>
              <a:tblGrid>
                <a:gridCol w="1828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396410">
                <a:tc>
                  <a:txBody>
                    <a:bodyPr/>
                    <a:lstStyle/>
                    <a:p>
                      <a:pPr marL="0" marR="0" algn="l">
                        <a:spcBef>
                          <a:spcPts val="0"/>
                        </a:spcBef>
                        <a:spcAft>
                          <a:spcPts val="0"/>
                        </a:spcAft>
                      </a:pPr>
                      <a:r>
                        <a:rPr lang="en-US" sz="1800" b="1" dirty="0">
                          <a:latin typeface="Calibri"/>
                          <a:ea typeface="SimSun"/>
                          <a:cs typeface="Arial"/>
                        </a:rPr>
                        <a:t>Word(s) &amp; (PofS) </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SimSun"/>
                          <a:cs typeface="Arial"/>
                        </a:rPr>
                        <a:t>Definitions</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926">
                <a:tc rowSpan="2">
                  <a:txBody>
                    <a:bodyPr/>
                    <a:lstStyle/>
                    <a:p>
                      <a:r>
                        <a:rPr lang="en-US" dirty="0"/>
                        <a:t>acerbic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t>sharp </a:t>
                      </a:r>
                      <a:r>
                        <a:rPr lang="en-US" dirty="0"/>
                        <a:t>or harsh in speech</a:t>
                      </a:r>
                      <a:r>
                        <a:rPr lang="en-US" baseline="0" dirty="0"/>
                        <a:t>, manner, or temper; s</a:t>
                      </a:r>
                      <a:r>
                        <a:rPr lang="en-US" dirty="0"/>
                        <a:t>our or bitter in taste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92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926">
                <a:tc rowSpan="2">
                  <a:txBody>
                    <a:bodyPr/>
                    <a:lstStyle/>
                    <a:p>
                      <a:r>
                        <a:rPr lang="en-US" dirty="0"/>
                        <a:t>exacerbate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increase</a:t>
                      </a:r>
                      <a:r>
                        <a:rPr lang="en-US" baseline="0" dirty="0"/>
                        <a:t> irritation or violence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92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7926">
                <a:tc rowSpan="2">
                  <a:txBody>
                    <a:bodyPr/>
                    <a:lstStyle/>
                    <a:p>
                      <a:r>
                        <a:rPr lang="en-US" dirty="0"/>
                        <a:t>exemplify</a:t>
                      </a:r>
                      <a:r>
                        <a:rPr lang="en-US" baseline="0" dirty="0"/>
                        <a:t> (v)</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give an example of; illustrate by giving an example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792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7926">
                <a:tc rowSpan="2">
                  <a:txBody>
                    <a:bodyPr/>
                    <a:lstStyle/>
                    <a:p>
                      <a:r>
                        <a:rPr lang="en-US" dirty="0"/>
                        <a:t>impromptu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done without being planned, organized, or rehearsed</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792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7926">
                <a:tc rowSpan="2">
                  <a:txBody>
                    <a:bodyPr/>
                    <a:lstStyle/>
                    <a:p>
                      <a:r>
                        <a:rPr lang="en-US" dirty="0"/>
                        <a:t>acute</a:t>
                      </a:r>
                      <a:r>
                        <a:rPr lang="en-US" baseline="0" dirty="0"/>
                        <a:t> (adj)</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intense or severe; discerning; quickly alert</a:t>
                      </a:r>
                      <a:r>
                        <a:rPr lang="en-US" baseline="0" dirty="0"/>
                        <a:t> to impressions</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3901">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7926">
                <a:tc rowSpan="2">
                  <a:txBody>
                    <a:bodyPr/>
                    <a:lstStyle/>
                    <a:p>
                      <a:r>
                        <a:rPr lang="en-US" dirty="0"/>
                        <a:t>preempt</a:t>
                      </a:r>
                      <a:r>
                        <a:rPr lang="en-US" baseline="0" dirty="0"/>
                        <a:t> (v)</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a:t>
                      </a:r>
                      <a:r>
                        <a:rPr lang="en-US" baseline="0" dirty="0"/>
                        <a:t> take precedence over someone or something already in place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792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7926">
                <a:tc rowSpan="2">
                  <a:txBody>
                    <a:bodyPr/>
                    <a:lstStyle/>
                    <a:p>
                      <a:r>
                        <a:rPr lang="en-US" dirty="0"/>
                        <a:t>redemption (n)</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deliverance from sin; atonement for guilt;  retrieval</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80276">
                <a:tc vMerge="1">
                  <a:txBody>
                    <a:bodyPr/>
                    <a:lstStyle/>
                    <a:p>
                      <a:endParaRPr lang="en-US"/>
                    </a:p>
                  </a:txBody>
                  <a:tcPr/>
                </a:tc>
                <a:tc>
                  <a:txBody>
                    <a:bodyPr/>
                    <a:lstStyle/>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87926">
                <a:tc rowSpan="2">
                  <a:txBody>
                    <a:bodyPr/>
                    <a:lstStyle/>
                    <a:p>
                      <a:r>
                        <a:rPr lang="en-US" dirty="0"/>
                        <a:t>pecuniary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relating to money or necessary payment of it</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87926">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87926">
                <a:tc rowSpan="2">
                  <a:txBody>
                    <a:bodyPr/>
                    <a:lstStyle/>
                    <a:p>
                      <a:r>
                        <a:rPr lang="en-US" dirty="0"/>
                        <a:t>purport</a:t>
                      </a:r>
                      <a:r>
                        <a:rPr lang="en-US" baseline="0" dirty="0"/>
                        <a:t> (</a:t>
                      </a:r>
                      <a:r>
                        <a:rPr lang="en-US" dirty="0"/>
                        <a:t>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claim; to profess (without giving</a:t>
                      </a:r>
                      <a:r>
                        <a:rPr lang="en-US" baseline="0" dirty="0"/>
                        <a:t> proof)</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06877">
                <a:tc vMerge="1">
                  <a:txBody>
                    <a:bodyPr/>
                    <a:lstStyle/>
                    <a:p>
                      <a:endParaRPr lang="en-US"/>
                    </a:p>
                  </a:txBody>
                  <a:tcPr/>
                </a:tc>
                <a:tc>
                  <a:txBody>
                    <a:bodyPr/>
                    <a:lstStyle/>
                    <a:p>
                      <a:endParaRPr lang="en-US"/>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87926">
                <a:tc rowSpan="2">
                  <a:txBody>
                    <a:bodyPr/>
                    <a:lstStyle/>
                    <a:p>
                      <a:r>
                        <a:rPr lang="en-US" dirty="0"/>
                        <a:t>rapport</a:t>
                      </a:r>
                      <a:r>
                        <a:rPr lang="en-US" baseline="0" dirty="0"/>
                        <a:t> (n)</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 a good sense of understanding and trust among</a:t>
                      </a:r>
                      <a:r>
                        <a:rPr lang="en-US" baseline="0" dirty="0"/>
                        <a:t> people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1720">
                <a:tc vMerge="1">
                  <a:txBody>
                    <a:bodyPr/>
                    <a:lstStyle/>
                    <a:p>
                      <a:endParaRPr lang="en-US"/>
                    </a:p>
                  </a:txBody>
                  <a:tcPr/>
                </a:tc>
                <a:tc>
                  <a:txBody>
                    <a:bodyPr/>
                    <a:lstStyle/>
                    <a:p>
                      <a:pPr marL="0" marR="0" algn="l">
                        <a:spcBef>
                          <a:spcPts val="0"/>
                        </a:spcBef>
                        <a:spcAft>
                          <a:spcPts val="0"/>
                        </a:spcAft>
                      </a:pPr>
                      <a:endParaRPr lang="en-US" sz="12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dirty="0"/>
              <a:t>Vocabulary #8</a:t>
            </a:r>
          </a:p>
        </p:txBody>
      </p:sp>
      <p:sp>
        <p:nvSpPr>
          <p:cNvPr id="6" name="Content Placeholder 5"/>
          <p:cNvSpPr>
            <a:spLocks noGrp="1"/>
          </p:cNvSpPr>
          <p:nvPr>
            <p:ph idx="1"/>
          </p:nvPr>
        </p:nvSpPr>
        <p:spPr>
          <a:xfrm>
            <a:off x="762000" y="533400"/>
            <a:ext cx="8229600" cy="609600"/>
          </a:xfrm>
        </p:spPr>
        <p:txBody>
          <a:bodyPr>
            <a:normAutofit/>
          </a:bodyPr>
          <a:lstStyle/>
          <a:p>
            <a:pPr>
              <a:buNone/>
            </a:pPr>
            <a:r>
              <a:rPr lang="en-US" sz="2400" b="1" dirty="0"/>
              <a:t>Day 2</a:t>
            </a:r>
            <a:r>
              <a:rPr lang="en-US" sz="2400" dirty="0"/>
              <a:t>:  Write original sentences for 5 of the words.</a:t>
            </a:r>
          </a:p>
        </p:txBody>
      </p:sp>
      <p:graphicFrame>
        <p:nvGraphicFramePr>
          <p:cNvPr id="4" name="Table 3"/>
          <p:cNvGraphicFramePr>
            <a:graphicFrameLocks noGrp="1"/>
          </p:cNvGraphicFramePr>
          <p:nvPr>
            <p:extLst>
              <p:ext uri="{D42A27DB-BD31-4B8C-83A1-F6EECF244321}">
                <p14:modId xmlns:p14="http://schemas.microsoft.com/office/powerpoint/2010/main" val="2936786202"/>
              </p:ext>
            </p:extLst>
          </p:nvPr>
        </p:nvGraphicFramePr>
        <p:xfrm>
          <a:off x="266700" y="990600"/>
          <a:ext cx="8610600" cy="5343810"/>
        </p:xfrm>
        <a:graphic>
          <a:graphicData uri="http://schemas.openxmlformats.org/drawingml/2006/table">
            <a:tbl>
              <a:tblPr/>
              <a:tblGrid>
                <a:gridCol w="1828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561485">
                <a:tc>
                  <a:txBody>
                    <a:bodyPr/>
                    <a:lstStyle/>
                    <a:p>
                      <a:pPr marL="0" marR="0" algn="l">
                        <a:spcBef>
                          <a:spcPts val="0"/>
                        </a:spcBef>
                        <a:spcAft>
                          <a:spcPts val="0"/>
                        </a:spcAft>
                      </a:pPr>
                      <a:r>
                        <a:rPr lang="en-US" sz="1800" b="1" dirty="0">
                          <a:latin typeface="Calibri"/>
                          <a:ea typeface="SimSun"/>
                          <a:cs typeface="Arial"/>
                        </a:rPr>
                        <a:t>Word(s) &amp; (PofS) </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libri"/>
                          <a:ea typeface="SimSun"/>
                          <a:cs typeface="Arial"/>
                        </a:rPr>
                        <a:t>Definitions</a:t>
                      </a:r>
                      <a:endParaRPr lang="en-US" sz="1800" dirty="0">
                        <a:latin typeface="Calibri"/>
                        <a:ea typeface="SimSun"/>
                        <a:cs typeface="Arial"/>
                      </a:endParaRP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7825">
                <a:tc rowSpan="2">
                  <a:txBody>
                    <a:bodyPr/>
                    <a:lstStyle/>
                    <a:p>
                      <a:r>
                        <a:rPr lang="en-US" dirty="0"/>
                        <a:t>acerbic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harp or harsh in speech</a:t>
                      </a:r>
                      <a:r>
                        <a:rPr lang="en-US" baseline="0" dirty="0"/>
                        <a:t>, manner, or temper; s</a:t>
                      </a:r>
                      <a:r>
                        <a:rPr lang="en-US" dirty="0"/>
                        <a:t>our or bitter in taste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7825">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7825">
                <a:tc rowSpan="2">
                  <a:txBody>
                    <a:bodyPr/>
                    <a:lstStyle/>
                    <a:p>
                      <a:r>
                        <a:rPr lang="en-US" dirty="0"/>
                        <a:t>exacerbate (v)</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to increase</a:t>
                      </a:r>
                      <a:r>
                        <a:rPr lang="en-US" baseline="0" dirty="0"/>
                        <a:t> irritation or violence</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7825">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7825">
                <a:tc rowSpan="2">
                  <a:txBody>
                    <a:bodyPr/>
                    <a:lstStyle/>
                    <a:p>
                      <a:r>
                        <a:rPr lang="en-US" dirty="0"/>
                        <a:t>exemplify</a:t>
                      </a:r>
                      <a:r>
                        <a:rPr lang="en-US" baseline="0" dirty="0"/>
                        <a:t> (v)</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t>give an example of; illustrate by giving an example</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7825">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7825">
                <a:tc rowSpan="2">
                  <a:txBody>
                    <a:bodyPr/>
                    <a:lstStyle/>
                    <a:p>
                      <a:r>
                        <a:rPr lang="en-US" dirty="0"/>
                        <a:t>impromptu (adj)</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done without being planned, organized, or rehearsed</a:t>
                      </a:r>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7825">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7825">
                <a:tc rowSpan="2">
                  <a:txBody>
                    <a:bodyPr/>
                    <a:lstStyle/>
                    <a:p>
                      <a:r>
                        <a:rPr lang="en-US" dirty="0"/>
                        <a:t>acute</a:t>
                      </a:r>
                      <a:r>
                        <a:rPr lang="en-US" baseline="0" dirty="0"/>
                        <a:t> (adj)</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t>intense or severe; discerning; quickly alert</a:t>
                      </a:r>
                      <a:r>
                        <a:rPr lang="en-US" baseline="0" dirty="0"/>
                        <a:t> to impressions</a:t>
                      </a:r>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0090">
                <a:tc vMerge="1">
                  <a:txBody>
                    <a:bodyPr/>
                    <a:lstStyle/>
                    <a:p>
                      <a:endParaRPr lang="en-US"/>
                    </a:p>
                  </a:txBody>
                  <a:tcPr/>
                </a:tc>
                <a:tc>
                  <a:txBody>
                    <a:bodyPr/>
                    <a:lstStyle/>
                    <a:p>
                      <a:endParaRPr lang="en-US" dirty="0"/>
                    </a:p>
                    <a:p>
                      <a:endParaRPr lang="en-US" dirty="0"/>
                    </a:p>
                  </a:txBody>
                  <a:tcPr marL="44505" marR="44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37304</TotalTime>
  <Words>2220</Words>
  <Application>Microsoft Office PowerPoint</Application>
  <PresentationFormat>On-screen Show (4:3)</PresentationFormat>
  <Paragraphs>338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SimSun</vt:lpstr>
      <vt:lpstr>Arial</vt:lpstr>
      <vt:lpstr>Calibri</vt:lpstr>
      <vt:lpstr>Wingdings</vt:lpstr>
      <vt:lpstr>Office Theme</vt:lpstr>
      <vt:lpstr>Eng III: Voc. #7</vt:lpstr>
      <vt:lpstr>PowerPoint Presentation</vt:lpstr>
      <vt:lpstr> Voc. #7 </vt:lpstr>
      <vt:lpstr>Day 3:  Write original sentences for the remaining 5 words. </vt:lpstr>
      <vt:lpstr>PowerPoint Presentation</vt:lpstr>
      <vt:lpstr>Vocabulary #7</vt:lpstr>
      <vt:lpstr>ENG III: Voc #8</vt:lpstr>
      <vt:lpstr>Voc. #8: Day 1: Copy words and definitions</vt:lpstr>
      <vt:lpstr>Vocabulary #8</vt:lpstr>
      <vt:lpstr>Day 3:  Write original sentences for the remaining 5 words.</vt:lpstr>
      <vt:lpstr>Voc. #8: Day 4 – Write FIVE fill-in-the-blank sentences then trade to complete</vt:lpstr>
      <vt:lpstr>Day 5: Using the word bank provided, complete the following analogies with 5 of the words.  </vt:lpstr>
      <vt:lpstr>ENG III: Vocabulary #9</vt:lpstr>
      <vt:lpstr>Vocabulary #9 Day 1: Copy words and definitions</vt:lpstr>
      <vt:lpstr>Vocabulary #9</vt:lpstr>
      <vt:lpstr>Day 3:  Write original sentences for the remaining 5 words.</vt:lpstr>
      <vt:lpstr>Vocabulary #9 Day 4 – Write FIVE fill-in-the-blank sentences then trade to complete</vt:lpstr>
      <vt:lpstr>Day 4: Using the word bank provided, complete the following analogies with 5 of the words.</vt:lpstr>
      <vt:lpstr>Vocabulary #7-9 Review</vt:lpstr>
      <vt:lpstr>Stump a Scholar… </vt:lpstr>
      <vt:lpstr>Stump a Scholar… </vt:lpstr>
      <vt:lpstr>EXAMPLE:  Mrs. Honeycutt’s Retelling of “The Three Little Pigs”</vt:lpstr>
      <vt:lpstr>Voc. 7-9 Review </vt:lpstr>
      <vt:lpstr>Working with a partner, come up with a one or two word definition and a memory trick (i.e. a rhyme or symbol) for EACH of the following words:</vt:lpstr>
      <vt:lpstr>Working with a partner, come up with a one or two word definition and a memory trick (i.e. a rhyme or symbol) for EACH of the following words:</vt:lpstr>
      <vt:lpstr>Working with a partner, come up with a one or two word definition and a memory trick (i.e. a rhyme or symbol) for EACH of the following words:</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 IV: LA #1</dc:title>
  <dc:creator>sarah.vanwyhe</dc:creator>
  <cp:lastModifiedBy>Sarah Honeycutt</cp:lastModifiedBy>
  <cp:revision>535</cp:revision>
  <cp:lastPrinted>2015-09-15T17:25:04Z</cp:lastPrinted>
  <dcterms:created xsi:type="dcterms:W3CDTF">2013-08-27T10:46:04Z</dcterms:created>
  <dcterms:modified xsi:type="dcterms:W3CDTF">2018-08-23T15:03:33Z</dcterms:modified>
</cp:coreProperties>
</file>