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99" r:id="rId6"/>
    <p:sldId id="260" r:id="rId7"/>
    <p:sldId id="262" r:id="rId8"/>
    <p:sldId id="263" r:id="rId9"/>
    <p:sldId id="296" r:id="rId10"/>
    <p:sldId id="271" r:id="rId11"/>
    <p:sldId id="300" r:id="rId12"/>
    <p:sldId id="266" r:id="rId13"/>
    <p:sldId id="267" r:id="rId14"/>
    <p:sldId id="268" r:id="rId15"/>
    <p:sldId id="270" r:id="rId16"/>
    <p:sldId id="272" r:id="rId17"/>
    <p:sldId id="301" r:id="rId18"/>
    <p:sldId id="275" r:id="rId19"/>
    <p:sldId id="277" r:id="rId20"/>
    <p:sldId id="279" r:id="rId21"/>
    <p:sldId id="295" r:id="rId22"/>
    <p:sldId id="287" r:id="rId23"/>
    <p:sldId id="29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02A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31" autoAdjust="0"/>
    <p:restoredTop sz="94660"/>
  </p:normalViewPr>
  <p:slideViewPr>
    <p:cSldViewPr>
      <p:cViewPr varScale="1">
        <p:scale>
          <a:sx n="108" d="100"/>
          <a:sy n="108" d="100"/>
        </p:scale>
        <p:origin x="17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6E2-10EB-4E68-8504-F3F077B1F68F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F9F-3AAA-4A3E-82A6-E0C9AF4D6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6E2-10EB-4E68-8504-F3F077B1F68F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F9F-3AAA-4A3E-82A6-E0C9AF4D6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6E2-10EB-4E68-8504-F3F077B1F68F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F9F-3AAA-4A3E-82A6-E0C9AF4D6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6E2-10EB-4E68-8504-F3F077B1F68F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F9F-3AAA-4A3E-82A6-E0C9AF4D6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6E2-10EB-4E68-8504-F3F077B1F68F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F9F-3AAA-4A3E-82A6-E0C9AF4D6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6E2-10EB-4E68-8504-F3F077B1F68F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F9F-3AAA-4A3E-82A6-E0C9AF4D6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6E2-10EB-4E68-8504-F3F077B1F68F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F9F-3AAA-4A3E-82A6-E0C9AF4D6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6E2-10EB-4E68-8504-F3F077B1F68F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F9F-3AAA-4A3E-82A6-E0C9AF4D6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6E2-10EB-4E68-8504-F3F077B1F68F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F9F-3AAA-4A3E-82A6-E0C9AF4D6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6E2-10EB-4E68-8504-F3F077B1F68F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F9F-3AAA-4A3E-82A6-E0C9AF4D6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06E2-10EB-4E68-8504-F3F077B1F68F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AF9F-3AAA-4A3E-82A6-E0C9AF4D6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406E2-10EB-4E68-8504-F3F077B1F68F}" type="datetimeFigureOut">
              <a:rPr lang="en-US" smtClean="0"/>
              <a:pPr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FAF9F-3AAA-4A3E-82A6-E0C9AF4D68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Eng III: Voc. #4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Government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66403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sz="2700" b="1" dirty="0"/>
              <a:t>Day 3</a:t>
            </a:r>
            <a:r>
              <a:rPr lang="en-US" sz="2700" dirty="0"/>
              <a:t>:  Write original sentences for the remaining 5 words.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0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6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Vocabulary #5</a:t>
            </a: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013426"/>
              </p:ext>
            </p:extLst>
          </p:nvPr>
        </p:nvGraphicFramePr>
        <p:xfrm>
          <a:off x="266700" y="914400"/>
          <a:ext cx="8610600" cy="596485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20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20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490">
                <a:tc rowSpan="2">
                  <a:txBody>
                    <a:bodyPr/>
                    <a:lstStyle/>
                    <a:p>
                      <a:r>
                        <a:rPr lang="en-US" sz="2000" dirty="0"/>
                        <a:t>penchant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 strong inclination or liking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  <a:p>
                      <a:endParaRPr lang="en-US" sz="2000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490">
                <a:tc rowSpan="2">
                  <a:txBody>
                    <a:bodyPr/>
                    <a:lstStyle/>
                    <a:p>
                      <a:r>
                        <a:rPr lang="en-US" sz="2000" dirty="0"/>
                        <a:t>ponderous</a:t>
                      </a:r>
                      <a:r>
                        <a:rPr lang="en-US" sz="2000" baseline="0" dirty="0"/>
                        <a:t> (adj)</a:t>
                      </a:r>
                      <a:endParaRPr lang="en-US" sz="2000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extremely heavy; massive; dull or tedious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8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  <a:p>
                      <a:endParaRPr lang="en-US" sz="2000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490">
                <a:tc rowSpan="2">
                  <a:txBody>
                    <a:bodyPr/>
                    <a:lstStyle/>
                    <a:p>
                      <a:r>
                        <a:rPr lang="en-US" sz="2000" dirty="0"/>
                        <a:t>imponderable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unable to be assessed or measured precisely (confusing)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  <a:p>
                      <a:endParaRPr lang="en-US" sz="2000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0490">
                <a:tc rowSpan="2">
                  <a:txBody>
                    <a:bodyPr/>
                    <a:lstStyle/>
                    <a:p>
                      <a:r>
                        <a:rPr lang="en-US" sz="2000" dirty="0"/>
                        <a:t>preponderant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superior</a:t>
                      </a:r>
                      <a:r>
                        <a:rPr lang="en-US" sz="2000" baseline="0" dirty="0"/>
                        <a:t> in number, force, power, or importance</a:t>
                      </a:r>
                      <a:endParaRPr lang="en-US" sz="2000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8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  <a:p>
                      <a:endParaRPr lang="en-US" sz="2000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0490">
                <a:tc rowSpan="2">
                  <a:txBody>
                    <a:bodyPr/>
                    <a:lstStyle/>
                    <a:p>
                      <a:r>
                        <a:rPr lang="en-US" sz="2000" dirty="0"/>
                        <a:t>transcendent (adj)</a:t>
                      </a:r>
                    </a:p>
                    <a:p>
                      <a:r>
                        <a:rPr lang="en-US" sz="2000" dirty="0"/>
                        <a:t>transcend</a:t>
                      </a:r>
                      <a:r>
                        <a:rPr lang="en-US" sz="2000" baseline="0" dirty="0"/>
                        <a:t> (v)</a:t>
                      </a:r>
                      <a:endParaRPr lang="en-US" sz="2000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going beyond the limits of ordinary experience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0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SimSun"/>
                        <a:cs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SimSun"/>
                        <a:cs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04800" y="457200"/>
          <a:ext cx="8610600" cy="6172206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41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debase (v)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</a:t>
                      </a:r>
                      <a:r>
                        <a:rPr lang="en-US" baseline="0" dirty="0"/>
                        <a:t> degrade; to lower in quality, value, or dignity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proclivity</a:t>
                      </a:r>
                      <a:r>
                        <a:rPr lang="en-US" baseline="0" dirty="0"/>
                        <a:t> (n)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natural inclination or tendency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leverage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</a:t>
                      </a:r>
                      <a:r>
                        <a:rPr lang="en-US" sz="1600" baseline="0" dirty="0"/>
                        <a:t> position of strength; power to influence; the action of a lever that raises or lifts</a:t>
                      </a:r>
                      <a:endParaRPr lang="en-US" sz="1600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levitate (v)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cause to rise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/>
                        <a:t>levity (n)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lightness in speech or behavior (unbecoming</a:t>
                      </a:r>
                      <a:r>
                        <a:rPr lang="en-US" baseline="0" dirty="0"/>
                        <a:t> humorous attitude)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9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penchant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strong inclination or liking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ponderous</a:t>
                      </a:r>
                      <a:r>
                        <a:rPr lang="en-US" baseline="0" dirty="0"/>
                        <a:t> (adj)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extremely heavy; massive; dull or tedious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02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imponderable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unable to be assessed or measured precisely (confusing)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preponderant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superior</a:t>
                      </a:r>
                      <a:r>
                        <a:rPr lang="en-US" baseline="0" dirty="0"/>
                        <a:t> in number, force, power, or importance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68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transcendent (adj)</a:t>
                      </a:r>
                    </a:p>
                    <a:p>
                      <a:r>
                        <a:rPr lang="en-US" dirty="0"/>
                        <a:t>transcend</a:t>
                      </a:r>
                      <a:r>
                        <a:rPr lang="en-US" baseline="0" dirty="0"/>
                        <a:t> (v)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going beyond the limits of ordinary experience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8600" y="152400"/>
            <a:ext cx="807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Voc. #5:</a:t>
            </a:r>
            <a:r>
              <a:rPr kumimoji="0" lang="en-US" sz="1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  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Day 4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– Write FIVE fill-in-the-blank sentences then trade to complete.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898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990600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/>
              <a:t>Day 5</a:t>
            </a:r>
            <a:r>
              <a:rPr lang="en-US" sz="2000" dirty="0"/>
              <a:t>: Using the word bank provided, complete the following analogies with 5 of the words. 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81000" y="1905000"/>
            <a:ext cx="8610600" cy="4525963"/>
          </a:xfrm>
        </p:spPr>
        <p:txBody>
          <a:bodyPr>
            <a:normAutofit fontScale="85000" lnSpcReduction="20000"/>
          </a:bodyPr>
          <a:lstStyle/>
          <a:p>
            <a:pPr marL="0" indent="0" fontAlgn="ctr">
              <a:buNone/>
            </a:pPr>
            <a:r>
              <a:rPr lang="en-US" sz="2600" dirty="0"/>
              <a:t>debase 		proclivity 	leverage 	transcendent 	</a:t>
            </a:r>
          </a:p>
          <a:p>
            <a:pPr marL="0" indent="0" fontAlgn="ctr">
              <a:buNone/>
            </a:pPr>
            <a:r>
              <a:rPr lang="en-US" sz="2600" dirty="0"/>
              <a:t>levitate 		levity 		penchant 	transcend </a:t>
            </a:r>
          </a:p>
          <a:p>
            <a:pPr marL="0" indent="0" fontAlgn="ctr">
              <a:buNone/>
            </a:pPr>
            <a:r>
              <a:rPr lang="en-US" sz="2600" dirty="0"/>
              <a:t>ponderous 	imponderable 	preponderant </a:t>
            </a:r>
            <a:r>
              <a:rPr lang="en-US" dirty="0"/>
              <a:t>	 </a:t>
            </a:r>
          </a:p>
          <a:p>
            <a:pPr marL="0" indent="0" fontAlgn="ctr">
              <a:buNone/>
            </a:pPr>
            <a:r>
              <a:rPr lang="en-US" dirty="0"/>
              <a:t>		</a:t>
            </a:r>
          </a:p>
          <a:p>
            <a:pPr marL="346075" lvl="0" indent="-346075">
              <a:buAutoNum type="arabicPeriod"/>
            </a:pPr>
            <a:r>
              <a:rPr lang="en-US" sz="2800" dirty="0"/>
              <a:t>compliment : to praise :: insult :   ________</a:t>
            </a:r>
          </a:p>
          <a:p>
            <a:pPr marL="346075" lvl="0" indent="-346075">
              <a:buAutoNum type="arabicPeriod"/>
            </a:pPr>
            <a:r>
              <a:rPr lang="en-US" sz="2800" dirty="0"/>
              <a:t>serious : solemn :: frivolous :________</a:t>
            </a:r>
          </a:p>
          <a:p>
            <a:pPr lvl="0">
              <a:buNone/>
            </a:pPr>
            <a:r>
              <a:rPr lang="en-US" sz="2800" dirty="0"/>
              <a:t>3. stale food : dislike for :: home cooked meal : _________</a:t>
            </a:r>
          </a:p>
          <a:p>
            <a:pPr lvl="0">
              <a:buNone/>
            </a:pPr>
            <a:r>
              <a:rPr lang="en-US" sz="2800" dirty="0"/>
              <a:t>4. A king : _______ :: a commoner </a:t>
            </a:r>
            <a:r>
              <a:rPr lang="en-US" sz="2800"/>
              <a:t>: powerless</a:t>
            </a:r>
            <a:endParaRPr lang="en-US" sz="2800" dirty="0"/>
          </a:p>
          <a:p>
            <a:pPr lvl="0">
              <a:buNone/>
            </a:pPr>
            <a:r>
              <a:rPr lang="en-US" sz="2800" dirty="0"/>
              <a:t>5. algebra : logical :: advanced calculus : _________</a:t>
            </a:r>
          </a:p>
          <a:p>
            <a:pPr lvl="0">
              <a:buNone/>
            </a:pPr>
            <a:endParaRPr lang="en-US" dirty="0"/>
          </a:p>
          <a:p>
            <a:pPr algn="ctr">
              <a:buNone/>
            </a:pPr>
            <a:r>
              <a:rPr lang="en-US" sz="3800" b="1" dirty="0"/>
              <a:t>Challenge:  Now, write 5 of your own!</a:t>
            </a:r>
            <a:endParaRPr lang="en-US" sz="3800" dirty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1524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Vocabulary #5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ENG III: Vocabulary #6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Up and Down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419600" cy="487362"/>
          </a:xfrm>
        </p:spPr>
        <p:txBody>
          <a:bodyPr>
            <a:normAutofit fontScale="90000"/>
          </a:bodyPr>
          <a:lstStyle/>
          <a:p>
            <a:r>
              <a:rPr lang="en-US" sz="1800" b="1" dirty="0"/>
              <a:t>Vocabulary #6 Day 1</a:t>
            </a:r>
            <a:r>
              <a:rPr lang="en-US" sz="1800" dirty="0"/>
              <a:t>: Copy words and definitions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323284"/>
              </p:ext>
            </p:extLst>
          </p:nvPr>
        </p:nvGraphicFramePr>
        <p:xfrm>
          <a:off x="152400" y="457200"/>
          <a:ext cx="8915400" cy="6279564"/>
        </p:xfrm>
        <a:graphic>
          <a:graphicData uri="http://schemas.openxmlformats.org/drawingml/2006/table">
            <a:tbl>
              <a:tblPr/>
              <a:tblGrid>
                <a:gridCol w="1972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42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115">
                <a:tc rowSpan="2">
                  <a:txBody>
                    <a:bodyPr/>
                    <a:lstStyle/>
                    <a:p>
                      <a:r>
                        <a:rPr lang="en-US" dirty="0"/>
                        <a:t>incumbent</a:t>
                      </a:r>
                      <a:r>
                        <a:rPr lang="en-US" baseline="0" dirty="0"/>
                        <a:t> (n)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person who holds office; required as a duty or obligation</a:t>
                      </a:r>
                      <a:r>
                        <a:rPr lang="en-US" baseline="0" dirty="0"/>
                        <a:t> (incumbent on)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1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115">
                <a:tc rowSpan="2">
                  <a:txBody>
                    <a:bodyPr/>
                    <a:lstStyle/>
                    <a:p>
                      <a:r>
                        <a:rPr lang="en-US" dirty="0"/>
                        <a:t>succumb (v)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yield; to give</a:t>
                      </a:r>
                      <a:r>
                        <a:rPr lang="en-US" baseline="0" dirty="0"/>
                        <a:t> in or give up; to die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1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6306">
                <a:tc rowSpan="2">
                  <a:txBody>
                    <a:bodyPr/>
                    <a:lstStyle/>
                    <a:p>
                      <a:r>
                        <a:rPr lang="en-US" dirty="0"/>
                        <a:t>hypochondria</a:t>
                      </a:r>
                      <a:r>
                        <a:rPr lang="en-US" baseline="0" dirty="0"/>
                        <a:t> (n)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psychological</a:t>
                      </a:r>
                      <a:r>
                        <a:rPr lang="en-US" sz="1800" baseline="0" dirty="0"/>
                        <a:t> disorder in which the person believes he is ill, in pain, etc.  </a:t>
                      </a:r>
                      <a:endParaRPr lang="en-US" sz="1800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1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115">
                <a:tc rowSpan="2">
                  <a:txBody>
                    <a:bodyPr/>
                    <a:lstStyle/>
                    <a:p>
                      <a:r>
                        <a:rPr lang="en-US" dirty="0"/>
                        <a:t>hypothesis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 assumption on which</a:t>
                      </a:r>
                      <a:r>
                        <a:rPr lang="en-US" baseline="0" dirty="0"/>
                        <a:t> a conclusion is based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1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2875">
                <a:tc rowSpan="2">
                  <a:txBody>
                    <a:bodyPr/>
                    <a:lstStyle/>
                    <a:p>
                      <a:r>
                        <a:rPr lang="en-US" dirty="0"/>
                        <a:t>cataclysm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 large scale disaster or catastrophe with permanent</a:t>
                      </a:r>
                      <a:r>
                        <a:rPr lang="en-US" sz="1800" baseline="0" dirty="0"/>
                        <a:t> consequences </a:t>
                      </a:r>
                      <a:endParaRPr lang="en-US" sz="1800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99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115">
                <a:tc rowSpan="2">
                  <a:txBody>
                    <a:bodyPr/>
                    <a:lstStyle/>
                    <a:p>
                      <a:r>
                        <a:rPr lang="en-US" dirty="0"/>
                        <a:t>catapult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mechanism for launching aircraft; </a:t>
                      </a:r>
                      <a:r>
                        <a:rPr lang="en-US" sz="1600" baseline="0" dirty="0"/>
                        <a:t>(sometimes used to refer to launching ideas)</a:t>
                      </a:r>
                      <a:endParaRPr lang="en-US" sz="1600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1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115">
                <a:tc rowSpan="2">
                  <a:txBody>
                    <a:bodyPr/>
                    <a:lstStyle/>
                    <a:p>
                      <a:r>
                        <a:rPr lang="en-US" dirty="0"/>
                        <a:t>subjective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relating to personal</a:t>
                      </a:r>
                      <a:r>
                        <a:rPr lang="en-US" baseline="0" dirty="0"/>
                        <a:t> opinions and thought rather than facts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94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7115">
                <a:tc rowSpan="2">
                  <a:txBody>
                    <a:bodyPr/>
                    <a:lstStyle/>
                    <a:p>
                      <a:r>
                        <a:rPr lang="en-US" dirty="0"/>
                        <a:t>verisimilitude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thing or a quality that appears true or real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71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7115">
                <a:tc rowSpan="2">
                  <a:txBody>
                    <a:bodyPr/>
                    <a:lstStyle/>
                    <a:p>
                      <a:r>
                        <a:rPr lang="en-US" dirty="0"/>
                        <a:t>verity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quality of being true or accurate; a human truth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60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7115">
                <a:tc rowSpan="2">
                  <a:txBody>
                    <a:bodyPr/>
                    <a:lstStyle/>
                    <a:p>
                      <a:r>
                        <a:rPr lang="en-US" dirty="0"/>
                        <a:t>aver (v)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to affirm; to declare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71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Vocabulary #6</a:t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563562"/>
            <a:ext cx="8229600" cy="4572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/>
              <a:t>Day 2</a:t>
            </a:r>
            <a:r>
              <a:rPr lang="en-US" sz="2400" dirty="0"/>
              <a:t>:  Write original sentences for 5 of the words.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762698"/>
              </p:ext>
            </p:extLst>
          </p:nvPr>
        </p:nvGraphicFramePr>
        <p:xfrm>
          <a:off x="266700" y="914400"/>
          <a:ext cx="8610600" cy="5484625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148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825">
                <a:tc rowSpan="2">
                  <a:txBody>
                    <a:bodyPr/>
                    <a:lstStyle/>
                    <a:p>
                      <a:r>
                        <a:rPr lang="en-US" dirty="0"/>
                        <a:t>incumbent</a:t>
                      </a:r>
                      <a:r>
                        <a:rPr lang="en-US" baseline="0" dirty="0"/>
                        <a:t> (n)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person who holds office; required as a duty or obligation</a:t>
                      </a:r>
                      <a:r>
                        <a:rPr lang="en-US" baseline="0" dirty="0"/>
                        <a:t> (incumbent on)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8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825">
                <a:tc rowSpan="2">
                  <a:txBody>
                    <a:bodyPr/>
                    <a:lstStyle/>
                    <a:p>
                      <a:r>
                        <a:rPr lang="en-US" dirty="0"/>
                        <a:t>succumb (v)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yield; to give</a:t>
                      </a:r>
                      <a:r>
                        <a:rPr lang="en-US" baseline="0" dirty="0"/>
                        <a:t> in or give up; to die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8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825">
                <a:tc rowSpan="2">
                  <a:txBody>
                    <a:bodyPr/>
                    <a:lstStyle/>
                    <a:p>
                      <a:r>
                        <a:rPr lang="en-US" dirty="0"/>
                        <a:t>hypochondria</a:t>
                      </a:r>
                      <a:r>
                        <a:rPr lang="en-US" baseline="0" dirty="0"/>
                        <a:t> (n)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psychological</a:t>
                      </a:r>
                      <a:r>
                        <a:rPr lang="en-US" sz="1800" baseline="0" dirty="0"/>
                        <a:t> disorder in which the person believes he is ill, in pain, etc.  </a:t>
                      </a:r>
                      <a:endParaRPr lang="en-US" sz="1800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78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7825">
                <a:tc rowSpan="2">
                  <a:txBody>
                    <a:bodyPr/>
                    <a:lstStyle/>
                    <a:p>
                      <a:r>
                        <a:rPr lang="en-US" dirty="0"/>
                        <a:t>hypothesis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 assumption on which</a:t>
                      </a:r>
                      <a:r>
                        <a:rPr lang="en-US" baseline="0" dirty="0"/>
                        <a:t> a conclusion is based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8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7825">
                <a:tc rowSpan="2">
                  <a:txBody>
                    <a:bodyPr/>
                    <a:lstStyle/>
                    <a:p>
                      <a:r>
                        <a:rPr lang="en-US" dirty="0"/>
                        <a:t>cataclysm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 large scale disaster or catastrophe with permanent</a:t>
                      </a:r>
                      <a:r>
                        <a:rPr lang="en-US" sz="1800" baseline="0" dirty="0"/>
                        <a:t> consequences </a:t>
                      </a:r>
                      <a:endParaRPr lang="en-US" sz="1800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62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762000"/>
          </a:xfrm>
        </p:spPr>
        <p:txBody>
          <a:bodyPr>
            <a:normAutofit fontScale="90000"/>
          </a:bodyPr>
          <a:lstStyle/>
          <a:p>
            <a:r>
              <a:rPr lang="en-US" sz="2700" b="1" dirty="0"/>
              <a:t>Day 3</a:t>
            </a:r>
            <a:r>
              <a:rPr lang="en-US" sz="2700" dirty="0"/>
              <a:t>:  Write original sentences for the remaining 5 words.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0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6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Vocabulary #6</a:t>
            </a: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600972"/>
              </p:ext>
            </p:extLst>
          </p:nvPr>
        </p:nvGraphicFramePr>
        <p:xfrm>
          <a:off x="228600" y="914400"/>
          <a:ext cx="8686800" cy="5394244"/>
        </p:xfrm>
        <a:graphic>
          <a:graphicData uri="http://schemas.openxmlformats.org/drawingml/2006/table">
            <a:tbl>
              <a:tblPr/>
              <a:tblGrid>
                <a:gridCol w="1844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1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895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514">
                <a:tc rowSpan="2">
                  <a:txBody>
                    <a:bodyPr/>
                    <a:lstStyle/>
                    <a:p>
                      <a:r>
                        <a:rPr lang="en-US" dirty="0"/>
                        <a:t>catapult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mechanism for launching aircraft; </a:t>
                      </a:r>
                      <a:r>
                        <a:rPr lang="en-US" sz="1600" baseline="0" dirty="0"/>
                        <a:t>(sometimes used to refer to launching ideas)</a:t>
                      </a:r>
                      <a:endParaRPr lang="en-US" sz="1600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5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514">
                <a:tc rowSpan="2">
                  <a:txBody>
                    <a:bodyPr/>
                    <a:lstStyle/>
                    <a:p>
                      <a:r>
                        <a:rPr lang="en-US" dirty="0"/>
                        <a:t>subjective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relating to personal</a:t>
                      </a:r>
                      <a:r>
                        <a:rPr lang="en-US" baseline="0" dirty="0"/>
                        <a:t> opinions and thought rather than facts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3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514">
                <a:tc rowSpan="2">
                  <a:txBody>
                    <a:bodyPr/>
                    <a:lstStyle/>
                    <a:p>
                      <a:r>
                        <a:rPr lang="en-US" dirty="0"/>
                        <a:t>verisimilitude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thing or a quality that appears true or real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5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0514">
                <a:tc rowSpan="2">
                  <a:txBody>
                    <a:bodyPr/>
                    <a:lstStyle/>
                    <a:p>
                      <a:r>
                        <a:rPr lang="en-US" dirty="0"/>
                        <a:t>verity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quality of being true or accurate; a human truth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81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0514">
                <a:tc rowSpan="2">
                  <a:txBody>
                    <a:bodyPr/>
                    <a:lstStyle/>
                    <a:p>
                      <a:r>
                        <a:rPr lang="en-US" dirty="0"/>
                        <a:t>aver (v)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to affirm; to declare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05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52400" y="457200"/>
          <a:ext cx="8915400" cy="6279564"/>
        </p:xfrm>
        <a:graphic>
          <a:graphicData uri="http://schemas.openxmlformats.org/drawingml/2006/table">
            <a:tbl>
              <a:tblPr/>
              <a:tblGrid>
                <a:gridCol w="1972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42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115">
                <a:tc rowSpan="2">
                  <a:txBody>
                    <a:bodyPr/>
                    <a:lstStyle/>
                    <a:p>
                      <a:r>
                        <a:rPr lang="en-US" dirty="0"/>
                        <a:t>incumbent</a:t>
                      </a:r>
                      <a:r>
                        <a:rPr lang="en-US" baseline="0" dirty="0"/>
                        <a:t> (n)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person who holds office; required as a duty or obligation</a:t>
                      </a:r>
                      <a:r>
                        <a:rPr lang="en-US" baseline="0" dirty="0"/>
                        <a:t> (incumbent on)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1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115">
                <a:tc rowSpan="2">
                  <a:txBody>
                    <a:bodyPr/>
                    <a:lstStyle/>
                    <a:p>
                      <a:r>
                        <a:rPr lang="en-US" dirty="0"/>
                        <a:t>succumb (v)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yield; to give</a:t>
                      </a:r>
                      <a:r>
                        <a:rPr lang="en-US" baseline="0" dirty="0"/>
                        <a:t> in or give up; to die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1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6306">
                <a:tc rowSpan="2">
                  <a:txBody>
                    <a:bodyPr/>
                    <a:lstStyle/>
                    <a:p>
                      <a:r>
                        <a:rPr lang="en-US" dirty="0"/>
                        <a:t>hypochondria</a:t>
                      </a:r>
                      <a:r>
                        <a:rPr lang="en-US" baseline="0" dirty="0"/>
                        <a:t> (n)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psychological</a:t>
                      </a:r>
                      <a:r>
                        <a:rPr lang="en-US" sz="1800" baseline="0" dirty="0"/>
                        <a:t> disorder in which the person believes he is ill, in pain, etc.  </a:t>
                      </a:r>
                      <a:endParaRPr lang="en-US" sz="1800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1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115">
                <a:tc rowSpan="2">
                  <a:txBody>
                    <a:bodyPr/>
                    <a:lstStyle/>
                    <a:p>
                      <a:r>
                        <a:rPr lang="en-US" dirty="0"/>
                        <a:t>hypothesis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 assumption on which</a:t>
                      </a:r>
                      <a:r>
                        <a:rPr lang="en-US" baseline="0" dirty="0"/>
                        <a:t> a conclusion is based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1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2875">
                <a:tc rowSpan="2">
                  <a:txBody>
                    <a:bodyPr/>
                    <a:lstStyle/>
                    <a:p>
                      <a:r>
                        <a:rPr lang="en-US" dirty="0"/>
                        <a:t>cataclysm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 large scale disaster or catastrophe with permanent</a:t>
                      </a:r>
                      <a:r>
                        <a:rPr lang="en-US" sz="1800" baseline="0" dirty="0"/>
                        <a:t> consequences </a:t>
                      </a:r>
                      <a:endParaRPr lang="en-US" sz="1800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99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115">
                <a:tc rowSpan="2">
                  <a:txBody>
                    <a:bodyPr/>
                    <a:lstStyle/>
                    <a:p>
                      <a:r>
                        <a:rPr lang="en-US" dirty="0"/>
                        <a:t>catapult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mechanism for launching aircraft; </a:t>
                      </a:r>
                      <a:r>
                        <a:rPr lang="en-US" sz="1600" baseline="0" dirty="0"/>
                        <a:t>(sometimes used to refer to launching ideas)</a:t>
                      </a:r>
                      <a:endParaRPr lang="en-US" sz="1600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1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115">
                <a:tc rowSpan="2">
                  <a:txBody>
                    <a:bodyPr/>
                    <a:lstStyle/>
                    <a:p>
                      <a:r>
                        <a:rPr lang="en-US" dirty="0"/>
                        <a:t>subjective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relating to personal</a:t>
                      </a:r>
                      <a:r>
                        <a:rPr lang="en-US" baseline="0" dirty="0"/>
                        <a:t> opinions and thought rather than facts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94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7115">
                <a:tc rowSpan="2">
                  <a:txBody>
                    <a:bodyPr/>
                    <a:lstStyle/>
                    <a:p>
                      <a:r>
                        <a:rPr lang="en-US" dirty="0"/>
                        <a:t>verisimilitude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thing or a quality that appears true or real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71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7115">
                <a:tc rowSpan="2">
                  <a:txBody>
                    <a:bodyPr/>
                    <a:lstStyle/>
                    <a:p>
                      <a:r>
                        <a:rPr lang="en-US" dirty="0"/>
                        <a:t>verity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quality of being true or accurate; a human truth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60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7115">
                <a:tc rowSpan="2">
                  <a:txBody>
                    <a:bodyPr/>
                    <a:lstStyle/>
                    <a:p>
                      <a:r>
                        <a:rPr lang="en-US" dirty="0"/>
                        <a:t>aver (v)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to affirm; to declare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71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8600" y="152400"/>
            <a:ext cx="807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Voc. #6:</a:t>
            </a:r>
            <a:r>
              <a:rPr kumimoji="0" lang="en-US" sz="1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  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Day 4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– Write FIVE fill-in-the-blank sentences then trade to complete.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953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153400" cy="715962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/>
              <a:t>Day 5</a:t>
            </a:r>
            <a:r>
              <a:rPr lang="en-US" sz="2000" dirty="0"/>
              <a:t>: Using the word bank provided, complete the following analogies with 5 of the words.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401762"/>
            <a:ext cx="8686800" cy="5257800"/>
          </a:xfrm>
        </p:spPr>
        <p:txBody>
          <a:bodyPr>
            <a:normAutofit fontScale="92500"/>
          </a:bodyPr>
          <a:lstStyle/>
          <a:p>
            <a:pPr marL="0" indent="0" fontAlgn="ctr">
              <a:lnSpc>
                <a:spcPct val="110000"/>
              </a:lnSpc>
              <a:buNone/>
            </a:pPr>
            <a:r>
              <a:rPr lang="en-US" sz="2400" dirty="0"/>
              <a:t>incumbent 	succumb 	hypochondriac 		hypothesis cataclysm 	catapult 	subjective 		verisimilitude </a:t>
            </a:r>
          </a:p>
          <a:p>
            <a:pPr marL="0" indent="0" fontAlgn="ctr">
              <a:lnSpc>
                <a:spcPct val="110000"/>
              </a:lnSpc>
              <a:buNone/>
            </a:pPr>
            <a:r>
              <a:rPr lang="en-US" sz="2400" dirty="0"/>
              <a:t>verity 		aver </a:t>
            </a:r>
            <a:r>
              <a:rPr lang="en-US" dirty="0"/>
              <a:t>	</a:t>
            </a:r>
          </a:p>
          <a:p>
            <a:pPr marL="0" indent="0" fontAlgn="ctr">
              <a:buNone/>
            </a:pPr>
            <a:r>
              <a:rPr lang="en-US" dirty="0"/>
              <a:t> </a:t>
            </a:r>
          </a:p>
          <a:p>
            <a:pPr>
              <a:buNone/>
            </a:pPr>
            <a:r>
              <a:rPr lang="en-US" sz="2200" dirty="0"/>
              <a:t>1. sports addict : games :: ________ : doctor</a:t>
            </a:r>
          </a:p>
          <a:p>
            <a:pPr lvl="0">
              <a:buNone/>
            </a:pPr>
            <a:r>
              <a:rPr lang="en-US" sz="2200" dirty="0"/>
              <a:t>2. deny: ________ :: strength : weakness</a:t>
            </a:r>
          </a:p>
          <a:p>
            <a:pPr lvl="0">
              <a:buNone/>
            </a:pPr>
            <a:r>
              <a:rPr lang="en-US" sz="2200" dirty="0"/>
              <a:t>3. prove : fact :: test/trial: ________ </a:t>
            </a:r>
          </a:p>
          <a:p>
            <a:pPr lvl="0">
              <a:buNone/>
            </a:pPr>
            <a:r>
              <a:rPr lang="en-US" sz="2200" dirty="0"/>
              <a:t>4. exaggeration : “raining cats and dogs”</a:t>
            </a:r>
            <a:r>
              <a:rPr lang="en-US" sz="2200" b="1" dirty="0"/>
              <a:t> ::  </a:t>
            </a:r>
            <a:r>
              <a:rPr lang="en-US" sz="2200" dirty="0"/>
              <a:t>________ : the Earth is round</a:t>
            </a:r>
          </a:p>
          <a:p>
            <a:pPr lvl="0">
              <a:buNone/>
            </a:pPr>
            <a:r>
              <a:rPr lang="en-US" sz="2200" dirty="0"/>
              <a:t>5. objective : multiple choice :: ________ : essay</a:t>
            </a:r>
          </a:p>
          <a:p>
            <a:pPr lvl="0">
              <a:buNone/>
            </a:pPr>
            <a:endParaRPr lang="en-US" dirty="0"/>
          </a:p>
          <a:p>
            <a:pPr algn="ctr">
              <a:buNone/>
            </a:pPr>
            <a:r>
              <a:rPr lang="en-US" sz="3900" b="1" dirty="0"/>
              <a:t>Challenge:  Now, write 5 of your own!</a:t>
            </a:r>
            <a:endParaRPr lang="en-US" sz="3900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0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16000" dirty="0"/>
              <a:t>Vocabulary #6</a:t>
            </a: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Vocabulary #4-6 Review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925743"/>
              </p:ext>
            </p:extLst>
          </p:nvPr>
        </p:nvGraphicFramePr>
        <p:xfrm>
          <a:off x="304800" y="609600"/>
          <a:ext cx="8458200" cy="5892989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179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SimSun"/>
                          <a:cs typeface="Arial"/>
                        </a:rPr>
                        <a:t>Definitions and Sentences</a:t>
                      </a:r>
                      <a:endParaRPr lang="en-US" sz="160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conducive (adj)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helpful; contributing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induce (v)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persuade; to influence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traduce (v)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slander;</a:t>
                      </a:r>
                      <a:r>
                        <a:rPr lang="en-US" baseline="0" dirty="0"/>
                        <a:t> to speak falsely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hegemony (n)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dominance or leadership of one social group over others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annunciation (n)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 announcement; a proclamation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renunciation (n)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formal rejection of something, typically a belief, claim,</a:t>
                      </a:r>
                      <a:r>
                        <a:rPr lang="en-US" sz="18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action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politic (adj)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wise; prudent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7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puissant (</a:t>
                      </a:r>
                      <a:r>
                        <a:rPr lang="en-US" dirty="0" err="1"/>
                        <a:t>adj</a:t>
                      </a:r>
                      <a:r>
                        <a:rPr lang="en-US" dirty="0"/>
                        <a:t>)</a:t>
                      </a:r>
                    </a:p>
                    <a:p>
                      <a:r>
                        <a:rPr lang="en-US" dirty="0"/>
                        <a:t>(pew-</a:t>
                      </a:r>
                      <a:r>
                        <a:rPr lang="en-US" dirty="0" err="1"/>
                        <a:t>iss</a:t>
                      </a:r>
                      <a:r>
                        <a:rPr lang="en-US"/>
                        <a:t>-ant)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mighty; powerful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regalia (n)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elaborate attire; emblems and symbols of rank,</a:t>
                      </a:r>
                      <a:r>
                        <a:rPr lang="en-US" baseline="0" dirty="0"/>
                        <a:t> office, or royalty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potentate (n)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ruler</a:t>
                      </a:r>
                      <a:r>
                        <a:rPr lang="en-US" baseline="0" dirty="0"/>
                        <a:t> possessing great power; monarch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228600" y="152400"/>
            <a:ext cx="48697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Voc. #4:</a:t>
            </a:r>
            <a:r>
              <a:rPr kumimoji="0" lang="en-US" sz="1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  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Day 1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– Copy Words and Definitions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52" y="-35511"/>
            <a:ext cx="9144000" cy="735531"/>
          </a:xfrm>
        </p:spPr>
        <p:txBody>
          <a:bodyPr>
            <a:normAutofit/>
          </a:bodyPr>
          <a:lstStyle/>
          <a:p>
            <a:pPr algn="l"/>
            <a:r>
              <a:rPr lang="en-US" sz="1800" dirty="0"/>
              <a:t>Come up with a one or two word definition or a memory trick (i.e. a rhyme or symbol) for EACH of the following words: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28600" y="609600"/>
          <a:ext cx="80010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7873">
                <a:tc>
                  <a:txBody>
                    <a:bodyPr/>
                    <a:lstStyle/>
                    <a:p>
                      <a:r>
                        <a:rPr lang="en-US" dirty="0"/>
                        <a:t>Voc.</a:t>
                      </a:r>
                      <a:r>
                        <a:rPr lang="en-US" baseline="0" dirty="0"/>
                        <a:t>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1-2 Word 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Symbol/Memory</a:t>
                      </a:r>
                      <a:r>
                        <a:rPr lang="en-US" baseline="0" dirty="0"/>
                        <a:t> Trick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873">
                <a:tc>
                  <a:txBody>
                    <a:bodyPr/>
                    <a:lstStyle/>
                    <a:p>
                      <a:r>
                        <a:rPr lang="en-US" dirty="0"/>
                        <a:t>conducive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873">
                <a:tc>
                  <a:txBody>
                    <a:bodyPr/>
                    <a:lstStyle/>
                    <a:p>
                      <a:r>
                        <a:rPr lang="en-US" dirty="0"/>
                        <a:t>induce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873">
                <a:tc>
                  <a:txBody>
                    <a:bodyPr/>
                    <a:lstStyle/>
                    <a:p>
                      <a:r>
                        <a:rPr lang="en-US" dirty="0"/>
                        <a:t>traduce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873">
                <a:tc>
                  <a:txBody>
                    <a:bodyPr/>
                    <a:lstStyle/>
                    <a:p>
                      <a:r>
                        <a:rPr lang="en-US" dirty="0"/>
                        <a:t>hegemony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873">
                <a:tc>
                  <a:txBody>
                    <a:bodyPr/>
                    <a:lstStyle/>
                    <a:p>
                      <a:r>
                        <a:rPr lang="en-US" dirty="0"/>
                        <a:t>annunciation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873">
                <a:tc>
                  <a:txBody>
                    <a:bodyPr/>
                    <a:lstStyle/>
                    <a:p>
                      <a:r>
                        <a:rPr lang="en-US" dirty="0"/>
                        <a:t>politic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873">
                <a:tc>
                  <a:txBody>
                    <a:bodyPr/>
                    <a:lstStyle/>
                    <a:p>
                      <a:r>
                        <a:rPr lang="en-US" dirty="0"/>
                        <a:t>puissant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7873">
                <a:tc>
                  <a:txBody>
                    <a:bodyPr/>
                    <a:lstStyle/>
                    <a:p>
                      <a:r>
                        <a:rPr lang="en-US" dirty="0"/>
                        <a:t>regalia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7873">
                <a:tc>
                  <a:txBody>
                    <a:bodyPr/>
                    <a:lstStyle/>
                    <a:p>
                      <a:r>
                        <a:rPr lang="en-US" dirty="0"/>
                        <a:t>renunciation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7873">
                <a:tc>
                  <a:txBody>
                    <a:bodyPr/>
                    <a:lstStyle/>
                    <a:p>
                      <a:r>
                        <a:rPr lang="en-US" dirty="0"/>
                        <a:t>potentate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7873">
                <a:tc>
                  <a:txBody>
                    <a:bodyPr/>
                    <a:lstStyle/>
                    <a:p>
                      <a:r>
                        <a:rPr lang="en-US" dirty="0"/>
                        <a:t>debase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7873">
                <a:tc>
                  <a:txBody>
                    <a:bodyPr/>
                    <a:lstStyle/>
                    <a:p>
                      <a:r>
                        <a:rPr lang="en-US" dirty="0"/>
                        <a:t>proclivity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7873">
                <a:tc>
                  <a:txBody>
                    <a:bodyPr/>
                    <a:lstStyle/>
                    <a:p>
                      <a:r>
                        <a:rPr lang="en-US" dirty="0"/>
                        <a:t>leverage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7873">
                <a:tc>
                  <a:txBody>
                    <a:bodyPr/>
                    <a:lstStyle/>
                    <a:p>
                      <a:r>
                        <a:rPr lang="en-US" dirty="0"/>
                        <a:t>levitate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7873">
                <a:tc>
                  <a:txBody>
                    <a:bodyPr/>
                    <a:lstStyle/>
                    <a:p>
                      <a:r>
                        <a:rPr lang="en-US" dirty="0"/>
                        <a:t>levity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457200" y="609600"/>
          <a:ext cx="8077200" cy="61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r>
                        <a:rPr lang="en-US" dirty="0"/>
                        <a:t>Voc.</a:t>
                      </a:r>
                      <a:r>
                        <a:rPr lang="en-US" baseline="0" dirty="0"/>
                        <a:t>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1-2 Word 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Memory</a:t>
                      </a:r>
                      <a:r>
                        <a:rPr lang="en-US" baseline="0" dirty="0"/>
                        <a:t> Trick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r>
                        <a:rPr lang="en-US" dirty="0"/>
                        <a:t>incumbent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r>
                        <a:rPr lang="en-US" dirty="0"/>
                        <a:t>succumb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r>
                        <a:rPr lang="en-US" dirty="0"/>
                        <a:t>hypochondria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r>
                        <a:rPr lang="en-US" dirty="0"/>
                        <a:t>hypothesis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r>
                        <a:rPr lang="en-US" dirty="0"/>
                        <a:t>cataclysm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r>
                        <a:rPr lang="en-US" dirty="0"/>
                        <a:t>catapult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r>
                        <a:rPr lang="en-US" dirty="0"/>
                        <a:t>subjective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r>
                        <a:rPr lang="en-US" dirty="0"/>
                        <a:t>verisimilitude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r>
                        <a:rPr lang="en-US" dirty="0"/>
                        <a:t>verity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r>
                        <a:rPr lang="en-US" dirty="0"/>
                        <a:t>aver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r>
                        <a:rPr lang="en-US" dirty="0"/>
                        <a:t>penchant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r>
                        <a:rPr lang="en-US" dirty="0"/>
                        <a:t>ponderous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r>
                        <a:rPr lang="en-US" dirty="0"/>
                        <a:t>imponderable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r>
                        <a:rPr lang="en-US" dirty="0"/>
                        <a:t>preponderant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r>
                        <a:rPr lang="en-US" dirty="0"/>
                        <a:t>transcend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28852" y="-35511"/>
            <a:ext cx="9144000" cy="7355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/>
              <a:t>Come up with a one or two word definition or a memory trick (i.e. a rhyme or symbol) for EACH of the following words: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443977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Stump a Scholar…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Looking over all your vocabulary lists (#4-6), pick 2 words from EACH lesson.  </a:t>
            </a:r>
          </a:p>
          <a:p>
            <a:r>
              <a:rPr lang="en-US" dirty="0"/>
              <a:t>Create a word bank with your 6 words.</a:t>
            </a:r>
          </a:p>
          <a:p>
            <a:r>
              <a:rPr lang="en-US" dirty="0"/>
              <a:t>Write fill-in-the blank sentences for each word.</a:t>
            </a:r>
          </a:p>
          <a:p>
            <a:r>
              <a:rPr lang="en-US" dirty="0"/>
              <a:t>Trade with a partner and complete each other’s challenge.  </a:t>
            </a:r>
          </a:p>
          <a:p>
            <a:r>
              <a:rPr lang="en-US" dirty="0"/>
              <a:t>Trade back to “grade”</a:t>
            </a:r>
          </a:p>
          <a:p>
            <a:r>
              <a:rPr lang="en-US" dirty="0"/>
              <a:t>Eight “volunteers” will add a word to the bank on the board and put sentences on display.  </a:t>
            </a:r>
            <a:r>
              <a:rPr lang="en-US">
                <a:sym typeface="Wingdings" panose="05000000000000000000" pitchFamily="2" charset="2"/>
              </a:rPr>
              <a:t>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*Test Friday</a:t>
            </a:r>
          </a:p>
        </p:txBody>
      </p:sp>
    </p:spTree>
    <p:extLst>
      <p:ext uri="{BB962C8B-B14F-4D97-AF65-F5344CB8AC3E}">
        <p14:creationId xmlns:p14="http://schemas.microsoft.com/office/powerpoint/2010/main" val="16710640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 Warm-up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Pick up a Voc. #4-6 Cross Word from the front desk.</a:t>
            </a:r>
          </a:p>
          <a:p>
            <a:r>
              <a:rPr lang="en-US" dirty="0"/>
              <a:t>You will have 10 minutes to work on it; it is due by tomorrow for a grade.</a:t>
            </a:r>
          </a:p>
          <a:p>
            <a:r>
              <a:rPr lang="en-US" dirty="0"/>
              <a:t>Reminder:  Test tomorrow.  </a:t>
            </a:r>
            <a:r>
              <a:rPr lang="en-US" dirty="0">
                <a:sym typeface="Wingdings" panose="05000000000000000000" pitchFamily="2" charset="2"/>
              </a:rPr>
              <a:t>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593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Voc. #4</a:t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9600"/>
          </a:xfrm>
        </p:spPr>
        <p:txBody>
          <a:bodyPr/>
          <a:lstStyle/>
          <a:p>
            <a:r>
              <a:rPr lang="en-US" sz="2400" b="1" dirty="0"/>
              <a:t>Day 2</a:t>
            </a:r>
            <a:r>
              <a:rPr lang="en-US" sz="2400" dirty="0"/>
              <a:t>:  Write original sentences for 5 of the </a:t>
            </a:r>
            <a:r>
              <a:rPr lang="en-US" dirty="0"/>
              <a:t>words.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654242"/>
              </p:ext>
            </p:extLst>
          </p:nvPr>
        </p:nvGraphicFramePr>
        <p:xfrm>
          <a:off x="304800" y="1524000"/>
          <a:ext cx="8458200" cy="3505201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474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Definitions and Sentences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046">
                <a:tc rowSpan="2">
                  <a:txBody>
                    <a:bodyPr/>
                    <a:lstStyle/>
                    <a:p>
                      <a:r>
                        <a:rPr lang="en-US" dirty="0"/>
                        <a:t>conducive (adj)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helpful; contributing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0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046">
                <a:tc rowSpan="2">
                  <a:txBody>
                    <a:bodyPr/>
                    <a:lstStyle/>
                    <a:p>
                      <a:r>
                        <a:rPr lang="en-US" dirty="0"/>
                        <a:t>induce (v)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persuade; to influence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0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046">
                <a:tc rowSpan="2">
                  <a:txBody>
                    <a:bodyPr/>
                    <a:lstStyle/>
                    <a:p>
                      <a:r>
                        <a:rPr lang="en-US" dirty="0"/>
                        <a:t>traduce (v)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slander;</a:t>
                      </a:r>
                      <a:r>
                        <a:rPr lang="en-US" baseline="0" dirty="0"/>
                        <a:t> to speak falsely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0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046">
                <a:tc rowSpan="2">
                  <a:txBody>
                    <a:bodyPr/>
                    <a:lstStyle/>
                    <a:p>
                      <a:r>
                        <a:rPr lang="en-US" dirty="0"/>
                        <a:t>hegemony (n)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dominance or leadership of one social group over others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0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1046">
                <a:tc rowSpan="2">
                  <a:txBody>
                    <a:bodyPr/>
                    <a:lstStyle/>
                    <a:p>
                      <a:r>
                        <a:rPr lang="en-US" dirty="0"/>
                        <a:t>annunciation (n)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 announcement; a proclamation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10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762000"/>
            <a:ext cx="8534400" cy="762000"/>
          </a:xfrm>
        </p:spPr>
        <p:txBody>
          <a:bodyPr>
            <a:normAutofit fontScale="90000"/>
          </a:bodyPr>
          <a:lstStyle/>
          <a:p>
            <a:r>
              <a:rPr lang="en-US" sz="2700" b="1" dirty="0"/>
              <a:t>Day 3</a:t>
            </a:r>
            <a:r>
              <a:rPr lang="en-US" sz="2700" dirty="0"/>
              <a:t>:  Write original sentences for the remaining 5 words.</a:t>
            </a:r>
            <a:br>
              <a:rPr lang="en-US" dirty="0"/>
            </a:b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3400" y="0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n-US" sz="16000" dirty="0">
                <a:latin typeface="+mj-lt"/>
                <a:ea typeface="+mj-ea"/>
                <a:cs typeface="+mj-cs"/>
              </a:rPr>
              <a:t>Voc. </a:t>
            </a:r>
            <a:r>
              <a:rPr kumimoji="0" lang="en-US" sz="16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#4</a:t>
            </a: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295400"/>
          <a:ext cx="8534400" cy="4015836"/>
        </p:xfrm>
        <a:graphic>
          <a:graphicData uri="http://schemas.openxmlformats.org/drawingml/2006/table">
            <a:tbl>
              <a:tblPr/>
              <a:tblGrid>
                <a:gridCol w="1768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60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4506">
                <a:tc rowSpan="2">
                  <a:txBody>
                    <a:bodyPr/>
                    <a:lstStyle/>
                    <a:p>
                      <a:r>
                        <a:rPr lang="en-US" dirty="0"/>
                        <a:t>renunciation (n)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formal rejection of something, typically a belief, claim,</a:t>
                      </a:r>
                      <a:r>
                        <a:rPr lang="en-US" sz="18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action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5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1269">
                <a:tc rowSpan="2">
                  <a:txBody>
                    <a:bodyPr/>
                    <a:lstStyle/>
                    <a:p>
                      <a:r>
                        <a:rPr lang="en-US" dirty="0"/>
                        <a:t>politic (adj)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wise; prudent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5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506">
                <a:tc rowSpan="2">
                  <a:txBody>
                    <a:bodyPr/>
                    <a:lstStyle/>
                    <a:p>
                      <a:r>
                        <a:rPr lang="en-US" dirty="0"/>
                        <a:t>puissant (adj)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mighty; powerful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5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506">
                <a:tc rowSpan="2">
                  <a:txBody>
                    <a:bodyPr/>
                    <a:lstStyle/>
                    <a:p>
                      <a:r>
                        <a:rPr lang="en-US" dirty="0"/>
                        <a:t>regalia (n)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elaborate attire; emblems and symbols of rank,</a:t>
                      </a:r>
                      <a:r>
                        <a:rPr lang="en-US" baseline="0" dirty="0"/>
                        <a:t> office, or royalty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45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4506">
                <a:tc rowSpan="2">
                  <a:txBody>
                    <a:bodyPr/>
                    <a:lstStyle/>
                    <a:p>
                      <a:r>
                        <a:rPr lang="en-US" dirty="0"/>
                        <a:t>potentate (n)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ruler</a:t>
                      </a:r>
                      <a:r>
                        <a:rPr lang="en-US" baseline="0" dirty="0"/>
                        <a:t> possessing great power; monarch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45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652080"/>
              </p:ext>
            </p:extLst>
          </p:nvPr>
        </p:nvGraphicFramePr>
        <p:xfrm>
          <a:off x="304800" y="609600"/>
          <a:ext cx="8458200" cy="5892989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179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SimSun"/>
                          <a:cs typeface="Arial"/>
                        </a:rPr>
                        <a:t>Definitions and Sentences</a:t>
                      </a: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conducive (adj)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helpful; contributing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induce (v)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persuade; to influence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traduce (v)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slander;</a:t>
                      </a:r>
                      <a:r>
                        <a:rPr lang="en-US" baseline="0" dirty="0"/>
                        <a:t> to speak falsely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hegemony (n)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dominance or leadership of one social group over others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annunciation (n)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 announcement; a proclamation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renunciation (n)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formal rejection of something, typically a belief, claim,</a:t>
                      </a:r>
                      <a:r>
                        <a:rPr lang="en-US" sz="18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action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politic (adj)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wise; prudent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7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puissant (adj)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mighty; powerful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regalia (n)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elaborate attire; emblems and symbols of rank,</a:t>
                      </a:r>
                      <a:r>
                        <a:rPr lang="en-US" baseline="0" dirty="0"/>
                        <a:t> office, or royalty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7204">
                <a:tc rowSpan="2">
                  <a:txBody>
                    <a:bodyPr/>
                    <a:lstStyle/>
                    <a:p>
                      <a:r>
                        <a:rPr lang="en-US" dirty="0"/>
                        <a:t>potentate (n)</a:t>
                      </a: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ruler</a:t>
                      </a:r>
                      <a:r>
                        <a:rPr lang="en-US" baseline="0" dirty="0"/>
                        <a:t> possessing great power; monarch</a:t>
                      </a:r>
                      <a:endParaRPr lang="en-US" dirty="0"/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7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5327" marR="4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8600" y="152400"/>
            <a:ext cx="807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Voc. #4:</a:t>
            </a:r>
            <a:r>
              <a:rPr kumimoji="0" lang="en-US" sz="1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  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Day 4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– Write FIVE fill-in-the-blank sentences then trade to complete.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507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838200"/>
            <a:ext cx="8534400" cy="5334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/>
              <a:t>Day 5</a:t>
            </a:r>
            <a:r>
              <a:rPr lang="en-US" dirty="0"/>
              <a:t>:  Using the word bank provided, complete the following analogies with 5 of the words.  Next, write your own analogies for the remaining 5 words.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marL="0" indent="0" fontAlgn="ctr">
              <a:buNone/>
            </a:pPr>
            <a:r>
              <a:rPr lang="en-US" sz="3400" dirty="0"/>
              <a:t>conducive 	induce	     traduce 	hegemony 	annunciation </a:t>
            </a:r>
          </a:p>
          <a:p>
            <a:pPr marL="0" indent="0" fontAlgn="ctr">
              <a:buNone/>
            </a:pPr>
            <a:r>
              <a:rPr lang="en-US" sz="3400" dirty="0"/>
              <a:t>renunciation	politic 	    puissant	regalia 		potentate </a:t>
            </a:r>
          </a:p>
          <a:p>
            <a:pPr>
              <a:buNone/>
            </a:pPr>
            <a:r>
              <a:rPr lang="en-US" dirty="0"/>
              <a:t>	 		 </a:t>
            </a:r>
          </a:p>
          <a:p>
            <a:pPr>
              <a:buNone/>
            </a:pPr>
            <a:r>
              <a:rPr lang="en-US" b="1" i="1" dirty="0"/>
              <a:t>*Write out the entire clue with answers for full credit---these MAY appear on a unit test later….</a:t>
            </a:r>
          </a:p>
          <a:p>
            <a:pPr>
              <a:buNone/>
            </a:pP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inhibit : prevent :: persuade : _______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award : trophy ::  _______ : medal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president : commander-in-chief :: king :  _______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national anthem : The Star Spangled Banner :: _______ : The Declaration of Independence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Studying with flash cards : _______  to earning an A ::  sleeping in class : failing</a:t>
            </a:r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r>
              <a:rPr lang="en-US" dirty="0"/>
              <a:t>Challenge:  Now, write 5 analogies of your own! 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9216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Vocabulary #4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ENG III: </a:t>
            </a:r>
            <a:r>
              <a:rPr lang="en-US" dirty="0" err="1"/>
              <a:t>Voc</a:t>
            </a:r>
            <a:r>
              <a:rPr lang="en-US" dirty="0"/>
              <a:t> #5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Up and Down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4114800" cy="563562"/>
          </a:xfrm>
        </p:spPr>
        <p:txBody>
          <a:bodyPr>
            <a:normAutofit fontScale="90000"/>
          </a:bodyPr>
          <a:lstStyle/>
          <a:p>
            <a:r>
              <a:rPr lang="en-US" sz="1800" b="1" dirty="0">
                <a:latin typeface="Calibri" pitchFamily="34" charset="0"/>
                <a:ea typeface="SimSun" pitchFamily="2" charset="-122"/>
                <a:cs typeface="Arial" pitchFamily="34" charset="0"/>
              </a:rPr>
              <a:t>Voc. #5: </a:t>
            </a:r>
            <a:r>
              <a:rPr lang="en-US" sz="1800" b="1" dirty="0"/>
              <a:t>Day 1</a:t>
            </a:r>
            <a:r>
              <a:rPr lang="en-US" sz="1800" dirty="0"/>
              <a:t>: Copy words and definitions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209832"/>
              </p:ext>
            </p:extLst>
          </p:nvPr>
        </p:nvGraphicFramePr>
        <p:xfrm>
          <a:off x="304800" y="457200"/>
          <a:ext cx="8610600" cy="6172206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41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debase (v)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</a:t>
                      </a:r>
                      <a:r>
                        <a:rPr lang="en-US" baseline="0" dirty="0"/>
                        <a:t> degrade; to lower in quality, value, or dignity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proclivity</a:t>
                      </a:r>
                      <a:r>
                        <a:rPr lang="en-US" baseline="0" dirty="0"/>
                        <a:t> (n)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natural inclination or tendency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leverage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</a:t>
                      </a:r>
                      <a:r>
                        <a:rPr lang="en-US" sz="1600" baseline="0" dirty="0"/>
                        <a:t> position of strength; power to influence; the action of a lever that raises or lifts</a:t>
                      </a:r>
                      <a:endParaRPr lang="en-US" sz="1600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levitate (v)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cause to rise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/>
                        <a:t>levity (n)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lightness in speech or behavior (unbecoming</a:t>
                      </a:r>
                      <a:r>
                        <a:rPr lang="en-US" baseline="0" dirty="0"/>
                        <a:t> humorous attitude)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9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penchant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strong inclination or liking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ponderous</a:t>
                      </a:r>
                      <a:r>
                        <a:rPr lang="en-US" baseline="0" dirty="0"/>
                        <a:t> (adj)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extremely heavy; massive; dull or tedious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02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imponderable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unable to be assessed or measured precisely (confusing)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preponderant (adj)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superior</a:t>
                      </a:r>
                      <a:r>
                        <a:rPr lang="en-US" baseline="0" dirty="0"/>
                        <a:t> in number, force, power, or importance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68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7926">
                <a:tc rowSpan="2">
                  <a:txBody>
                    <a:bodyPr/>
                    <a:lstStyle/>
                    <a:p>
                      <a:r>
                        <a:rPr lang="en-US" dirty="0"/>
                        <a:t>transcendent (adj)</a:t>
                      </a:r>
                    </a:p>
                    <a:p>
                      <a:r>
                        <a:rPr lang="en-US" dirty="0"/>
                        <a:t>transcend</a:t>
                      </a:r>
                      <a:r>
                        <a:rPr lang="en-US" baseline="0" dirty="0"/>
                        <a:t> (v)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going beyond the limits of ordinary experience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7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Vocabulary #5</a:t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0" y="487362"/>
            <a:ext cx="8229600" cy="60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/>
              <a:t>Day 2</a:t>
            </a:r>
            <a:r>
              <a:rPr lang="en-US" sz="2400" dirty="0"/>
              <a:t>:  Write original sentences for 5 of the words.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813713"/>
              </p:ext>
            </p:extLst>
          </p:nvPr>
        </p:nvGraphicFramePr>
        <p:xfrm>
          <a:off x="266700" y="1096962"/>
          <a:ext cx="8610600" cy="534381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148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Word(s) &amp; (PofS) 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SimSun"/>
                          <a:cs typeface="Arial"/>
                        </a:rPr>
                        <a:t>Definitions</a:t>
                      </a:r>
                      <a:endParaRPr lang="en-US" sz="1800" dirty="0"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825">
                <a:tc rowSpan="2">
                  <a:txBody>
                    <a:bodyPr/>
                    <a:lstStyle/>
                    <a:p>
                      <a:r>
                        <a:rPr lang="en-US" dirty="0"/>
                        <a:t>debase (v)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</a:t>
                      </a:r>
                      <a:r>
                        <a:rPr lang="en-US" baseline="0" dirty="0"/>
                        <a:t> degrade; to lower in quality, value, or dignity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8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1" dirty="0">
                        <a:solidFill>
                          <a:schemeClr val="accent1"/>
                        </a:solidFill>
                      </a:endParaRPr>
                    </a:p>
                    <a:p>
                      <a:endParaRPr lang="en-US" b="1" i="1" dirty="0">
                        <a:solidFill>
                          <a:schemeClr val="accent1"/>
                        </a:solidFill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825">
                <a:tc rowSpan="2">
                  <a:txBody>
                    <a:bodyPr/>
                    <a:lstStyle/>
                    <a:p>
                      <a:r>
                        <a:rPr lang="en-US" dirty="0"/>
                        <a:t>proclivity</a:t>
                      </a:r>
                      <a:r>
                        <a:rPr lang="en-US" baseline="0" dirty="0"/>
                        <a:t> (n)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natural inclination or tendency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8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1" dirty="0">
                        <a:solidFill>
                          <a:schemeClr val="accent1"/>
                        </a:solidFill>
                      </a:endParaRPr>
                    </a:p>
                    <a:p>
                      <a:endParaRPr lang="en-US" b="1" i="1" dirty="0">
                        <a:solidFill>
                          <a:schemeClr val="accent1"/>
                        </a:solidFill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825">
                <a:tc rowSpan="2">
                  <a:txBody>
                    <a:bodyPr/>
                    <a:lstStyle/>
                    <a:p>
                      <a:r>
                        <a:rPr lang="en-US" dirty="0"/>
                        <a:t>leverage (n)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</a:t>
                      </a:r>
                      <a:r>
                        <a:rPr lang="en-US" sz="1600" baseline="0" dirty="0"/>
                        <a:t> position of strength; power to influence; the action of a lever that raises or lifts</a:t>
                      </a:r>
                      <a:endParaRPr lang="en-US" sz="1600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78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1" dirty="0">
                        <a:solidFill>
                          <a:schemeClr val="accent1"/>
                        </a:solidFill>
                      </a:endParaRPr>
                    </a:p>
                    <a:p>
                      <a:endParaRPr lang="en-US" b="1" i="1" dirty="0">
                        <a:solidFill>
                          <a:schemeClr val="accent1"/>
                        </a:solidFill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7825">
                <a:tc rowSpan="2">
                  <a:txBody>
                    <a:bodyPr/>
                    <a:lstStyle/>
                    <a:p>
                      <a:r>
                        <a:rPr lang="en-US" dirty="0"/>
                        <a:t>levitate (v)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 cause to rise</a:t>
                      </a: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8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1" dirty="0">
                        <a:solidFill>
                          <a:schemeClr val="accent1"/>
                        </a:solidFill>
                      </a:endParaRPr>
                    </a:p>
                    <a:p>
                      <a:endParaRPr lang="en-US" b="1" i="1" dirty="0">
                        <a:solidFill>
                          <a:schemeClr val="accent1"/>
                        </a:solidFill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7825">
                <a:tc rowSpan="2">
                  <a:txBody>
                    <a:bodyPr/>
                    <a:lstStyle/>
                    <a:p>
                      <a:r>
                        <a:rPr lang="en-US"/>
                        <a:t>levity (n)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lightness in speech or behavior (unbecoming</a:t>
                      </a:r>
                      <a:r>
                        <a:rPr lang="en-US" baseline="0" dirty="0"/>
                        <a:t> humorous attitude)</a:t>
                      </a:r>
                      <a:endParaRPr lang="en-US" dirty="0"/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00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1" dirty="0">
                        <a:solidFill>
                          <a:schemeClr val="accent1"/>
                        </a:solidFill>
                      </a:endParaRPr>
                    </a:p>
                    <a:p>
                      <a:endParaRPr lang="en-US" b="1" i="1" dirty="0">
                        <a:solidFill>
                          <a:schemeClr val="accent1"/>
                        </a:solidFill>
                      </a:endParaRPr>
                    </a:p>
                  </a:txBody>
                  <a:tcPr marL="44505" marR="445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5040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42062</TotalTime>
  <Words>1763</Words>
  <Application>Microsoft Office PowerPoint</Application>
  <PresentationFormat>On-screen Show (4:3)</PresentationFormat>
  <Paragraphs>322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SimSun</vt:lpstr>
      <vt:lpstr>Arial</vt:lpstr>
      <vt:lpstr>Calibri</vt:lpstr>
      <vt:lpstr>Wingdings</vt:lpstr>
      <vt:lpstr>Office Theme</vt:lpstr>
      <vt:lpstr>Eng III: Voc. #4</vt:lpstr>
      <vt:lpstr>PowerPoint Presentation</vt:lpstr>
      <vt:lpstr> Voc. #4 </vt:lpstr>
      <vt:lpstr>Day 3:  Write original sentences for the remaining 5 words. </vt:lpstr>
      <vt:lpstr>PowerPoint Presentation</vt:lpstr>
      <vt:lpstr> Vocabulary #4 </vt:lpstr>
      <vt:lpstr>ENG III: Voc #5</vt:lpstr>
      <vt:lpstr>Voc. #5: Day 1: Copy words and definitions</vt:lpstr>
      <vt:lpstr> Vocabulary #5 </vt:lpstr>
      <vt:lpstr>Day 3:  Write original sentences for the remaining 5 words.</vt:lpstr>
      <vt:lpstr>PowerPoint Presentation</vt:lpstr>
      <vt:lpstr>Day 5: Using the word bank provided, complete the following analogies with 5 of the words.  </vt:lpstr>
      <vt:lpstr>ENG III: Vocabulary #6</vt:lpstr>
      <vt:lpstr>Vocabulary #6 Day 1: Copy words and definitions</vt:lpstr>
      <vt:lpstr> Vocabulary #6 </vt:lpstr>
      <vt:lpstr>Day 3:  Write original sentences for the remaining 5 words.</vt:lpstr>
      <vt:lpstr>PowerPoint Presentation</vt:lpstr>
      <vt:lpstr>Day 5: Using the word bank provided, complete the following analogies with 5 of the words.</vt:lpstr>
      <vt:lpstr>Vocabulary #4-6 Review</vt:lpstr>
      <vt:lpstr>Come up with a one or two word definition or a memory trick (i.e. a rhyme or symbol) for EACH of the following words:</vt:lpstr>
      <vt:lpstr>PowerPoint Presentation</vt:lpstr>
      <vt:lpstr>Stump a Scholar… </vt:lpstr>
      <vt:lpstr>Vocabulary Warm-up Review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 IV: LA #1</dc:title>
  <dc:creator>sarah.vanwyhe</dc:creator>
  <cp:lastModifiedBy>Sarah Honeycutt</cp:lastModifiedBy>
  <cp:revision>525</cp:revision>
  <cp:lastPrinted>2015-09-15T17:25:04Z</cp:lastPrinted>
  <dcterms:created xsi:type="dcterms:W3CDTF">2013-08-27T10:46:04Z</dcterms:created>
  <dcterms:modified xsi:type="dcterms:W3CDTF">2018-08-23T15:02:04Z</dcterms:modified>
</cp:coreProperties>
</file>