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7" r:id="rId6"/>
    <p:sldId id="260" r:id="rId7"/>
    <p:sldId id="262" r:id="rId8"/>
    <p:sldId id="263" r:id="rId9"/>
    <p:sldId id="264" r:id="rId10"/>
    <p:sldId id="271" r:id="rId11"/>
    <p:sldId id="296" r:id="rId12"/>
    <p:sldId id="266" r:id="rId13"/>
    <p:sldId id="267" r:id="rId14"/>
    <p:sldId id="268" r:id="rId15"/>
    <p:sldId id="270" r:id="rId16"/>
    <p:sldId id="272" r:id="rId17"/>
    <p:sldId id="298" r:id="rId18"/>
    <p:sldId id="275" r:id="rId19"/>
    <p:sldId id="277" r:id="rId20"/>
    <p:sldId id="287" r:id="rId21"/>
    <p:sldId id="279" r:id="rId22"/>
    <p:sldId id="294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A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Voc. #10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Open and Shut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926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 #11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4158"/>
              </p:ext>
            </p:extLst>
          </p:nvPr>
        </p:nvGraphicFramePr>
        <p:xfrm>
          <a:off x="266700" y="1066800"/>
          <a:ext cx="8610600" cy="529703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3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forte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person’s strong</a:t>
                      </a:r>
                      <a:r>
                        <a:rPr lang="en-US" baseline="0" dirty="0"/>
                        <a:t> point; the thing in which a person excels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fortitude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courage in enduring pain or trouble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carte blanche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unrestricted power to act at one’s discretion; unconditional permission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cartel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coalition</a:t>
                      </a:r>
                      <a:r>
                        <a:rPr lang="en-US" baseline="0" dirty="0"/>
                        <a:t> of political or special-interest groups to achieve a common cause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dirty="0"/>
                        <a:t>pugnacious (adj)</a:t>
                      </a:r>
                    </a:p>
                    <a:p>
                      <a:r>
                        <a:rPr lang="en-US" dirty="0"/>
                        <a:t>pugnacity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quarrelsome; eager for a fight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563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#11: </a:t>
            </a:r>
            <a:r>
              <a:rPr lang="en-US" sz="1800" b="1" dirty="0"/>
              <a:t>Day 4</a:t>
            </a:r>
            <a:r>
              <a:rPr lang="en-US" sz="1800" dirty="0"/>
              <a:t>: Write 5 fill-in-the-blank sentences, and then trade to complete.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408207"/>
          <a:ext cx="8610600" cy="640570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abate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reduce in quantity or intensity; to diminish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bellicose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warlike; eager to fight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belligerent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behaving in a hostile or aggressive manner; engaged in combat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daunt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intimidate; to discourage or dishearten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indomitable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unconquerable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forte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person’s strong</a:t>
                      </a:r>
                      <a:r>
                        <a:rPr lang="en-US" baseline="0" dirty="0"/>
                        <a:t> point; the thing in which a person excels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fortitude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courage in enduring pain or trouble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carte blanche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unrestricted power to act at </a:t>
                      </a:r>
                      <a:r>
                        <a:rPr lang="en-US"/>
                        <a:t>one’s discretion; </a:t>
                      </a:r>
                      <a:r>
                        <a:rPr lang="en-US" dirty="0"/>
                        <a:t>unconditional permission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cartel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coalition</a:t>
                      </a:r>
                      <a:r>
                        <a:rPr lang="en-US" baseline="0" dirty="0"/>
                        <a:t> of political or special-interest groups to achieve a common cause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pugnacious (adj)</a:t>
                      </a:r>
                    </a:p>
                    <a:p>
                      <a:r>
                        <a:rPr lang="en-US" dirty="0"/>
                        <a:t>pugnacity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quarrelsome; eager for a fight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04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 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4525963"/>
          </a:xfrm>
        </p:spPr>
        <p:txBody>
          <a:bodyPr>
            <a:normAutofit fontScale="85000" lnSpcReduction="20000"/>
          </a:bodyPr>
          <a:lstStyle/>
          <a:p>
            <a:pPr marL="0" indent="0" fontAlgn="ctr">
              <a:buNone/>
            </a:pPr>
            <a:r>
              <a:rPr lang="en-US" sz="2800" dirty="0"/>
              <a:t>abate 	    bellicose        belligerent	      daunt	  indomitable  </a:t>
            </a:r>
          </a:p>
          <a:p>
            <a:pPr marL="0" indent="0" fontAlgn="ctr">
              <a:buNone/>
            </a:pPr>
            <a:r>
              <a:rPr lang="en-US" sz="2800" dirty="0"/>
              <a:t>forte         fortitude      carte blanche        cartel	  pugnacious </a:t>
            </a:r>
            <a:r>
              <a:rPr lang="en-US" sz="2600" dirty="0"/>
              <a:t>	</a:t>
            </a:r>
            <a:r>
              <a:rPr lang="en-US" dirty="0"/>
              <a:t>	 </a:t>
            </a:r>
          </a:p>
          <a:p>
            <a:pPr marL="0" indent="0" fontAlgn="ctr">
              <a:buNone/>
            </a:pPr>
            <a:r>
              <a:rPr lang="en-US" dirty="0"/>
              <a:t>		</a:t>
            </a:r>
          </a:p>
          <a:p>
            <a:pPr marL="346075" lvl="0" indent="-346075">
              <a:buAutoNum type="arabicPeriod"/>
            </a:pPr>
            <a:r>
              <a:rPr lang="en-US" sz="2800" dirty="0"/>
              <a:t>muscles : strength ::   ________ : courage</a:t>
            </a:r>
          </a:p>
          <a:p>
            <a:pPr marL="346075" lvl="0" indent="-346075">
              <a:buAutoNum type="arabicPeriod"/>
            </a:pPr>
            <a:r>
              <a:rPr lang="en-US" sz="2800" dirty="0"/>
              <a:t>good Samaritan : help :: bully :________</a:t>
            </a:r>
          </a:p>
          <a:p>
            <a:pPr lvl="0">
              <a:buNone/>
            </a:pPr>
            <a:r>
              <a:rPr lang="en-US" sz="2800" dirty="0"/>
              <a:t>3. pacifists : peaceful :: Mixed Martial Arts Fighters : _________</a:t>
            </a:r>
          </a:p>
          <a:p>
            <a:pPr lvl="0">
              <a:buNone/>
            </a:pPr>
            <a:r>
              <a:rPr lang="en-US" sz="2800" dirty="0"/>
              <a:t>4. the Panthers 10-0 : _______ :: Superman: invincible</a:t>
            </a:r>
          </a:p>
          <a:p>
            <a:pPr lvl="0">
              <a:buNone/>
            </a:pPr>
            <a:r>
              <a:rPr lang="en-US" sz="2800" dirty="0"/>
              <a:t>5. exacerbate : “add fuel to the fire” ::  _________ : “time heals all wounds”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800" b="1" dirty="0"/>
              <a:t>Challenge:  Now, write 5 of your own!</a:t>
            </a:r>
            <a:endParaRPr lang="en-US" sz="3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Vocabulary #11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Vocabulary #12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Military Matters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48736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Vocabulary #12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0163"/>
              </p:ext>
            </p:extLst>
          </p:nvPr>
        </p:nvGraphicFramePr>
        <p:xfrm>
          <a:off x="152400" y="457200"/>
          <a:ext cx="8915400" cy="6224592"/>
        </p:xfrm>
        <a:graphic>
          <a:graphicData uri="http://schemas.openxmlformats.org/drawingml/2006/table">
            <a:tbl>
              <a:tblPr/>
              <a:tblGrid>
                <a:gridCol w="1972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cadence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rhythmic</a:t>
                      </a:r>
                      <a:r>
                        <a:rPr lang="en-US" baseline="0" dirty="0"/>
                        <a:t> flow of sound or movement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decadent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declining or</a:t>
                      </a:r>
                      <a:r>
                        <a:rPr lang="en-US" baseline="0" dirty="0"/>
                        <a:t> decaying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06">
                <a:tc rowSpan="2">
                  <a:txBody>
                    <a:bodyPr/>
                    <a:lstStyle/>
                    <a:p>
                      <a:r>
                        <a:rPr lang="en-US" dirty="0"/>
                        <a:t>cede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yield</a:t>
                      </a:r>
                      <a:r>
                        <a:rPr lang="en-US" sz="1800" baseline="0" dirty="0"/>
                        <a:t> or surrender rights or possessions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intercede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act on another’s behalf; to mediate in a dispute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884">
                <a:tc rowSpan="2">
                  <a:txBody>
                    <a:bodyPr/>
                    <a:lstStyle/>
                    <a:p>
                      <a:r>
                        <a:rPr lang="en-US" dirty="0"/>
                        <a:t>predatory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plundering; exploiting or victimizing;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preying on other animals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depredation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destruction; plunder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punctilious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precise; attentive to details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pungent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having a strong,</a:t>
                      </a:r>
                      <a:r>
                        <a:rPr lang="en-US" baseline="0" dirty="0"/>
                        <a:t> biting taste or smell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compunction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uneasiness caused by guilt; remorse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expunge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omit; to delete; to obliterate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Vocabulary #12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6858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84098"/>
              </p:ext>
            </p:extLst>
          </p:nvPr>
        </p:nvGraphicFramePr>
        <p:xfrm>
          <a:off x="359343" y="1138989"/>
          <a:ext cx="8610600" cy="534381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cadence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rhythmic</a:t>
                      </a:r>
                      <a:r>
                        <a:rPr lang="en-US" baseline="0" dirty="0"/>
                        <a:t> flow of sound or movement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decadent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declining or</a:t>
                      </a:r>
                      <a:r>
                        <a:rPr lang="en-US" baseline="0" dirty="0"/>
                        <a:t> decaying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cede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yield</a:t>
                      </a:r>
                      <a:r>
                        <a:rPr lang="en-US" sz="1800" baseline="0" dirty="0"/>
                        <a:t> or surrender rights or possessions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intercede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act on another’s behalf; to mediate in a dispute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predatory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plundering; exploiting or victimizing;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preying on other animals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162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 #12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3618"/>
              </p:ext>
            </p:extLst>
          </p:nvPr>
        </p:nvGraphicFramePr>
        <p:xfrm>
          <a:off x="228600" y="1066800"/>
          <a:ext cx="8686800" cy="5424724"/>
        </p:xfrm>
        <a:graphic>
          <a:graphicData uri="http://schemas.openxmlformats.org/drawingml/2006/table">
            <a:tbl>
              <a:tblPr/>
              <a:tblGrid>
                <a:gridCol w="184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9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depredation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destruction; plunder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punctilious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precise; attentive to details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pungent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having a strong,</a:t>
                      </a:r>
                      <a:r>
                        <a:rPr lang="en-US" baseline="0" dirty="0"/>
                        <a:t> biting taste or smell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compunction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uneasiness caused by guilt; remorse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expunge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omit; to delete; to obliterate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457200"/>
          <a:ext cx="8915400" cy="6224592"/>
        </p:xfrm>
        <a:graphic>
          <a:graphicData uri="http://schemas.openxmlformats.org/drawingml/2006/table">
            <a:tbl>
              <a:tblPr/>
              <a:tblGrid>
                <a:gridCol w="1972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cadence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rhythmic</a:t>
                      </a:r>
                      <a:r>
                        <a:rPr lang="en-US" baseline="0" dirty="0"/>
                        <a:t> flow of sound or movement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decadent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declining or</a:t>
                      </a:r>
                      <a:r>
                        <a:rPr lang="en-US" baseline="0" dirty="0"/>
                        <a:t> decaying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06">
                <a:tc rowSpan="2">
                  <a:txBody>
                    <a:bodyPr/>
                    <a:lstStyle/>
                    <a:p>
                      <a:r>
                        <a:rPr lang="en-US" dirty="0"/>
                        <a:t>cede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yield</a:t>
                      </a:r>
                      <a:r>
                        <a:rPr lang="en-US" sz="1800" baseline="0" dirty="0"/>
                        <a:t> or surrender rights or possessions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intercede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act on another’s behalf; to mediate in a dispute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884">
                <a:tc rowSpan="2">
                  <a:txBody>
                    <a:bodyPr/>
                    <a:lstStyle/>
                    <a:p>
                      <a:r>
                        <a:rPr lang="en-US" dirty="0"/>
                        <a:t>predatory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plundering; exploiting or victimizing;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preying on other animals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depredation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destruction; plunder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punctilious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precise; attentive to details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pungent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having a strong,</a:t>
                      </a:r>
                      <a:r>
                        <a:rPr lang="en-US" baseline="0" dirty="0"/>
                        <a:t> biting taste or smell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0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compunction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uneasiness caused by guilt; remorse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expunge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omit; to delete; to obliterate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563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#12: </a:t>
            </a:r>
            <a:r>
              <a:rPr lang="en-US" sz="1800" b="1" dirty="0"/>
              <a:t>Day 4</a:t>
            </a:r>
            <a:r>
              <a:rPr lang="en-US" sz="1800" dirty="0"/>
              <a:t>: Write 5 fill-in-the-blank sentences, and then trade to complete. </a:t>
            </a:r>
          </a:p>
        </p:txBody>
      </p:sp>
    </p:spTree>
    <p:extLst>
      <p:ext uri="{BB962C8B-B14F-4D97-AF65-F5344CB8AC3E}">
        <p14:creationId xmlns:p14="http://schemas.microsoft.com/office/powerpoint/2010/main" val="2773571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01762"/>
            <a:ext cx="8686800" cy="5257800"/>
          </a:xfrm>
        </p:spPr>
        <p:txBody>
          <a:bodyPr>
            <a:normAutofit lnSpcReduction="10000"/>
          </a:bodyPr>
          <a:lstStyle/>
          <a:p>
            <a:pPr marL="0" indent="0" fontAlgn="ctr">
              <a:lnSpc>
                <a:spcPct val="110000"/>
              </a:lnSpc>
              <a:buNone/>
            </a:pPr>
            <a:r>
              <a:rPr lang="en-US" sz="2400" dirty="0"/>
              <a:t>cadence	decadent	cede	      intercede	        predator</a:t>
            </a:r>
          </a:p>
          <a:p>
            <a:pPr marL="0" indent="0" fontAlgn="ctr">
              <a:lnSpc>
                <a:spcPct val="110000"/>
              </a:lnSpc>
              <a:buNone/>
            </a:pPr>
            <a:r>
              <a:rPr lang="en-US" sz="2400" dirty="0"/>
              <a:t>depredation	punctilious	pungent    compunction      expunge</a:t>
            </a:r>
            <a:r>
              <a:rPr lang="en-US" dirty="0"/>
              <a:t>	</a:t>
            </a:r>
          </a:p>
          <a:p>
            <a:pPr marL="0" indent="0" fontAlgn="ctr"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sz="2200" dirty="0"/>
              <a:t>1. coordination : fluid movement :: ________ : beat</a:t>
            </a:r>
          </a:p>
          <a:p>
            <a:pPr lvl="0">
              <a:buNone/>
            </a:pPr>
            <a:r>
              <a:rPr lang="en-US" sz="2200" dirty="0"/>
              <a:t>2. flowers : fragrant:: rotting food : ________ </a:t>
            </a:r>
          </a:p>
          <a:p>
            <a:pPr lvl="0">
              <a:buNone/>
            </a:pPr>
            <a:r>
              <a:rPr lang="en-US" sz="2200" dirty="0"/>
              <a:t>3. social worker : advocate :: child molester : ________ </a:t>
            </a:r>
          </a:p>
          <a:p>
            <a:pPr lvl="0">
              <a:buNone/>
            </a:pPr>
            <a:r>
              <a:rPr lang="en-US" sz="2200" dirty="0"/>
              <a:t>4. “throw in the towel”  : admit defeat </a:t>
            </a:r>
            <a:r>
              <a:rPr lang="en-US" sz="2200" b="1" dirty="0"/>
              <a:t>::  </a:t>
            </a:r>
            <a:r>
              <a:rPr lang="en-US" sz="2200" dirty="0"/>
              <a:t>foreclose on house : _______ to the bank</a:t>
            </a:r>
          </a:p>
          <a:p>
            <a:pPr lvl="0">
              <a:buNone/>
            </a:pPr>
            <a:r>
              <a:rPr lang="en-US" sz="2200" dirty="0"/>
              <a:t>5.  pride : conceit :: ________ : regret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900" b="1" dirty="0"/>
              <a:t>Challenge:  Now, write 5 of your own!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100" y="28682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/>
              <a:t>Vocabulary #12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#10-12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74905"/>
              </p:ext>
            </p:extLst>
          </p:nvPr>
        </p:nvGraphicFramePr>
        <p:xfrm>
          <a:off x="228600" y="425023"/>
          <a:ext cx="8458200" cy="6158657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apocalypse (n)</a:t>
                      </a:r>
                      <a:endParaRPr lang="en-US" i="1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widespread destruction; a prophetic revelation</a:t>
                      </a:r>
                      <a:r>
                        <a:rPr lang="en-US" sz="1800" baseline="0" dirty="0"/>
                        <a:t> concerning a universal cataclysm</a:t>
                      </a:r>
                      <a:endParaRPr lang="en-US" sz="1800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castigate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punish;</a:t>
                      </a:r>
                      <a:r>
                        <a:rPr lang="en-US" baseline="0" dirty="0"/>
                        <a:t> to criticize severely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occlusion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something that blocks; an obstruction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recluse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someone who lives alone and avoids</a:t>
                      </a:r>
                      <a:r>
                        <a:rPr lang="en-US" baseline="0" dirty="0"/>
                        <a:t> company; a hermit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diatribe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abusive criticism or attack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diametrical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completely opposite;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pertaining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 diameter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diaspora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group migration or flight from a country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enclave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district or group isolated or enclosed within a larger one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exclude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 (someone) access;</a:t>
                      </a:r>
                      <a:r>
                        <a:rPr lang="en-US" baseline="0" dirty="0"/>
                        <a:t> remove from consideration (rule out)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83">
                <a:tc rowSpan="2">
                  <a:txBody>
                    <a:bodyPr/>
                    <a:lstStyle/>
                    <a:p>
                      <a:r>
                        <a:rPr lang="en-US" dirty="0"/>
                        <a:t>claustrophobia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 or irrational fear of confined places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9625" y="0"/>
            <a:ext cx="4986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#10: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1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Copy Words and Definitions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Looking over all your vocabulary lists (#10-12),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challenge.  </a:t>
            </a:r>
          </a:p>
          <a:p>
            <a:r>
              <a:rPr lang="en-US" dirty="0"/>
              <a:t>Trade back to “grade”</a:t>
            </a:r>
          </a:p>
          <a:p>
            <a:pPr marL="0" indent="0">
              <a:buNone/>
            </a:pPr>
            <a:r>
              <a:rPr lang="en-US" dirty="0"/>
              <a:t>*Test Thursday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69"/>
            <a:ext cx="8229600" cy="73553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Working with a partner, come up with a one or two word definition and a memory trick (i.e. a rhyme or symbol) for EACH of the following words: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5800" y="838200"/>
          <a:ext cx="6858000" cy="548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apocalypse (n)</a:t>
                      </a:r>
                      <a:endParaRPr lang="en-US" i="1" dirty="0"/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diametrical (adj)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castigate (v)</a:t>
                      </a: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diaspora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occlusion (n)</a:t>
                      </a: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enclave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recluse (n)</a:t>
                      </a:r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exclude 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diatribe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claustrophobia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69"/>
            <a:ext cx="8229600" cy="73553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Working with a partner, come up with a one or two word definition and a memory trick (i.e. a rhyme or symbol) for EACH of the following words: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5800" y="838200"/>
          <a:ext cx="6858000" cy="518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abate (v)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forte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bellicose (adj)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fortitude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belligerent (n)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carte blanche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daunt (v)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cartel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indomitable (adj)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055">
                <a:tc>
                  <a:txBody>
                    <a:bodyPr/>
                    <a:lstStyle/>
                    <a:p>
                      <a:r>
                        <a:rPr lang="en-US" dirty="0"/>
                        <a:t>pugnacious (adj)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890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69"/>
            <a:ext cx="8229600" cy="735531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Working with a partner, come up with a one or two word definition and a memory trick (i.e. a rhyme or symbol) for EACH of the following words: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85800" y="838200"/>
          <a:ext cx="6858000" cy="548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cadence (n)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depredation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decadent (adj)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punctilious (adj)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cede (v)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pungent (adj)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intercede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compunction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predatory (adj)</a:t>
                      </a:r>
                    </a:p>
                  </a:txBody>
                  <a:tcPr marL="44505" marR="44505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r>
                        <a:rPr lang="en-US" dirty="0"/>
                        <a:t>expunge (v)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9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Voc. #10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z="2400" b="1" dirty="0"/>
              <a:t>Day 2</a:t>
            </a:r>
            <a:r>
              <a:rPr lang="en-US" sz="2400" dirty="0"/>
              <a:t>:  Write original sentences for 5 of the </a:t>
            </a:r>
            <a:r>
              <a:rPr lang="en-US" dirty="0"/>
              <a:t>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21155"/>
              </p:ext>
            </p:extLst>
          </p:nvPr>
        </p:nvGraphicFramePr>
        <p:xfrm>
          <a:off x="229402" y="1219200"/>
          <a:ext cx="8458200" cy="4930765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7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apocalypse (n)</a:t>
                      </a:r>
                      <a:endParaRPr lang="en-US" i="1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widespread destruction; a prophetic revelation</a:t>
                      </a:r>
                      <a:r>
                        <a:rPr lang="en-US" sz="1800" baseline="0" dirty="0"/>
                        <a:t> concerning a universal cataclysm</a:t>
                      </a:r>
                      <a:endParaRPr lang="en-US" sz="1800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castigate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punish;</a:t>
                      </a:r>
                      <a:r>
                        <a:rPr lang="en-US" baseline="0" dirty="0"/>
                        <a:t> to criticize severely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occlusion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something that blocks; an obstruction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recluse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someone who lives alone and avoids</a:t>
                      </a:r>
                      <a:r>
                        <a:rPr lang="en-US" baseline="0" dirty="0"/>
                        <a:t> company; a hermit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diatribe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abusive criticism or attack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>
                <a:latin typeface="+mj-lt"/>
                <a:ea typeface="+mj-ea"/>
                <a:cs typeface="+mj-cs"/>
              </a:rPr>
              <a:t>Voc. </a:t>
            </a: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#10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732367"/>
              </p:ext>
            </p:extLst>
          </p:nvPr>
        </p:nvGraphicFramePr>
        <p:xfrm>
          <a:off x="228600" y="1295400"/>
          <a:ext cx="8534400" cy="4781533"/>
        </p:xfrm>
        <a:graphic>
          <a:graphicData uri="http://schemas.openxmlformats.org/drawingml/2006/table">
            <a:tbl>
              <a:tblPr/>
              <a:tblGrid>
                <a:gridCol w="176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diametrical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completely opposite;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pertaining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 diameter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69">
                <a:tc rowSpan="2">
                  <a:txBody>
                    <a:bodyPr/>
                    <a:lstStyle/>
                    <a:p>
                      <a:r>
                        <a:rPr lang="en-US" dirty="0"/>
                        <a:t>diaspora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group migration or flight from a country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enclave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district or group isolated or enclosed within a larger one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exclude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 (someone) access;</a:t>
                      </a:r>
                      <a:r>
                        <a:rPr lang="en-US" baseline="0" dirty="0"/>
                        <a:t> remove from consideration (rule out)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claustrophobia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 or irrational fear of confined places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425023"/>
          <a:ext cx="8458200" cy="616154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apocalypse (n)</a:t>
                      </a:r>
                      <a:endParaRPr lang="en-US" i="1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widespread destruction; a prophetic revelation</a:t>
                      </a:r>
                      <a:r>
                        <a:rPr lang="en-US" sz="1800" baseline="0" dirty="0"/>
                        <a:t> concerning a universal cataclysm</a:t>
                      </a:r>
                      <a:endParaRPr lang="en-US" sz="1800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castigate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punish;</a:t>
                      </a:r>
                      <a:r>
                        <a:rPr lang="en-US" baseline="0" dirty="0"/>
                        <a:t> to criticize severely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occlusion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something that blocks; an obstruction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recluse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someone who lives alone and avoids</a:t>
                      </a:r>
                      <a:r>
                        <a:rPr lang="en-US" baseline="0" dirty="0"/>
                        <a:t> company; a hermit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diatribe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abusive criticism or attack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diametrical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completely opposite;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pertaining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 diameter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diaspora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group migration or flight from a country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enclave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district or group isolated or enclosed within a larger one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exclude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 (someone) access;</a:t>
                      </a:r>
                      <a:r>
                        <a:rPr lang="en-US" baseline="0" dirty="0"/>
                        <a:t> remove from consideration (rule out)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83">
                <a:tc rowSpan="2">
                  <a:txBody>
                    <a:bodyPr/>
                    <a:lstStyle/>
                    <a:p>
                      <a:r>
                        <a:rPr lang="en-US" dirty="0"/>
                        <a:t>claustrophobia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 or irrational fear of confined places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0"/>
            <a:ext cx="8305800" cy="5635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#10: </a:t>
            </a:r>
            <a:r>
              <a:rPr lang="en-US" sz="1800" b="1" dirty="0"/>
              <a:t>Day 4</a:t>
            </a:r>
            <a:r>
              <a:rPr lang="en-US" sz="1800" dirty="0"/>
              <a:t>: Write 5 fill-in-the-blank sentences, and then trade to complete. </a:t>
            </a:r>
          </a:p>
        </p:txBody>
      </p:sp>
    </p:spTree>
    <p:extLst>
      <p:ext uri="{BB962C8B-B14F-4D97-AF65-F5344CB8AC3E}">
        <p14:creationId xmlns:p14="http://schemas.microsoft.com/office/powerpoint/2010/main" val="161613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334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/>
              <a:t>Day 4</a:t>
            </a:r>
            <a:r>
              <a:rPr lang="en-US" dirty="0"/>
              <a:t>:  Using the word bank provided, complete the following analogies with 5 of the words.  Next, write your own analogies for the remaining 5 words.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 fontAlgn="ctr">
              <a:buNone/>
            </a:pPr>
            <a:r>
              <a:rPr lang="en-US" sz="3400" dirty="0"/>
              <a:t>apocalypse	castigate	         occlusion	     recluse	     diatribe</a:t>
            </a:r>
          </a:p>
          <a:p>
            <a:pPr marL="0" indent="0" fontAlgn="ctr">
              <a:buNone/>
            </a:pPr>
            <a:r>
              <a:rPr lang="en-US" sz="3400" dirty="0"/>
              <a:t>diametrical	diaspora           enclave          	     exclude	     claustrophobia</a:t>
            </a:r>
            <a:r>
              <a:rPr lang="en-US" dirty="0"/>
              <a:t>	 		 </a:t>
            </a:r>
          </a:p>
          <a:p>
            <a:pPr>
              <a:buNone/>
            </a:pPr>
            <a:r>
              <a:rPr lang="en-US" b="1" i="1" dirty="0"/>
              <a:t>*Write out the entire clue with answers for full credit---these MAY appear on a unit test later….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opportunists rushing out West : Gold Rush :: _______ : Israelites leaving Egypt (biblical times)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door way : entrance :: barricade : 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“the more, the merrier” : include ::  denied admittance :  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extrovert : “social butterfly”  :: introvert : 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arachnophobia : spiders :: _______ : small spaces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Challenge:  Now, write 5 analogies of your own!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Vocabulary #10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</a:t>
            </a:r>
            <a:r>
              <a:rPr lang="en-US" dirty="0" err="1"/>
              <a:t>Voc</a:t>
            </a:r>
            <a:r>
              <a:rPr lang="en-US" dirty="0"/>
              <a:t> #11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Military Matters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4114800" cy="563562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#11: </a:t>
            </a:r>
            <a:r>
              <a:rPr lang="en-US" sz="1800" b="1" dirty="0"/>
              <a:t>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094557"/>
              </p:ext>
            </p:extLst>
          </p:nvPr>
        </p:nvGraphicFramePr>
        <p:xfrm>
          <a:off x="304800" y="408207"/>
          <a:ext cx="8610600" cy="640570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abate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reduce in quantity or intensity; to diminish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bellicose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warlike; eager to fight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belligerent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behaving in a hostile or aggressive manner; engaged in combat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daunt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intimidate; to discourage or dishearten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indomitable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unconquerable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b="0" dirty="0"/>
                        <a:t>forte</a:t>
                      </a:r>
                      <a:r>
                        <a:rPr lang="en-US" b="0" baseline="0" dirty="0"/>
                        <a:t> (n)</a:t>
                      </a:r>
                    </a:p>
                    <a:p>
                      <a:r>
                        <a:rPr lang="en-US" b="1" baseline="0" dirty="0"/>
                        <a:t>(</a:t>
                      </a:r>
                      <a:r>
                        <a:rPr lang="en-US" b="1" i="1" baseline="0" dirty="0"/>
                        <a:t>fort</a:t>
                      </a:r>
                      <a:r>
                        <a:rPr lang="en-US" b="1" baseline="0" dirty="0"/>
                        <a:t>)</a:t>
                      </a:r>
                      <a:endParaRPr lang="en-US" b="1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person’s strong</a:t>
                      </a:r>
                      <a:r>
                        <a:rPr lang="en-US" baseline="0" dirty="0"/>
                        <a:t> point; the thing in which a person excels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fortitude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courage in enduring pain or trouble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carte blanche (n)</a:t>
                      </a:r>
                    </a:p>
                    <a:p>
                      <a:r>
                        <a:rPr lang="en-US" b="1" dirty="0"/>
                        <a:t>(</a:t>
                      </a:r>
                      <a:r>
                        <a:rPr lang="en-US" b="1" i="1" dirty="0"/>
                        <a:t>kart </a:t>
                      </a:r>
                      <a:r>
                        <a:rPr lang="en-US" b="1" i="1" dirty="0" err="1"/>
                        <a:t>blansh</a:t>
                      </a:r>
                      <a:r>
                        <a:rPr lang="en-US" b="1" dirty="0"/>
                        <a:t>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unrestricted power to act at </a:t>
                      </a:r>
                      <a:r>
                        <a:rPr lang="en-US"/>
                        <a:t>one’s discretion; </a:t>
                      </a:r>
                      <a:r>
                        <a:rPr lang="en-US" dirty="0"/>
                        <a:t>unconditional permission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cartel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coalition</a:t>
                      </a:r>
                      <a:r>
                        <a:rPr lang="en-US" baseline="0" dirty="0"/>
                        <a:t> of political or special-interest groups to achieve a common cause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pugnacious (adj)</a:t>
                      </a:r>
                    </a:p>
                    <a:p>
                      <a:r>
                        <a:rPr lang="en-US" dirty="0"/>
                        <a:t>pugnacity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quarrelsome; eager for a fight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1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/>
              <a:t>Vocabulary #11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67152"/>
              </p:ext>
            </p:extLst>
          </p:nvPr>
        </p:nvGraphicFramePr>
        <p:xfrm>
          <a:off x="266700" y="1143000"/>
          <a:ext cx="8610600" cy="534381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abate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reduce in quantity or intensity; to diminish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bellicose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warlike; eager to fight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belligerent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behaving in a hostile or aggressive manner; engaged in combat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daunt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intimidate; to discourage or dishearten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indomitable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unconquerable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23012</TotalTime>
  <Words>1759</Words>
  <Application>Microsoft Office PowerPoint</Application>
  <PresentationFormat>On-screen Show (4:3)</PresentationFormat>
  <Paragraphs>323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Wingdings</vt:lpstr>
      <vt:lpstr>Office Theme</vt:lpstr>
      <vt:lpstr>Eng III: Voc. #10</vt:lpstr>
      <vt:lpstr>PowerPoint Presentation</vt:lpstr>
      <vt:lpstr> Voc. #10 </vt:lpstr>
      <vt:lpstr>Day 3:  Write original sentences for the remaining 5 words. </vt:lpstr>
      <vt:lpstr>PowerPoint Presentation</vt:lpstr>
      <vt:lpstr>Vocabulary #10</vt:lpstr>
      <vt:lpstr>ENG III: Voc #11</vt:lpstr>
      <vt:lpstr>Voc. #11: Day 1: Copy words and definitions</vt:lpstr>
      <vt:lpstr>Vocabulary #11</vt:lpstr>
      <vt:lpstr>Day 3:  Write original sentences for the remaining 5 words.</vt:lpstr>
      <vt:lpstr>Voc. #11: Day 4: Write 5 fill-in-the-blank sentences, and then trade to complete. </vt:lpstr>
      <vt:lpstr>Day 5: Using the word bank provided, complete the following analogies with 5 of the words.  </vt:lpstr>
      <vt:lpstr>ENG III: Vocabulary #12</vt:lpstr>
      <vt:lpstr>Vocabulary #12 Day 1: Copy words and definitions</vt:lpstr>
      <vt:lpstr>Vocabulary #12</vt:lpstr>
      <vt:lpstr>Day 3:  Write original sentences for the remaining 5 words.</vt:lpstr>
      <vt:lpstr>Voc. #12: Day 4: Write 5 fill-in-the-blank sentences, and then trade to complete. </vt:lpstr>
      <vt:lpstr>Day 5: Using the word bank provided, complete the following analogies with 5 of the words.</vt:lpstr>
      <vt:lpstr>Vocabulary #10-12 Review</vt:lpstr>
      <vt:lpstr>Stump a Scholar… </vt:lpstr>
      <vt:lpstr>Working with a partner, come up with a one or two word definition and a memory trick (i.e. a rhyme or symbol) for EACH of the following words:</vt:lpstr>
      <vt:lpstr>Working with a partner, come up with a one or two word definition and a memory trick (i.e. a rhyme or symbol) for EACH of the following words:</vt:lpstr>
      <vt:lpstr>Working with a partner, come up with a one or two word definition and a memory trick (i.e. a rhyme or symbol) for EACH of the following words: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#1</dc:title>
  <dc:creator>sarah.vanwyhe</dc:creator>
  <cp:lastModifiedBy>Sarah Honeycutt</cp:lastModifiedBy>
  <cp:revision>553</cp:revision>
  <cp:lastPrinted>2015-11-24T14:21:38Z</cp:lastPrinted>
  <dcterms:created xsi:type="dcterms:W3CDTF">2013-08-27T10:46:04Z</dcterms:created>
  <dcterms:modified xsi:type="dcterms:W3CDTF">2018-08-23T15:05:53Z</dcterms:modified>
</cp:coreProperties>
</file>