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90" r:id="rId6"/>
    <p:sldId id="260" r:id="rId7"/>
    <p:sldId id="262" r:id="rId8"/>
    <p:sldId id="263" r:id="rId9"/>
    <p:sldId id="293" r:id="rId10"/>
    <p:sldId id="264" r:id="rId11"/>
    <p:sldId id="271" r:id="rId12"/>
    <p:sldId id="291" r:id="rId13"/>
    <p:sldId id="266" r:id="rId14"/>
    <p:sldId id="267" r:id="rId15"/>
    <p:sldId id="268" r:id="rId16"/>
    <p:sldId id="270" r:id="rId17"/>
    <p:sldId id="272" r:id="rId18"/>
    <p:sldId id="292" r:id="rId19"/>
    <p:sldId id="275" r:id="rId20"/>
    <p:sldId id="289" r:id="rId21"/>
    <p:sldId id="277" r:id="rId22"/>
    <p:sldId id="294" r:id="rId23"/>
    <p:sldId id="295" r:id="rId24"/>
    <p:sldId id="287" r:id="rId25"/>
    <p:sldId id="29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02A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 varScale="1">
        <p:scale>
          <a:sx n="108" d="100"/>
          <a:sy n="108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40FD-565A-4977-B6A4-840FAD0C1391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625F3-101F-49FA-9B8F-A5C009BA7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20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625F3-101F-49FA-9B8F-A5C009BA7B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81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 III: Voc. #1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Here and There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Vocabulary #2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762000"/>
            <a:ext cx="8229600" cy="60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Day 2</a:t>
            </a:r>
            <a:r>
              <a:rPr lang="en-US" sz="2400" dirty="0"/>
              <a:t>:  Write original sentences for 5 of the words.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491673"/>
              </p:ext>
            </p:extLst>
          </p:nvPr>
        </p:nvGraphicFramePr>
        <p:xfrm>
          <a:off x="304800" y="1371600"/>
          <a:ext cx="8610600" cy="5202995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4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altercation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noisy</a:t>
                      </a:r>
                      <a:r>
                        <a:rPr lang="en-US" baseline="0" dirty="0"/>
                        <a:t> quarrel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altruism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concern for the welfare of others; unselfishness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ephemeral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lasting for a very short time; transitory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epitaph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inscription</a:t>
                      </a:r>
                      <a:r>
                        <a:rPr lang="en-US" baseline="0" dirty="0"/>
                        <a:t> on a tombstone; brief summary of a dead person’s life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epitome (n)</a:t>
                      </a:r>
                    </a:p>
                    <a:p>
                      <a:r>
                        <a:rPr lang="en-US" dirty="0"/>
                        <a:t>epitomize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 representation</a:t>
                      </a:r>
                      <a:r>
                        <a:rPr lang="en-US" baseline="0" dirty="0"/>
                        <a:t> of something; person who embodies a quality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62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Day 3</a:t>
            </a:r>
            <a:r>
              <a:rPr lang="en-US" sz="2700" dirty="0"/>
              <a:t>:  Write original sentences for the remaining 5 words.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Vocabulary #2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696467"/>
              </p:ext>
            </p:extLst>
          </p:nvPr>
        </p:nvGraphicFramePr>
        <p:xfrm>
          <a:off x="228600" y="1371600"/>
          <a:ext cx="8610600" cy="5297035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3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490">
                <a:tc rowSpan="2">
                  <a:txBody>
                    <a:bodyPr/>
                    <a:lstStyle/>
                    <a:p>
                      <a:r>
                        <a:rPr lang="en-US" dirty="0"/>
                        <a:t>paradigm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 serving to illustrate a process,</a:t>
                      </a:r>
                      <a:r>
                        <a:rPr lang="en-US" baseline="0" dirty="0"/>
                        <a:t> pattern, or concept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490">
                <a:tc rowSpan="2">
                  <a:txBody>
                    <a:bodyPr/>
                    <a:lstStyle/>
                    <a:p>
                      <a:r>
                        <a:rPr lang="en-US" dirty="0"/>
                        <a:t>paradox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statement</a:t>
                      </a:r>
                      <a:r>
                        <a:rPr lang="en-US" baseline="0" dirty="0"/>
                        <a:t> that SEEMS contradictory but contains a truth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490">
                <a:tc rowSpan="2">
                  <a:txBody>
                    <a:bodyPr/>
                    <a:lstStyle/>
                    <a:p>
                      <a:r>
                        <a:rPr lang="en-US" dirty="0"/>
                        <a:t>peripheral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pertaining</a:t>
                      </a:r>
                      <a:r>
                        <a:rPr lang="en-US" baseline="0" dirty="0"/>
                        <a:t> to the boundary of an area; of minor importance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490">
                <a:tc rowSpan="2">
                  <a:txBody>
                    <a:bodyPr/>
                    <a:lstStyle/>
                    <a:p>
                      <a:r>
                        <a:rPr lang="en-US" dirty="0"/>
                        <a:t>anathema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person or thing detested or shunned; a curse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490">
                <a:tc rowSpan="2">
                  <a:txBody>
                    <a:bodyPr/>
                    <a:lstStyle/>
                    <a:p>
                      <a:r>
                        <a:rPr lang="en-US" dirty="0"/>
                        <a:t>antithesis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exact opposite;</a:t>
                      </a:r>
                      <a:r>
                        <a:rPr lang="en-US" baseline="0" dirty="0"/>
                        <a:t> a contrast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620000" cy="563562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Calibri" pitchFamily="34" charset="0"/>
                <a:ea typeface="SimSun" pitchFamily="2" charset="-122"/>
                <a:cs typeface="Arial" pitchFamily="34" charset="0"/>
              </a:rPr>
              <a:t>Voc. #2: </a:t>
            </a:r>
            <a:r>
              <a:rPr lang="en-US" sz="1800" b="1" dirty="0"/>
              <a:t>Day 4</a:t>
            </a:r>
            <a:r>
              <a:rPr lang="en-US" sz="1800" dirty="0"/>
              <a:t>: Write FIVE fill-in-the-blank sentences then trade to complete.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04800" y="457200"/>
          <a:ext cx="8610600" cy="6172206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4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altercation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noisy</a:t>
                      </a:r>
                      <a:r>
                        <a:rPr lang="en-US" baseline="0" dirty="0"/>
                        <a:t> quarrel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altruism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concern for the welfare of others; unselfishness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ephemeral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lasting for a very short time; transitory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epitaph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inscription</a:t>
                      </a:r>
                      <a:r>
                        <a:rPr lang="en-US" baseline="0" dirty="0"/>
                        <a:t> on a tombstone; brief summary of a dead person’s life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epitome (n)</a:t>
                      </a:r>
                    </a:p>
                    <a:p>
                      <a:r>
                        <a:rPr lang="en-US" dirty="0"/>
                        <a:t>epitomize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 representation</a:t>
                      </a:r>
                      <a:r>
                        <a:rPr lang="en-US" baseline="0" dirty="0"/>
                        <a:t> of something; person who embodies a quality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9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paradigm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 serving to illustrate a process,</a:t>
                      </a:r>
                      <a:r>
                        <a:rPr lang="en-US" baseline="0" dirty="0"/>
                        <a:t> pattern, or concept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paradox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statement</a:t>
                      </a:r>
                      <a:r>
                        <a:rPr lang="en-US" baseline="0" dirty="0"/>
                        <a:t> that SEEMS contradictory but contains a truth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0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peripheral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pertaining</a:t>
                      </a:r>
                      <a:r>
                        <a:rPr lang="en-US" baseline="0" dirty="0"/>
                        <a:t> to the boundary of an area; of minor importance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anathema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person or thing detested or shunned; a curse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68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antithesis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exact opposite;</a:t>
                      </a:r>
                      <a:r>
                        <a:rPr lang="en-US" baseline="0" dirty="0"/>
                        <a:t> a contrast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661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/>
              <a:t>Day 5</a:t>
            </a:r>
            <a:r>
              <a:rPr lang="en-US" sz="2000" dirty="0"/>
              <a:t>: Using the word bank provided, complete the following analogies with 5 of the words. 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4525963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US" sz="2600" dirty="0"/>
              <a:t>altercation	altruism	ephemeral	epitaph		epitome</a:t>
            </a:r>
          </a:p>
          <a:p>
            <a:pPr lvl="0">
              <a:buNone/>
            </a:pPr>
            <a:r>
              <a:rPr lang="en-US" sz="2600" dirty="0"/>
              <a:t>paradigm	paradox		peripheral	anathema	antithesis</a:t>
            </a:r>
          </a:p>
          <a:p>
            <a:pPr lvl="0" algn="ctr">
              <a:buNone/>
            </a:pPr>
            <a:r>
              <a:rPr lang="en-US" dirty="0">
                <a:solidFill>
                  <a:srgbClr val="0070C0"/>
                </a:solidFill>
              </a:rPr>
              <a:t>*Write out entire clue for credit*</a:t>
            </a:r>
          </a:p>
          <a:p>
            <a:pPr marL="346075" lvl="0" indent="-346075">
              <a:buAutoNum type="arabicPeriod"/>
            </a:pPr>
            <a:r>
              <a:rPr lang="en-US" sz="1900" dirty="0"/>
              <a:t>“He is as brave as a lion” : simile :: “Nobody goes there because it is too crowded.” :   ________</a:t>
            </a:r>
          </a:p>
          <a:p>
            <a:pPr marL="346075" lvl="0" indent="-346075">
              <a:buAutoNum type="arabicPeriod"/>
            </a:pPr>
            <a:r>
              <a:rPr lang="en-US" dirty="0"/>
              <a:t>harmony : peace :: fight :________</a:t>
            </a:r>
          </a:p>
          <a:p>
            <a:pPr lvl="0">
              <a:buNone/>
            </a:pPr>
            <a:r>
              <a:rPr lang="en-US" dirty="0"/>
              <a:t>3. </a:t>
            </a:r>
            <a:r>
              <a:rPr lang="en-US" sz="2600" dirty="0"/>
              <a:t>good : evil :: comparison : _________</a:t>
            </a:r>
          </a:p>
          <a:p>
            <a:pPr lvl="0">
              <a:buNone/>
            </a:pPr>
            <a:r>
              <a:rPr lang="en-US" dirty="0"/>
              <a:t>4. biography : _______ :: book : summary</a:t>
            </a:r>
          </a:p>
          <a:p>
            <a:pPr lvl="0">
              <a:buNone/>
            </a:pPr>
            <a:r>
              <a:rPr lang="en-US" dirty="0"/>
              <a:t>5. photo : lasting :: snapchat : _________</a:t>
            </a:r>
          </a:p>
          <a:p>
            <a:pPr lvl="0">
              <a:buNone/>
            </a:pPr>
            <a:endParaRPr lang="en-US" dirty="0"/>
          </a:p>
          <a:p>
            <a:pPr algn="ctr">
              <a:buNone/>
            </a:pPr>
            <a:r>
              <a:rPr lang="en-US" sz="3800" b="1" dirty="0"/>
              <a:t>Challenge:  Now, write 5 of your own!</a:t>
            </a:r>
            <a:endParaRPr lang="en-US" sz="3800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52500" y="-22086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Vocabulary #2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 III: Vocabulary #3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Government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19600" cy="487362"/>
          </a:xfrm>
        </p:spPr>
        <p:txBody>
          <a:bodyPr>
            <a:normAutofit fontScale="90000"/>
          </a:bodyPr>
          <a:lstStyle/>
          <a:p>
            <a:r>
              <a:rPr lang="en-US" sz="1800" b="1" dirty="0"/>
              <a:t>Vocabulary #3 Day 1</a:t>
            </a:r>
            <a:r>
              <a:rPr lang="en-US" sz="1800" dirty="0"/>
              <a:t>: Copy words and definitions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477854"/>
              </p:ext>
            </p:extLst>
          </p:nvPr>
        </p:nvGraphicFramePr>
        <p:xfrm>
          <a:off x="152400" y="457200"/>
          <a:ext cx="8915400" cy="6355263"/>
        </p:xfrm>
        <a:graphic>
          <a:graphicData uri="http://schemas.openxmlformats.org/drawingml/2006/table">
            <a:tbl>
              <a:tblPr/>
              <a:tblGrid>
                <a:gridCol w="1972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archaic</a:t>
                      </a:r>
                      <a:r>
                        <a:rPr lang="en-US" baseline="0" dirty="0"/>
                        <a:t> (adj)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antiquated;</a:t>
                      </a:r>
                      <a:r>
                        <a:rPr lang="en-US" baseline="0" dirty="0"/>
                        <a:t> out-of-date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archetype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original model or type from which</a:t>
                      </a:r>
                      <a:r>
                        <a:rPr lang="en-US" baseline="0" dirty="0"/>
                        <a:t> similar forms are copied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306">
                <a:tc rowSpan="2">
                  <a:txBody>
                    <a:bodyPr/>
                    <a:lstStyle/>
                    <a:p>
                      <a:r>
                        <a:rPr lang="en-US" dirty="0"/>
                        <a:t>archive/archives</a:t>
                      </a:r>
                    </a:p>
                    <a:p>
                      <a:r>
                        <a:rPr lang="en-US" dirty="0"/>
                        <a:t>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collected records of an organization,</a:t>
                      </a:r>
                      <a:r>
                        <a:rPr lang="en-US" sz="1600" baseline="0" dirty="0"/>
                        <a:t> institution, or public person/where the records are stored</a:t>
                      </a:r>
                      <a:endParaRPr lang="en-US" sz="16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anarchy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absence of government; lawlessness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875">
                <a:tc rowSpan="2">
                  <a:txBody>
                    <a:bodyPr/>
                    <a:lstStyle/>
                    <a:p>
                      <a:r>
                        <a:rPr lang="en-US" dirty="0"/>
                        <a:t>demagogue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leader/agitator</a:t>
                      </a:r>
                      <a:r>
                        <a:rPr lang="en-US" sz="1600" baseline="0" dirty="0"/>
                        <a:t> who appeals to people’s passions rather than to reason </a:t>
                      </a:r>
                      <a:r>
                        <a:rPr lang="en-US" sz="1400" baseline="0" dirty="0"/>
                        <a:t>(often stirs people up for personal gain)</a:t>
                      </a:r>
                      <a:endParaRPr lang="en-US" sz="14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demographics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statistical characteristics of human populations (as age or income) 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pandemic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spread throughout a wide geographic</a:t>
                      </a:r>
                      <a:r>
                        <a:rPr lang="en-US" baseline="0" dirty="0"/>
                        <a:t> area; worldwide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94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gregarious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sociable; tending to live or move in groups 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egregious (</a:t>
                      </a:r>
                      <a:r>
                        <a:rPr lang="en-US" dirty="0" err="1"/>
                        <a:t>adj</a:t>
                      </a:r>
                      <a:r>
                        <a:rPr lang="en-US" dirty="0"/>
                        <a:t>)</a:t>
                      </a:r>
                    </a:p>
                    <a:p>
                      <a:r>
                        <a:rPr lang="en-US" dirty="0"/>
                        <a:t>(e-gray-</a:t>
                      </a:r>
                      <a:r>
                        <a:rPr lang="en-US" dirty="0" err="1"/>
                        <a:t>jes</a:t>
                      </a:r>
                      <a:r>
                        <a:rPr lang="en-US"/>
                        <a:t>)  </a:t>
                      </a:r>
                      <a:r>
                        <a:rPr lang="en-US">
                          <a:sym typeface="Wingdings" panose="05000000000000000000" pitchFamily="2" charset="2"/>
                        </a:rPr>
                        <a:t>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extraordinarily bad; flagrant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60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icon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an image</a:t>
                      </a:r>
                      <a:r>
                        <a:rPr lang="en-US" sz="1600" baseline="0" dirty="0"/>
                        <a:t> or symbol; a person greatly admired for a particular talent/quality</a:t>
                      </a:r>
                      <a:endParaRPr lang="en-US" sz="16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Vocabulary #3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4572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Day 2</a:t>
            </a:r>
            <a:r>
              <a:rPr lang="en-US" sz="2400" dirty="0"/>
              <a:t>:  Write original sentences for 5 of the words.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108360"/>
              </p:ext>
            </p:extLst>
          </p:nvPr>
        </p:nvGraphicFramePr>
        <p:xfrm>
          <a:off x="304800" y="1295400"/>
          <a:ext cx="8610600" cy="547304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4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archaic</a:t>
                      </a:r>
                      <a:r>
                        <a:rPr lang="en-US" baseline="0" dirty="0"/>
                        <a:t> (adj)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antiquated;</a:t>
                      </a:r>
                      <a:r>
                        <a:rPr lang="en-US" baseline="0" dirty="0"/>
                        <a:t> out-of-date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archetype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original model or type from which</a:t>
                      </a:r>
                      <a:r>
                        <a:rPr lang="en-US" baseline="0" dirty="0"/>
                        <a:t> similar forms are copied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archive/archives</a:t>
                      </a:r>
                    </a:p>
                    <a:p>
                      <a:r>
                        <a:rPr lang="en-US" dirty="0"/>
                        <a:t>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collected records of an organization,</a:t>
                      </a:r>
                      <a:r>
                        <a:rPr lang="en-US" sz="1600" baseline="0" dirty="0"/>
                        <a:t> institution, or public person/where the records are stored</a:t>
                      </a:r>
                      <a:endParaRPr lang="en-US" sz="16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anarchy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absence of government; lawlessness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demagogue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leader/agitator</a:t>
                      </a:r>
                      <a:r>
                        <a:rPr lang="en-US" sz="1600" baseline="0" dirty="0"/>
                        <a:t> who appeals to people’s passions rather than to reason </a:t>
                      </a:r>
                      <a:r>
                        <a:rPr lang="en-US" sz="1400" baseline="0" dirty="0"/>
                        <a:t>(often stirs people up for personal gain)</a:t>
                      </a:r>
                      <a:endParaRPr lang="en-US" sz="14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62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0466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Day 3</a:t>
            </a:r>
            <a:r>
              <a:rPr lang="en-US" sz="2700" dirty="0"/>
              <a:t>:  Write original sentences for the remaining 5 words.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Vocabulary #3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51569"/>
              </p:ext>
            </p:extLst>
          </p:nvPr>
        </p:nvGraphicFramePr>
        <p:xfrm>
          <a:off x="228600" y="990600"/>
          <a:ext cx="8686800" cy="5296598"/>
        </p:xfrm>
        <a:graphic>
          <a:graphicData uri="http://schemas.openxmlformats.org/drawingml/2006/table">
            <a:tbl>
              <a:tblPr/>
              <a:tblGrid>
                <a:gridCol w="1844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1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89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514">
                <a:tc rowSpan="2">
                  <a:txBody>
                    <a:bodyPr/>
                    <a:lstStyle/>
                    <a:p>
                      <a:r>
                        <a:rPr lang="en-US" dirty="0"/>
                        <a:t>demographics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statistical characteristics of human populations (as age or income) 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5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514">
                <a:tc rowSpan="2">
                  <a:txBody>
                    <a:bodyPr/>
                    <a:lstStyle/>
                    <a:p>
                      <a:r>
                        <a:rPr lang="en-US" dirty="0"/>
                        <a:t>pandemic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spread throughout a wide geographic</a:t>
                      </a:r>
                      <a:r>
                        <a:rPr lang="en-US" baseline="0" dirty="0"/>
                        <a:t> area; worldwide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3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514">
                <a:tc rowSpan="2">
                  <a:txBody>
                    <a:bodyPr/>
                    <a:lstStyle/>
                    <a:p>
                      <a:r>
                        <a:rPr lang="en-US" dirty="0"/>
                        <a:t>gregarious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sociable; tending to live or move in groups 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5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514">
                <a:tc rowSpan="2">
                  <a:txBody>
                    <a:bodyPr/>
                    <a:lstStyle/>
                    <a:p>
                      <a:r>
                        <a:rPr lang="en-US" dirty="0"/>
                        <a:t>egregious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extraordinarily bad; flagrant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8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514">
                <a:tc rowSpan="2">
                  <a:txBody>
                    <a:bodyPr/>
                    <a:lstStyle/>
                    <a:p>
                      <a:r>
                        <a:rPr lang="en-US" dirty="0"/>
                        <a:t>icon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an image</a:t>
                      </a:r>
                      <a:r>
                        <a:rPr lang="en-US" sz="1600" baseline="0" dirty="0"/>
                        <a:t> or symbol; a person greatly admired for a particular talent/quality</a:t>
                      </a:r>
                      <a:endParaRPr lang="en-US" sz="16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5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487362"/>
          </a:xfrm>
        </p:spPr>
        <p:txBody>
          <a:bodyPr>
            <a:normAutofit/>
          </a:bodyPr>
          <a:lstStyle/>
          <a:p>
            <a:r>
              <a:rPr lang="en-US" sz="1800" b="1" dirty="0"/>
              <a:t>Vocabulary #3 Day 4</a:t>
            </a:r>
            <a:r>
              <a:rPr lang="en-US" sz="1800" dirty="0"/>
              <a:t>: Write FIVE fill-in-the-blank sentences then trade to complete.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2400" y="457200"/>
          <a:ext cx="8915400" cy="6355263"/>
        </p:xfrm>
        <a:graphic>
          <a:graphicData uri="http://schemas.openxmlformats.org/drawingml/2006/table">
            <a:tbl>
              <a:tblPr/>
              <a:tblGrid>
                <a:gridCol w="1972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archaic</a:t>
                      </a:r>
                      <a:r>
                        <a:rPr lang="en-US" baseline="0" dirty="0"/>
                        <a:t> (adj)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antiquated;</a:t>
                      </a:r>
                      <a:r>
                        <a:rPr lang="en-US" baseline="0" dirty="0"/>
                        <a:t> out-of-date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archetype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original model or type from which</a:t>
                      </a:r>
                      <a:r>
                        <a:rPr lang="en-US" baseline="0" dirty="0"/>
                        <a:t> similar forms are copied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306">
                <a:tc rowSpan="2">
                  <a:txBody>
                    <a:bodyPr/>
                    <a:lstStyle/>
                    <a:p>
                      <a:r>
                        <a:rPr lang="en-US" dirty="0"/>
                        <a:t>archive/archives</a:t>
                      </a:r>
                    </a:p>
                    <a:p>
                      <a:r>
                        <a:rPr lang="en-US" dirty="0"/>
                        <a:t>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collected records of an organization,</a:t>
                      </a:r>
                      <a:r>
                        <a:rPr lang="en-US" sz="1600" baseline="0" dirty="0"/>
                        <a:t> institution, or public person/where the records are stored</a:t>
                      </a:r>
                      <a:endParaRPr lang="en-US" sz="16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anarchy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absence of government; lawlessness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875">
                <a:tc rowSpan="2">
                  <a:txBody>
                    <a:bodyPr/>
                    <a:lstStyle/>
                    <a:p>
                      <a:r>
                        <a:rPr lang="en-US" dirty="0"/>
                        <a:t>demagogue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leader/agitator</a:t>
                      </a:r>
                      <a:r>
                        <a:rPr lang="en-US" sz="1600" baseline="0" dirty="0"/>
                        <a:t> who appeals to people’s passions rather than to reason </a:t>
                      </a:r>
                      <a:r>
                        <a:rPr lang="en-US" sz="1400" baseline="0" dirty="0"/>
                        <a:t>(often stirs people up for personal gain)</a:t>
                      </a:r>
                      <a:endParaRPr lang="en-US" sz="14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demographics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statistical characteristics of human populations (as age or income) 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pandemic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spread throughout a wide geographic</a:t>
                      </a:r>
                      <a:r>
                        <a:rPr lang="en-US" baseline="0" dirty="0"/>
                        <a:t> area; worldwide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94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gregarious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sociable; tending to live or move in groups 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egregious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extraordinarily bad; flagrant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60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icon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an image</a:t>
                      </a:r>
                      <a:r>
                        <a:rPr lang="en-US" sz="1600" baseline="0" dirty="0"/>
                        <a:t> or symbol; a person greatly admired for a particular talent/quality</a:t>
                      </a:r>
                      <a:endParaRPr lang="en-US" sz="16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475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53400" cy="7159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/>
              <a:t>Day 5</a:t>
            </a:r>
            <a:r>
              <a:rPr lang="en-US" sz="2000" dirty="0"/>
              <a:t>: Using the word bank provided, complete the following analogies with 5 of the words.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626351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archaic		archetype	archive(s)	demagogue	anarchy</a:t>
            </a:r>
          </a:p>
          <a:p>
            <a:pPr>
              <a:buNone/>
            </a:pPr>
            <a:r>
              <a:rPr lang="en-US" sz="2000" dirty="0"/>
              <a:t>demographics</a:t>
            </a:r>
            <a:r>
              <a:rPr lang="en-US" sz="2400" dirty="0"/>
              <a:t>	pandemic	gregarious	egregious	icon</a:t>
            </a:r>
          </a:p>
          <a:p>
            <a:pPr>
              <a:buNone/>
            </a:pPr>
            <a:r>
              <a:rPr lang="en-US" dirty="0"/>
              <a:t>	 </a:t>
            </a:r>
          </a:p>
          <a:p>
            <a:pPr lvl="0">
              <a:buNone/>
            </a:pPr>
            <a:r>
              <a:rPr lang="en-US" sz="2400" dirty="0"/>
              <a:t>1. judicial system : order in society :: no government : ________</a:t>
            </a:r>
          </a:p>
          <a:p>
            <a:pPr lvl="0">
              <a:buNone/>
            </a:pPr>
            <a:r>
              <a:rPr lang="en-US" sz="2400" dirty="0"/>
              <a:t>2. pure evil : ________ :: holy : divine</a:t>
            </a:r>
          </a:p>
          <a:p>
            <a:pPr lvl="0">
              <a:buNone/>
            </a:pPr>
            <a:r>
              <a:rPr lang="en-US" sz="2400" dirty="0"/>
              <a:t>3. </a:t>
            </a:r>
            <a:r>
              <a:rPr lang="en-US" sz="1800" dirty="0"/>
              <a:t>Steven Spielberg : influential film maker :: Michael Jordan :   basketball ________ </a:t>
            </a:r>
          </a:p>
          <a:p>
            <a:pPr lvl="0">
              <a:buNone/>
            </a:pPr>
            <a:r>
              <a:rPr lang="en-US" sz="2400" dirty="0"/>
              <a:t>4. gossip : truth</a:t>
            </a:r>
            <a:r>
              <a:rPr lang="en-US" sz="2400" b="1" dirty="0"/>
              <a:t> ::  </a:t>
            </a:r>
            <a:r>
              <a:rPr lang="en-US" sz="2400" dirty="0"/>
              <a:t>________ </a:t>
            </a:r>
            <a:r>
              <a:rPr lang="en-US" sz="2400"/>
              <a:t>: common</a:t>
            </a:r>
            <a:endParaRPr lang="en-US" sz="2400" dirty="0"/>
          </a:p>
          <a:p>
            <a:pPr lvl="0">
              <a:buNone/>
            </a:pPr>
            <a:r>
              <a:rPr lang="en-US" sz="2400" dirty="0"/>
              <a:t>5. extrovert : introvert :: ________ : solitude </a:t>
            </a:r>
          </a:p>
          <a:p>
            <a:pPr lvl="0">
              <a:buNone/>
            </a:pPr>
            <a:endParaRPr lang="en-US" dirty="0"/>
          </a:p>
          <a:p>
            <a:pPr algn="ctr">
              <a:buNone/>
            </a:pPr>
            <a:r>
              <a:rPr lang="en-US" sz="3900" b="1" dirty="0"/>
              <a:t>Challenge:  Now, write 5 of your own!</a:t>
            </a:r>
            <a:endParaRPr lang="en-US" sz="3900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16000" dirty="0"/>
              <a:t>Vocabulary #3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430222"/>
              </p:ext>
            </p:extLst>
          </p:nvPr>
        </p:nvGraphicFramePr>
        <p:xfrm>
          <a:off x="304800" y="609600"/>
          <a:ext cx="8458200" cy="5892989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7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SimSun"/>
                          <a:cs typeface="Arial"/>
                        </a:rPr>
                        <a:t>Definitions and Sentences</a:t>
                      </a: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interloper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who intrudes by meddling or trespassing</a:t>
                      </a:r>
                      <a:r>
                        <a:rPr lang="en-US" baseline="0" dirty="0"/>
                        <a:t> on others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internecine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destructive to both sides in a conflict;</a:t>
                      </a:r>
                      <a:r>
                        <a:rPr lang="en-US" baseline="0" dirty="0"/>
                        <a:t> conflict within a group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juxtapose</a:t>
                      </a:r>
                      <a:r>
                        <a:rPr lang="en-US" baseline="0" dirty="0"/>
                        <a:t> (v)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place side by side (for comparison)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propinquity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nearness; proximity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rapprochement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reconciliation,</a:t>
                      </a:r>
                      <a:r>
                        <a:rPr lang="en-US" baseline="0" dirty="0"/>
                        <a:t> especially between two countries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quiescent (</a:t>
                      </a:r>
                      <a:r>
                        <a:rPr lang="en-US" dirty="0" err="1"/>
                        <a:t>adj</a:t>
                      </a:r>
                      <a:r>
                        <a:rPr lang="en-US" dirty="0"/>
                        <a:t>)</a:t>
                      </a:r>
                    </a:p>
                    <a:p>
                      <a:r>
                        <a:rPr lang="en-US" b="1" i="1" dirty="0" err="1"/>
                        <a:t>kwi-es</a:t>
                      </a:r>
                      <a:r>
                        <a:rPr lang="en-US" b="1" i="1" dirty="0"/>
                        <a:t>--</a:t>
                      </a:r>
                      <a:r>
                        <a:rPr lang="en-US" b="1" i="1" dirty="0" err="1"/>
                        <a:t>ent</a:t>
                      </a:r>
                      <a:endParaRPr lang="en-US" b="1" i="1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 rest; motionless; dormant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i="0" dirty="0"/>
                        <a:t>acquiesce (v)</a:t>
                      </a:r>
                    </a:p>
                    <a:p>
                      <a:r>
                        <a:rPr lang="en-US" b="1" i="1"/>
                        <a:t>ak</a:t>
                      </a:r>
                      <a:r>
                        <a:rPr lang="en-US" b="1" i="1" dirty="0"/>
                        <a:t>-we-</a:t>
                      </a:r>
                      <a:r>
                        <a:rPr lang="en-US" b="1" i="1" dirty="0" err="1"/>
                        <a:t>es</a:t>
                      </a:r>
                      <a:endParaRPr lang="en-US" b="1" i="1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agree or consent without any objection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unrequited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reciprocal; not returned (ex:  unrequited love)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abstruse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difficult to understand; complex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obtrude</a:t>
                      </a:r>
                      <a:r>
                        <a:rPr lang="en-US" baseline="0" dirty="0"/>
                        <a:t> (v)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force one’s ideas or</a:t>
                      </a:r>
                      <a:r>
                        <a:rPr lang="en-US" baseline="0" dirty="0"/>
                        <a:t> oneself on others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28600" y="152400"/>
            <a:ext cx="48697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Voc. #1:</a:t>
            </a:r>
            <a:r>
              <a:rPr kumimoji="0" lang="en-US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 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Day 1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– Copy Words and Definitions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964" y="609600"/>
            <a:ext cx="8702336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dirty="0"/>
              <a:t>Day 4</a:t>
            </a:r>
            <a:br>
              <a:rPr lang="en-US" sz="2000" b="1" dirty="0"/>
            </a:br>
            <a:r>
              <a:rPr lang="en-US" sz="2000" b="1" dirty="0"/>
              <a:t>Part 1</a:t>
            </a:r>
            <a:r>
              <a:rPr lang="en-US" sz="2000" dirty="0"/>
              <a:t>: Using the word bank provided, complete the following fill-in-the-blank sentences.  </a:t>
            </a:r>
            <a:r>
              <a:rPr lang="en-US" sz="2000" b="1" dirty="0"/>
              <a:t>*Write the answer AND context clues for each sentence.*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626351"/>
            <a:ext cx="86868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/>
              <a:t>archaic		archetype	archive(s)	demagogue	anarchy</a:t>
            </a:r>
          </a:p>
          <a:p>
            <a:pPr>
              <a:buNone/>
            </a:pPr>
            <a:r>
              <a:rPr lang="en-US" sz="2000" dirty="0"/>
              <a:t>demographics</a:t>
            </a:r>
            <a:r>
              <a:rPr lang="en-US" sz="2400" dirty="0"/>
              <a:t>	pandemic	gregarious	egregious	icon</a:t>
            </a:r>
          </a:p>
          <a:p>
            <a:pPr>
              <a:buNone/>
            </a:pPr>
            <a:r>
              <a:rPr lang="en-US" dirty="0"/>
              <a:t>	 </a:t>
            </a:r>
          </a:p>
          <a:p>
            <a:pPr lvl="0">
              <a:buNone/>
            </a:pPr>
            <a:r>
              <a:rPr lang="en-US" sz="2400" dirty="0"/>
              <a:t>1. While taking up an entire room, the first computer served as an important _________ for later models that we have today.</a:t>
            </a:r>
          </a:p>
          <a:p>
            <a:pPr lvl="0">
              <a:buNone/>
            </a:pPr>
            <a:r>
              <a:rPr lang="en-US" sz="2400" dirty="0"/>
              <a:t>2. Teachers know if they leave the room for 5 minutes, the result could be total __________.</a:t>
            </a:r>
          </a:p>
          <a:p>
            <a:pPr marL="457200" lvl="0" indent="-457200">
              <a:buAutoNum type="arabicPeriod" startAt="3"/>
            </a:pPr>
            <a:r>
              <a:rPr lang="en-US" sz="2400" dirty="0"/>
              <a:t>Charlotte’s __________ have changed over the years as more people move here from other states and countries.  </a:t>
            </a:r>
          </a:p>
          <a:p>
            <a:pPr marL="457200" lvl="0" indent="-457200">
              <a:buAutoNum type="arabicPeriod" startAt="3"/>
            </a:pPr>
            <a:r>
              <a:rPr lang="en-US" sz="2400" dirty="0"/>
              <a:t>Fish could be considered _____________ since they travel in schools.</a:t>
            </a:r>
          </a:p>
          <a:p>
            <a:pPr marL="457200" lvl="0" indent="-457200">
              <a:buAutoNum type="arabicPeriod" startAt="3"/>
            </a:pPr>
            <a:r>
              <a:rPr lang="en-US" sz="2400" dirty="0"/>
              <a:t>The agitators were led by an angry _____________ whose mission was to overthrow the government</a:t>
            </a:r>
          </a:p>
          <a:p>
            <a:pPr algn="ctr">
              <a:buNone/>
            </a:pPr>
            <a:endParaRPr lang="en-US" sz="2000" b="1" dirty="0"/>
          </a:p>
          <a:p>
            <a:pPr>
              <a:buNone/>
            </a:pPr>
            <a:r>
              <a:rPr lang="en-US" sz="2000" b="1" dirty="0"/>
              <a:t>Part 2:   Now, write 5 fill-in-the blank sentences of your own and trade to complete.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16000" dirty="0"/>
              <a:t>Vocabulary #3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543192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Vocabulary #1-3 Review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469"/>
            <a:ext cx="8229600" cy="735531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1.  Working with a partner, come up with a one or two word definition and a memory trick (i.e. a rhyme or symbol) for EACH of the following words: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422360"/>
              </p:ext>
            </p:extLst>
          </p:nvPr>
        </p:nvGraphicFramePr>
        <p:xfrm>
          <a:off x="685800" y="838200"/>
          <a:ext cx="6858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587">
                <a:tc>
                  <a:txBody>
                    <a:bodyPr/>
                    <a:lstStyle/>
                    <a:p>
                      <a:r>
                        <a:rPr lang="en-US" dirty="0"/>
                        <a:t>Voc.</a:t>
                      </a:r>
                      <a:r>
                        <a:rPr lang="en-US" baseline="0" dirty="0"/>
                        <a:t>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1-2 Word 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Memory</a:t>
                      </a:r>
                      <a:r>
                        <a:rPr lang="en-US" baseline="0" dirty="0"/>
                        <a:t> Trick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87">
                <a:tc>
                  <a:txBody>
                    <a:bodyPr/>
                    <a:lstStyle/>
                    <a:p>
                      <a:r>
                        <a:rPr lang="en-US" dirty="0"/>
                        <a:t>demagogue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87">
                <a:tc>
                  <a:txBody>
                    <a:bodyPr/>
                    <a:lstStyle/>
                    <a:p>
                      <a:r>
                        <a:rPr lang="en-US" dirty="0"/>
                        <a:t>rapprochement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87">
                <a:tc>
                  <a:txBody>
                    <a:bodyPr/>
                    <a:lstStyle/>
                    <a:p>
                      <a:r>
                        <a:rPr lang="en-US" dirty="0"/>
                        <a:t>peripheral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587">
                <a:tc>
                  <a:txBody>
                    <a:bodyPr/>
                    <a:lstStyle/>
                    <a:p>
                      <a:r>
                        <a:rPr lang="en-US" dirty="0"/>
                        <a:t>ephemeral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587">
                <a:tc>
                  <a:txBody>
                    <a:bodyPr/>
                    <a:lstStyle/>
                    <a:p>
                      <a:r>
                        <a:rPr lang="en-US" dirty="0"/>
                        <a:t>internecine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587">
                <a:tc>
                  <a:txBody>
                    <a:bodyPr/>
                    <a:lstStyle/>
                    <a:p>
                      <a:r>
                        <a:rPr lang="en-US" dirty="0"/>
                        <a:t>archetype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587">
                <a:tc>
                  <a:txBody>
                    <a:bodyPr/>
                    <a:lstStyle/>
                    <a:p>
                      <a:r>
                        <a:rPr lang="en-US" dirty="0"/>
                        <a:t>epitaph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A207503F-B20F-4F33-BE94-8643418D5685}"/>
              </a:ext>
            </a:extLst>
          </p:cNvPr>
          <p:cNvSpPr txBox="1">
            <a:spLocks/>
          </p:cNvSpPr>
          <p:nvPr/>
        </p:nvSpPr>
        <p:spPr>
          <a:xfrm>
            <a:off x="17016" y="4038600"/>
            <a:ext cx="8229600" cy="735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AutoNum type="arabicPeriod" startAt="2"/>
            </a:pPr>
            <a:r>
              <a:rPr lang="en-US" sz="2000" dirty="0"/>
              <a:t>Next, pick THREE of the above words and use each in an original sentence, providing context clues.  </a:t>
            </a:r>
          </a:p>
          <a:p>
            <a:pPr algn="l"/>
            <a:r>
              <a:rPr lang="en-US" sz="2000" b="1" dirty="0"/>
              <a:t>*CHALLENGE:  Use all three words in sentences that flow together.  </a:t>
            </a:r>
            <a:r>
              <a:rPr lang="en-US" sz="2000" b="1" dirty="0">
                <a:sym typeface="Wingdings" panose="05000000000000000000" pitchFamily="2" charset="2"/>
              </a:rPr>
              <a:t>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43256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469"/>
            <a:ext cx="8229600" cy="735531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1.  Working with a partner, come up with a one or two word definition and a memory trick (i.e. a rhyme or symbol) for EACH of the following words: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207503F-B20F-4F33-BE94-8643418D5685}"/>
              </a:ext>
            </a:extLst>
          </p:cNvPr>
          <p:cNvSpPr txBox="1">
            <a:spLocks/>
          </p:cNvSpPr>
          <p:nvPr/>
        </p:nvSpPr>
        <p:spPr>
          <a:xfrm>
            <a:off x="-11545" y="4648200"/>
            <a:ext cx="8229600" cy="735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AutoNum type="arabicPeriod" startAt="2"/>
            </a:pPr>
            <a:r>
              <a:rPr lang="en-US" sz="2000" dirty="0"/>
              <a:t>Next, pick THREE of the above words and use each in an original sentence, providing context clues.  </a:t>
            </a:r>
          </a:p>
          <a:p>
            <a:pPr algn="l"/>
            <a:r>
              <a:rPr lang="en-US" sz="2000" b="1" dirty="0"/>
              <a:t>*CHALLENGE:  Use all three words in sentences that flow together.  </a:t>
            </a:r>
            <a:r>
              <a:rPr lang="en-US" sz="2000" b="1" dirty="0">
                <a:sym typeface="Wingdings" panose="05000000000000000000" pitchFamily="2" charset="2"/>
              </a:rPr>
              <a:t></a:t>
            </a:r>
            <a:endParaRPr lang="en-US" sz="2000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4F4E057-88A6-441E-8F6C-2A1AD65E45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120836"/>
              </p:ext>
            </p:extLst>
          </p:nvPr>
        </p:nvGraphicFramePr>
        <p:xfrm>
          <a:off x="685800" y="838200"/>
          <a:ext cx="68580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587">
                <a:tc>
                  <a:txBody>
                    <a:bodyPr/>
                    <a:lstStyle/>
                    <a:p>
                      <a:r>
                        <a:rPr lang="en-US" dirty="0"/>
                        <a:t>Voc.</a:t>
                      </a:r>
                      <a:r>
                        <a:rPr lang="en-US" baseline="0" dirty="0"/>
                        <a:t>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1-2 Word 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Memory</a:t>
                      </a:r>
                      <a:r>
                        <a:rPr lang="en-US" baseline="0" dirty="0"/>
                        <a:t> Trick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87">
                <a:tc>
                  <a:txBody>
                    <a:bodyPr/>
                    <a:lstStyle/>
                    <a:p>
                      <a:r>
                        <a:rPr lang="en-US" dirty="0"/>
                        <a:t>egregious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587">
                <a:tc>
                  <a:txBody>
                    <a:bodyPr/>
                    <a:lstStyle/>
                    <a:p>
                      <a:r>
                        <a:rPr lang="en-US" dirty="0"/>
                        <a:t>acquiesce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587">
                <a:tc>
                  <a:txBody>
                    <a:bodyPr/>
                    <a:lstStyle/>
                    <a:p>
                      <a:r>
                        <a:rPr lang="en-US" dirty="0"/>
                        <a:t>unrequited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587">
                <a:tc>
                  <a:txBody>
                    <a:bodyPr/>
                    <a:lstStyle/>
                    <a:p>
                      <a:r>
                        <a:rPr lang="en-US" dirty="0"/>
                        <a:t>paradigm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3587">
                <a:tc>
                  <a:txBody>
                    <a:bodyPr/>
                    <a:lstStyle/>
                    <a:p>
                      <a:r>
                        <a:rPr lang="en-US" dirty="0"/>
                        <a:t>interloper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587">
                <a:tc>
                  <a:txBody>
                    <a:bodyPr/>
                    <a:lstStyle/>
                    <a:p>
                      <a:r>
                        <a:rPr lang="en-US" dirty="0"/>
                        <a:t>archaic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3587">
                <a:tc>
                  <a:txBody>
                    <a:bodyPr/>
                    <a:lstStyle/>
                    <a:p>
                      <a:r>
                        <a:rPr lang="en-US" dirty="0"/>
                        <a:t>antithesis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3587">
                <a:tc>
                  <a:txBody>
                    <a:bodyPr/>
                    <a:lstStyle/>
                    <a:p>
                      <a:r>
                        <a:rPr lang="en-US" dirty="0"/>
                        <a:t>pandemic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6954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Stump a Scholar…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Looking over all your vocabulary lists (#1-3), pick 2 words from EACH lesson.  </a:t>
            </a:r>
          </a:p>
          <a:p>
            <a:r>
              <a:rPr lang="en-US" dirty="0"/>
              <a:t>Create a word bank with your 6 words.</a:t>
            </a:r>
          </a:p>
          <a:p>
            <a:r>
              <a:rPr lang="en-US" dirty="0"/>
              <a:t>Write fill-in-the blank sentences for each word.</a:t>
            </a:r>
          </a:p>
          <a:p>
            <a:r>
              <a:rPr lang="en-US" dirty="0"/>
              <a:t>Trade with a partner and complete each other’s challenge</a:t>
            </a:r>
            <a:r>
              <a:rPr lang="en-US"/>
              <a:t>.  </a:t>
            </a:r>
            <a:endParaRPr lang="en-US" dirty="0"/>
          </a:p>
          <a:p>
            <a:r>
              <a:rPr lang="en-US" dirty="0"/>
              <a:t>Trade back to “grade”</a:t>
            </a:r>
          </a:p>
          <a:p>
            <a:pPr marL="0" indent="0">
              <a:buNone/>
            </a:pPr>
            <a:r>
              <a:rPr lang="en-US" dirty="0"/>
              <a:t>*Test Friday</a:t>
            </a:r>
          </a:p>
        </p:txBody>
      </p:sp>
    </p:spTree>
    <p:extLst>
      <p:ext uri="{BB962C8B-B14F-4D97-AF65-F5344CB8AC3E}">
        <p14:creationId xmlns:p14="http://schemas.microsoft.com/office/powerpoint/2010/main" val="1671064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5F8D3-65AC-4A81-9A9B-ACB2C966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Voc. #1-3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44269-91F0-4A32-BF67-4E6370C25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a crossword from the stool and try to complete it without using your word lists. After you fill in all you can, then use your word lists to complete the rest.  </a:t>
            </a:r>
            <a:r>
              <a:rPr lang="en-US" dirty="0">
                <a:sym typeface="Wingdings" panose="05000000000000000000" pitchFamily="2" charset="2"/>
              </a:rPr>
              <a:t>  </a:t>
            </a:r>
          </a:p>
          <a:p>
            <a:r>
              <a:rPr lang="en-US" dirty="0">
                <a:sym typeface="Wingdings" panose="05000000000000000000" pitchFamily="2" charset="2"/>
              </a:rPr>
              <a:t>Test tomorrow!  Woohoo!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773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Voc. #1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z="2400" b="1" dirty="0"/>
              <a:t>Day 2</a:t>
            </a:r>
            <a:r>
              <a:rPr lang="en-US" sz="2400" dirty="0"/>
              <a:t>:  Write original sentences for 5 of the </a:t>
            </a:r>
            <a:r>
              <a:rPr lang="en-US" dirty="0"/>
              <a:t>words.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124785"/>
              </p:ext>
            </p:extLst>
          </p:nvPr>
        </p:nvGraphicFramePr>
        <p:xfrm>
          <a:off x="304800" y="1524000"/>
          <a:ext cx="8458200" cy="4693171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7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 and Sentences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46">
                <a:tc rowSpan="2">
                  <a:txBody>
                    <a:bodyPr/>
                    <a:lstStyle/>
                    <a:p>
                      <a:r>
                        <a:rPr lang="en-US" dirty="0"/>
                        <a:t>interloper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who intrudes by meddling or trespassing</a:t>
                      </a:r>
                      <a:r>
                        <a:rPr lang="en-US" baseline="0" dirty="0"/>
                        <a:t> on others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046">
                <a:tc rowSpan="2">
                  <a:txBody>
                    <a:bodyPr/>
                    <a:lstStyle/>
                    <a:p>
                      <a:r>
                        <a:rPr lang="en-US" dirty="0"/>
                        <a:t>internecine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destructive to both sides in a conflict;</a:t>
                      </a:r>
                      <a:r>
                        <a:rPr lang="en-US" baseline="0" dirty="0"/>
                        <a:t> conflict within a group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046">
                <a:tc rowSpan="2">
                  <a:txBody>
                    <a:bodyPr/>
                    <a:lstStyle/>
                    <a:p>
                      <a:r>
                        <a:rPr lang="en-US" dirty="0"/>
                        <a:t>juxtapose</a:t>
                      </a:r>
                      <a:r>
                        <a:rPr lang="en-US" baseline="0" dirty="0"/>
                        <a:t> (v)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place side by side (for comparison)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046">
                <a:tc rowSpan="2">
                  <a:txBody>
                    <a:bodyPr/>
                    <a:lstStyle/>
                    <a:p>
                      <a:r>
                        <a:rPr lang="en-US" dirty="0"/>
                        <a:t>propinquity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nearness; proximity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046">
                <a:tc rowSpan="2">
                  <a:txBody>
                    <a:bodyPr/>
                    <a:lstStyle/>
                    <a:p>
                      <a:r>
                        <a:rPr lang="en-US" dirty="0"/>
                        <a:t>rapprochement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reconciliation,</a:t>
                      </a:r>
                      <a:r>
                        <a:rPr lang="en-US" baseline="0" dirty="0"/>
                        <a:t> especially between two countries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534400" cy="7620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Day 3</a:t>
            </a:r>
            <a:r>
              <a:rPr lang="en-US" sz="2700" dirty="0"/>
              <a:t>:  Write original sentences for the remaining 5 words.</a:t>
            </a:r>
            <a:br>
              <a:rPr lang="en-US" dirty="0"/>
            </a:b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16000" dirty="0">
                <a:latin typeface="+mj-lt"/>
                <a:ea typeface="+mj-ea"/>
                <a:cs typeface="+mj-cs"/>
              </a:rPr>
              <a:t>Voc. </a:t>
            </a:r>
            <a:r>
              <a:rPr kumimoji="0" lang="en-US" sz="1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#1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836303"/>
              </p:ext>
            </p:extLst>
          </p:nvPr>
        </p:nvGraphicFramePr>
        <p:xfrm>
          <a:off x="228600" y="1295400"/>
          <a:ext cx="8534400" cy="4781533"/>
        </p:xfrm>
        <a:graphic>
          <a:graphicData uri="http://schemas.openxmlformats.org/drawingml/2006/table">
            <a:tbl>
              <a:tblPr/>
              <a:tblGrid>
                <a:gridCol w="1768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506">
                <a:tc rowSpan="2">
                  <a:txBody>
                    <a:bodyPr/>
                    <a:lstStyle/>
                    <a:p>
                      <a:r>
                        <a:rPr lang="en-US" dirty="0"/>
                        <a:t>quiescent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at rest; motionless; dormant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269">
                <a:tc rowSpan="2">
                  <a:txBody>
                    <a:bodyPr/>
                    <a:lstStyle/>
                    <a:p>
                      <a:r>
                        <a:rPr lang="en-US" dirty="0"/>
                        <a:t>acquiesce (v)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agree or consent without any objection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5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506">
                <a:tc rowSpan="2">
                  <a:txBody>
                    <a:bodyPr/>
                    <a:lstStyle/>
                    <a:p>
                      <a:r>
                        <a:rPr lang="en-US" dirty="0"/>
                        <a:t>unrequited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reciprocal; not returned (ex:  unrequited love)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506">
                <a:tc rowSpan="2">
                  <a:txBody>
                    <a:bodyPr/>
                    <a:lstStyle/>
                    <a:p>
                      <a:r>
                        <a:rPr lang="en-US" dirty="0"/>
                        <a:t>abstruse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difficult to understand; complex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506">
                <a:tc rowSpan="2">
                  <a:txBody>
                    <a:bodyPr/>
                    <a:lstStyle/>
                    <a:p>
                      <a:r>
                        <a:rPr lang="en-US" dirty="0"/>
                        <a:t>obtrude</a:t>
                      </a:r>
                      <a:r>
                        <a:rPr lang="en-US" baseline="0" dirty="0"/>
                        <a:t> (v)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force one’s ideas or</a:t>
                      </a:r>
                      <a:r>
                        <a:rPr lang="en-US" baseline="0" dirty="0"/>
                        <a:t> oneself on others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609600"/>
          <a:ext cx="8458200" cy="5892989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7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SimSun"/>
                          <a:cs typeface="Arial"/>
                        </a:rPr>
                        <a:t>Definitions and Sentences</a:t>
                      </a: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interloper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who intrudes by meddling or trespassing</a:t>
                      </a:r>
                      <a:r>
                        <a:rPr lang="en-US" baseline="0" dirty="0"/>
                        <a:t> on others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internecine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destructive to both sides in a conflict;</a:t>
                      </a:r>
                      <a:r>
                        <a:rPr lang="en-US" baseline="0" dirty="0"/>
                        <a:t> conflict within a group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juxtapose</a:t>
                      </a:r>
                      <a:r>
                        <a:rPr lang="en-US" baseline="0" dirty="0"/>
                        <a:t> (v)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place side by side (for comparison)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propinquity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nearness; proximity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rapprochement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reconciliation,</a:t>
                      </a:r>
                      <a:r>
                        <a:rPr lang="en-US" baseline="0" dirty="0"/>
                        <a:t> especially between two countries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quiescent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 rest; motionless; dormant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acquiesce (v)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agree or consent without any objection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unrequited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reciprocal; not returned (ex:  unrequited love)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abstruse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difficult to understand; complex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obtrude</a:t>
                      </a:r>
                      <a:r>
                        <a:rPr lang="en-US" baseline="0" dirty="0"/>
                        <a:t> (v)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force one’s ideas or</a:t>
                      </a:r>
                      <a:r>
                        <a:rPr lang="en-US" baseline="0" dirty="0"/>
                        <a:t> oneself on others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28600" y="152400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Voc. #1:</a:t>
            </a:r>
            <a:r>
              <a:rPr kumimoji="0" lang="en-US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 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Day 4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– Write FIVE fill-in-the-blank sentences then trade to complete.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775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334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/>
              <a:t>Day 5</a:t>
            </a:r>
            <a:r>
              <a:rPr lang="en-US" dirty="0"/>
              <a:t>:   Review and quiz! 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>
              <a:buNone/>
            </a:pPr>
            <a:r>
              <a:rPr lang="en-US" dirty="0"/>
              <a:t> Using the word bank provided, complete the following analogies with 5 of the words</a:t>
            </a:r>
            <a:r>
              <a:rPr lang="en-US"/>
              <a:t>.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sz="2900" dirty="0"/>
              <a:t>abstruse	       	       acquiesce	interloper	internecine	juxtapose</a:t>
            </a:r>
          </a:p>
          <a:p>
            <a:pPr>
              <a:buNone/>
            </a:pPr>
            <a:r>
              <a:rPr lang="en-US" sz="2900" dirty="0"/>
              <a:t>obtrude/obtrusive	       propinquity	quiescent		rapprochement	unrequited</a:t>
            </a:r>
          </a:p>
          <a:p>
            <a:pPr>
              <a:buNone/>
            </a:pPr>
            <a:r>
              <a:rPr lang="en-US" dirty="0"/>
              <a:t>	 		 </a:t>
            </a:r>
          </a:p>
          <a:p>
            <a:pPr>
              <a:buNone/>
            </a:pPr>
            <a:r>
              <a:rPr lang="en-US" b="1" i="1" dirty="0"/>
              <a:t>*Write out the entire clue with answers for full credit---these MAY appear on a unit test later….</a:t>
            </a:r>
          </a:p>
          <a:p>
            <a:pPr>
              <a:buNone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  quiet : receptive :: pushy : 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  fail : succeed ::  _______ : invited guest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  optimistic : pessimistic :: mutual feelings :  _______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  separate : differentiate :: _______ : compare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  complex : _______  ::  simple : obvious</a:t>
            </a:r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n-US" dirty="0"/>
              <a:t>Challenge:  Now, write 5 analogies of your own! 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921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Vocabulary #1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 III: Voc #2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Here and There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4114800" cy="563562"/>
          </a:xfrm>
        </p:spPr>
        <p:txBody>
          <a:bodyPr>
            <a:normAutofit fontScale="90000"/>
          </a:bodyPr>
          <a:lstStyle/>
          <a:p>
            <a:r>
              <a:rPr lang="en-US" sz="1800" b="1" dirty="0">
                <a:latin typeface="Calibri" pitchFamily="34" charset="0"/>
                <a:ea typeface="SimSun" pitchFamily="2" charset="-122"/>
                <a:cs typeface="Arial" pitchFamily="34" charset="0"/>
              </a:rPr>
              <a:t>Voc. #2: </a:t>
            </a:r>
            <a:r>
              <a:rPr lang="en-US" sz="1800" b="1" dirty="0"/>
              <a:t>Day 1</a:t>
            </a:r>
            <a:r>
              <a:rPr lang="en-US" sz="1800" dirty="0"/>
              <a:t>: Copy words and definitions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385218"/>
              </p:ext>
            </p:extLst>
          </p:nvPr>
        </p:nvGraphicFramePr>
        <p:xfrm>
          <a:off x="304800" y="457200"/>
          <a:ext cx="8610600" cy="6172206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4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altercation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noisy</a:t>
                      </a:r>
                      <a:r>
                        <a:rPr lang="en-US" baseline="0" dirty="0"/>
                        <a:t> quarrel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altruism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concern for the welfare of others; unselfishness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ephemeral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lasting for a very short time; transitory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epitaph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inscription</a:t>
                      </a:r>
                      <a:r>
                        <a:rPr lang="en-US" baseline="0" dirty="0"/>
                        <a:t> on a tombstone; brief summary of a dead person’s life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epitome (n)</a:t>
                      </a:r>
                    </a:p>
                    <a:p>
                      <a:r>
                        <a:rPr lang="en-US" dirty="0"/>
                        <a:t>epitomize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 representation</a:t>
                      </a:r>
                      <a:r>
                        <a:rPr lang="en-US" baseline="0" dirty="0"/>
                        <a:t> of something; person who embodies a quality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9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paradigm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 serving to illustrate a process,</a:t>
                      </a:r>
                      <a:r>
                        <a:rPr lang="en-US" baseline="0" dirty="0"/>
                        <a:t> pattern, or concept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paradox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statement</a:t>
                      </a:r>
                      <a:r>
                        <a:rPr lang="en-US" baseline="0" dirty="0"/>
                        <a:t> that SEEMS contradictory but contains a truth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0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Example:  “History is </a:t>
                      </a:r>
                      <a:r>
                        <a:rPr lang="en-US"/>
                        <a:t>a living thing.”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peripheral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pertaining</a:t>
                      </a:r>
                      <a:r>
                        <a:rPr lang="en-US" baseline="0" dirty="0"/>
                        <a:t> to the boundary of an area; of minor importance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anathema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person or thing detested or shunned; a curse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68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antithesis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exact opposite;</a:t>
                      </a:r>
                      <a:r>
                        <a:rPr lang="en-US" baseline="0" dirty="0"/>
                        <a:t> a contrast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14289A-E2B0-46D3-91D6-E6B97BC5FBF4}"/>
              </a:ext>
            </a:extLst>
          </p:cNvPr>
          <p:cNvSpPr/>
          <p:nvPr/>
        </p:nvSpPr>
        <p:spPr>
          <a:xfrm>
            <a:off x="228600" y="838200"/>
            <a:ext cx="8610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Open Sans"/>
              </a:rPr>
              <a:t>Some more examples of paradoxical statements are:</a:t>
            </a:r>
          </a:p>
          <a:p>
            <a:endParaRPr lang="en-US" dirty="0">
              <a:solidFill>
                <a:srgbClr val="000000"/>
              </a:solidFill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Open Sans"/>
              </a:rPr>
              <a:t>You can save money by spending 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Open Sans"/>
              </a:rPr>
              <a:t>I know one thing; that I know nothing.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Open Sans"/>
              </a:rPr>
              <a:t>This is the beginning of the end.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Open Sans"/>
              </a:rPr>
              <a:t>Deep down, you're really shallow.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Open Sans"/>
              </a:rPr>
              <a:t>I'm a compulsive liar.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Open Sans"/>
              </a:rPr>
              <a:t>“Men work together whether they work together or apart.” - Robert Frost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Open Sans"/>
              </a:rPr>
              <a:t> "What a pity that youth must be wasted on the young." - George Bernard Shaw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Open Sans"/>
              </a:rPr>
              <a:t>"I can resist anything but temptation." - Oscar Wilde</a:t>
            </a:r>
          </a:p>
          <a:p>
            <a:endParaRPr lang="en-US" dirty="0">
              <a:solidFill>
                <a:srgbClr val="000000"/>
              </a:solidFill>
              <a:latin typeface="Open Sans"/>
            </a:endParaRPr>
          </a:p>
          <a:p>
            <a:r>
              <a:rPr lang="en-US" dirty="0">
                <a:solidFill>
                  <a:srgbClr val="000000"/>
                </a:solidFill>
                <a:latin typeface="Open Sans"/>
              </a:rPr>
              <a:t>A paradox can be thought provoking but also fun to think about. Some examples of witty </a:t>
            </a:r>
            <a:r>
              <a:rPr lang="en-US">
                <a:solidFill>
                  <a:srgbClr val="000000"/>
                </a:solidFill>
                <a:latin typeface="Open Sans"/>
              </a:rPr>
              <a:t>statements:</a:t>
            </a:r>
          </a:p>
          <a:p>
            <a:endParaRPr lang="en-US" dirty="0">
              <a:solidFill>
                <a:srgbClr val="000000"/>
              </a:solidFill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Open Sans"/>
              </a:rPr>
              <a:t>Here are the rules: Ignore all rules.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Open Sans"/>
              </a:rPr>
              <a:t>The second sentence is false. The first sentence is true.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Open Sans"/>
              </a:rPr>
              <a:t>I only message those who do not message.</a:t>
            </a:r>
          </a:p>
          <a:p>
            <a:br>
              <a:rPr lang="en-US" dirty="0">
                <a:solidFill>
                  <a:srgbClr val="000000"/>
                </a:solidFill>
                <a:latin typeface="Open San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62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38418</TotalTime>
  <Words>1893</Words>
  <Application>Microsoft Office PowerPoint</Application>
  <PresentationFormat>On-screen Show (4:3)</PresentationFormat>
  <Paragraphs>346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SimSun</vt:lpstr>
      <vt:lpstr>Arial</vt:lpstr>
      <vt:lpstr>Calibri</vt:lpstr>
      <vt:lpstr>Open Sans</vt:lpstr>
      <vt:lpstr>Wingdings</vt:lpstr>
      <vt:lpstr>Office Theme</vt:lpstr>
      <vt:lpstr>Eng III: Voc. #1</vt:lpstr>
      <vt:lpstr>PowerPoint Presentation</vt:lpstr>
      <vt:lpstr> Voc. #1 </vt:lpstr>
      <vt:lpstr>Day 3:  Write original sentences for the remaining 5 words. </vt:lpstr>
      <vt:lpstr>PowerPoint Presentation</vt:lpstr>
      <vt:lpstr> Vocabulary #1 </vt:lpstr>
      <vt:lpstr>ENG III: Voc #2</vt:lpstr>
      <vt:lpstr>Voc. #2: Day 1: Copy words and definitions</vt:lpstr>
      <vt:lpstr>PowerPoint Presentation</vt:lpstr>
      <vt:lpstr> Vocabulary #2 </vt:lpstr>
      <vt:lpstr>Day 3:  Write original sentences for the remaining 5 words.</vt:lpstr>
      <vt:lpstr>Voc. #2: Day 4: Write FIVE fill-in-the-blank sentences then trade to complete.</vt:lpstr>
      <vt:lpstr>Day 5: Using the word bank provided, complete the following analogies with 5 of the words.  </vt:lpstr>
      <vt:lpstr>ENG III: Vocabulary #3</vt:lpstr>
      <vt:lpstr>Vocabulary #3 Day 1: Copy words and definitions</vt:lpstr>
      <vt:lpstr> Vocabulary #3 </vt:lpstr>
      <vt:lpstr>Day 3:  Write original sentences for the remaining 5 words.</vt:lpstr>
      <vt:lpstr>Vocabulary #3 Day 4: Write FIVE fill-in-the-blank sentences then trade to complete.</vt:lpstr>
      <vt:lpstr>Day 5: Using the word bank provided, complete the following analogies with 5 of the words.</vt:lpstr>
      <vt:lpstr>Day 4 Part 1: Using the word bank provided, complete the following fill-in-the-blank sentences.  *Write the answer AND context clues for each sentence.*</vt:lpstr>
      <vt:lpstr>Vocabulary #1-3 Review</vt:lpstr>
      <vt:lpstr>1.  Working with a partner, come up with a one or two word definition and a memory trick (i.e. a rhyme or symbol) for EACH of the following words:</vt:lpstr>
      <vt:lpstr>1.  Working with a partner, come up with a one or two word definition and a memory trick (i.e. a rhyme or symbol) for EACH of the following words:</vt:lpstr>
      <vt:lpstr>Stump a Scholar… </vt:lpstr>
      <vt:lpstr>Voc. #1-3 Review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 IV: LA #1</dc:title>
  <dc:creator>sarah.vanwyhe</dc:creator>
  <cp:lastModifiedBy>Sarah Honeycutt</cp:lastModifiedBy>
  <cp:revision>518</cp:revision>
  <cp:lastPrinted>2015-09-14T14:08:11Z</cp:lastPrinted>
  <dcterms:created xsi:type="dcterms:W3CDTF">2013-08-27T10:46:04Z</dcterms:created>
  <dcterms:modified xsi:type="dcterms:W3CDTF">2018-08-23T14:59:12Z</dcterms:modified>
</cp:coreProperties>
</file>