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6" r:id="rId4"/>
    <p:sldId id="258" r:id="rId5"/>
    <p:sldId id="259" r:id="rId6"/>
    <p:sldId id="260" r:id="rId7"/>
    <p:sldId id="262" r:id="rId8"/>
    <p:sldId id="263" r:id="rId9"/>
    <p:sldId id="264" r:id="rId10"/>
    <p:sldId id="277" r:id="rId11"/>
    <p:sldId id="266" r:id="rId12"/>
    <p:sldId id="267" r:id="rId13"/>
    <p:sldId id="268" r:id="rId14"/>
    <p:sldId id="269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66306-167A-4E1D-AD2C-EFAF4FDDC6D5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C7EE5-FF54-4521-84C8-66FC2059E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C7EE5-FF54-4521-84C8-66FC2059EE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9CB7E8-704A-4299-AE3B-D98D877B899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E877DA1-BAE5-4EC4-AFC1-EF8C16065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mainclause.htm" TargetMode="External"/><Relationship Id="rId2" Type="http://schemas.openxmlformats.org/officeDocument/2006/relationships/hyperlink" Target="http://www.chompchomp.com/terms/commaspli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ompchomp.com/terms/fusedsentence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RUN-ON SENTENCES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And Ways to correct them</a:t>
            </a:r>
          </a:p>
        </p:txBody>
      </p:sp>
    </p:spTree>
    <p:extLst>
      <p:ext uri="{BB962C8B-B14F-4D97-AF65-F5344CB8AC3E}">
        <p14:creationId xmlns:p14="http://schemas.microsoft.com/office/powerpoint/2010/main" val="220453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524250" cy="3108960"/>
          </a:xfrm>
        </p:spPr>
        <p:txBody>
          <a:bodyPr>
            <a:normAutofit/>
          </a:bodyPr>
          <a:lstStyle/>
          <a:p>
            <a:r>
              <a:rPr lang="en-US" sz="3200" dirty="0"/>
              <a:t>Halloween is my favorite holiday every year I go Trick-or-Treating 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Corrected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529584" cy="3108960"/>
          </a:xfrm>
        </p:spPr>
        <p:txBody>
          <a:bodyPr/>
          <a:lstStyle/>
          <a:p>
            <a:r>
              <a:rPr lang="en-US" sz="3200" dirty="0"/>
              <a:t>Halloween is my favorite holiday. Every year I go Trick-or-Treating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Correcting fused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2 – Insert a </a:t>
            </a:r>
            <a:r>
              <a:rPr lang="en-US" sz="4800" dirty="0">
                <a:solidFill>
                  <a:srgbClr val="0070C0"/>
                </a:solidFill>
              </a:rPr>
              <a:t>semicolon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C00000"/>
                </a:solidFill>
              </a:rPr>
              <a:t>between</a:t>
            </a:r>
            <a:r>
              <a:rPr lang="en-US" sz="4800" dirty="0"/>
              <a:t> the main clauses.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3786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Fused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371850" cy="3108960"/>
          </a:xfrm>
        </p:spPr>
        <p:txBody>
          <a:bodyPr>
            <a:normAutofit/>
          </a:bodyPr>
          <a:lstStyle/>
          <a:p>
            <a:r>
              <a:rPr lang="en-US" sz="3200" dirty="0"/>
              <a:t>Halloween is my favorite holiday every year I go Trick-or-Treating.</a:t>
            </a:r>
          </a:p>
          <a:p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corrected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453384" cy="3108960"/>
          </a:xfrm>
        </p:spPr>
        <p:txBody>
          <a:bodyPr/>
          <a:lstStyle/>
          <a:p>
            <a:r>
              <a:rPr lang="en-US" sz="3200" dirty="0"/>
              <a:t>Halloween is my favorite holiday; every year I go Trick-or-Treating.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3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Correcting Fused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3 – Insert  a </a:t>
            </a:r>
            <a:r>
              <a:rPr lang="en-US" sz="3600" dirty="0">
                <a:solidFill>
                  <a:srgbClr val="0070C0"/>
                </a:solidFill>
              </a:rPr>
              <a:t>comma</a:t>
            </a:r>
            <a:r>
              <a:rPr lang="en-US" sz="3600" dirty="0"/>
              <a:t> and a </a:t>
            </a:r>
            <a:r>
              <a:rPr lang="en-US" sz="3600" dirty="0">
                <a:solidFill>
                  <a:srgbClr val="C00000"/>
                </a:solidFill>
              </a:rPr>
              <a:t>coordinating conjunction </a:t>
            </a:r>
            <a:r>
              <a:rPr lang="en-US" sz="3600" dirty="0"/>
              <a:t>(FANBOYS)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/>
              <a:t>between the main clauses.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Option 3</a:t>
            </a:r>
          </a:p>
        </p:txBody>
      </p:sp>
    </p:spTree>
    <p:extLst>
      <p:ext uri="{BB962C8B-B14F-4D97-AF65-F5344CB8AC3E}">
        <p14:creationId xmlns:p14="http://schemas.microsoft.com/office/powerpoint/2010/main" val="226434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600450" cy="3108960"/>
          </a:xfrm>
        </p:spPr>
        <p:txBody>
          <a:bodyPr>
            <a:normAutofit/>
          </a:bodyPr>
          <a:lstStyle/>
          <a:p>
            <a:r>
              <a:rPr lang="en-US" sz="3600" dirty="0"/>
              <a:t>Halloween is my favorite holiday every year I go Trick-or-Treating.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corrected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453384" cy="310896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Halloween is my favorite holiday, so every year I go Trick-or-Treating 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75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lonely boy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Insert a </a:t>
            </a:r>
            <a:r>
              <a:rPr lang="en-US" sz="4400" dirty="0">
                <a:solidFill>
                  <a:srgbClr val="0070C0"/>
                </a:solidFill>
              </a:rPr>
              <a:t>comma before</a:t>
            </a:r>
            <a:r>
              <a:rPr lang="en-US" sz="4400" dirty="0"/>
              <a:t> the </a:t>
            </a:r>
            <a:r>
              <a:rPr lang="en-US" sz="4400" dirty="0">
                <a:solidFill>
                  <a:srgbClr val="C00000"/>
                </a:solidFill>
              </a:rPr>
              <a:t>coordinating conjunction </a:t>
            </a:r>
            <a:r>
              <a:rPr lang="en-US" sz="4400" dirty="0"/>
              <a:t>(FANBOYS).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Giving FANBOYS a partner</a:t>
            </a:r>
          </a:p>
        </p:txBody>
      </p:sp>
    </p:spTree>
    <p:extLst>
      <p:ext uri="{BB962C8B-B14F-4D97-AF65-F5344CB8AC3E}">
        <p14:creationId xmlns:p14="http://schemas.microsoft.com/office/powerpoint/2010/main" val="7773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temperature outside was minus four but we still went sledding.  (lonely boy)</a:t>
            </a:r>
          </a:p>
          <a:p>
            <a:endParaRPr lang="en-US" sz="3200" dirty="0"/>
          </a:p>
          <a:p>
            <a:r>
              <a:rPr lang="en-US" sz="3200" dirty="0"/>
              <a:t>The temperature outside was minus four, but we still went sledding. (successful correction)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RUN-ON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000" dirty="0">
                <a:solidFill>
                  <a:srgbClr val="0070C0"/>
                </a:solidFill>
                <a:hlinkClick r:id="rId2"/>
              </a:rPr>
              <a:t>comma splice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contains two </a:t>
            </a:r>
            <a:r>
              <a:rPr lang="en-US" sz="2000" dirty="0">
                <a:hlinkClick r:id="rId3"/>
              </a:rPr>
              <a:t>main clauses</a:t>
            </a:r>
            <a:r>
              <a:rPr lang="en-US" sz="2000" dirty="0"/>
              <a:t> illegally joined by a comma. The problem looks like this:</a:t>
            </a:r>
          </a:p>
          <a:p>
            <a:r>
              <a:rPr lang="en-US" sz="2000" dirty="0"/>
              <a:t>main clause + , + main clause = RUN-ON. </a:t>
            </a:r>
          </a:p>
          <a:p>
            <a:r>
              <a:rPr lang="en-US" sz="2000" dirty="0"/>
              <a:t>A </a:t>
            </a:r>
            <a:r>
              <a:rPr lang="en-US" sz="2000" dirty="0">
                <a:hlinkClick r:id="rId4"/>
              </a:rPr>
              <a:t>fused sentence</a:t>
            </a:r>
            <a:r>
              <a:rPr lang="en-US" sz="2000" dirty="0"/>
              <a:t> contains two or more </a:t>
            </a:r>
            <a:r>
              <a:rPr lang="en-US" sz="2000" dirty="0">
                <a:hlinkClick r:id="rId3"/>
              </a:rPr>
              <a:t>main clauses</a:t>
            </a:r>
            <a:r>
              <a:rPr lang="en-US" sz="2000" dirty="0"/>
              <a:t> illegally run together with no punctuation whatsoever</a:t>
            </a:r>
            <a:r>
              <a:rPr lang="en-US" sz="2000"/>
              <a:t>. The </a:t>
            </a:r>
            <a:r>
              <a:rPr lang="en-US" sz="2000" dirty="0"/>
              <a:t>problem looks like this: </a:t>
            </a:r>
          </a:p>
          <a:p>
            <a:r>
              <a:rPr lang="en-US" sz="2000" dirty="0"/>
              <a:t>main clause + Ø + main clause = RUN-ON.</a:t>
            </a:r>
          </a:p>
          <a:p>
            <a:r>
              <a:rPr lang="en-US" sz="2000" dirty="0"/>
              <a:t>A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lonely boy sentence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contains two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main clauses </a:t>
            </a:r>
            <a:r>
              <a:rPr lang="en-US" sz="2000" dirty="0"/>
              <a:t>joined only by a coordinating conjunction (FANBOYS = for, and, nor, but, or, yet, so).  The problem looks like this:</a:t>
            </a:r>
          </a:p>
          <a:p>
            <a:r>
              <a:rPr lang="en-US" sz="2000" dirty="0"/>
              <a:t>Main clause + FANBOY + main clause = RUN-ON.</a:t>
            </a:r>
          </a:p>
          <a:p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06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dirty="0">
                <a:solidFill>
                  <a:srgbClr val="0070C0"/>
                </a:solidFill>
              </a:rPr>
              <a:t>main clause </a:t>
            </a:r>
            <a:r>
              <a:rPr lang="en-US" sz="2800" dirty="0"/>
              <a:t>is a group of words that can stand on its own as a </a:t>
            </a:r>
            <a:r>
              <a:rPr lang="en-US" sz="2800" dirty="0">
                <a:solidFill>
                  <a:srgbClr val="C00000"/>
                </a:solidFill>
              </a:rPr>
              <a:t>complete sentence</a:t>
            </a:r>
            <a:r>
              <a:rPr lang="en-US" sz="2800" dirty="0"/>
              <a:t>.</a:t>
            </a:r>
          </a:p>
          <a:p>
            <a:r>
              <a:rPr lang="en-US" sz="2800" dirty="0"/>
              <a:t>A main clause must contain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Subject </a:t>
            </a:r>
            <a:r>
              <a:rPr lang="en-US" sz="2800" dirty="0"/>
              <a:t> (noun or pronoun)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Verb  </a:t>
            </a:r>
            <a:r>
              <a:rPr lang="en-US" sz="2800" dirty="0"/>
              <a:t>(action word)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Meaning </a:t>
            </a:r>
            <a:r>
              <a:rPr lang="en-US" sz="2800" dirty="0"/>
              <a:t>  (must make sense without adding anything else)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404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Easy 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590800"/>
            <a:ext cx="3807779" cy="3324687"/>
          </a:xfrm>
        </p:spPr>
        <p:txBody>
          <a:bodyPr>
            <a:normAutofit/>
          </a:bodyPr>
          <a:lstStyle/>
          <a:p>
            <a:r>
              <a:rPr lang="en-US" sz="4800" dirty="0"/>
              <a:t>1 – Change the </a:t>
            </a:r>
            <a:r>
              <a:rPr lang="en-US" sz="4800" dirty="0">
                <a:solidFill>
                  <a:srgbClr val="C00000"/>
                </a:solidFill>
              </a:rPr>
              <a:t>comma</a:t>
            </a:r>
            <a:r>
              <a:rPr lang="en-US" sz="4800" dirty="0"/>
              <a:t> to a </a:t>
            </a:r>
            <a:r>
              <a:rPr lang="en-US" sz="4800" dirty="0">
                <a:solidFill>
                  <a:srgbClr val="0070C0"/>
                </a:solidFill>
              </a:rPr>
              <a:t>semicolon</a:t>
            </a:r>
            <a:r>
              <a:rPr lang="en-US" sz="4800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Comma Splices, option 1</a:t>
            </a:r>
          </a:p>
        </p:txBody>
      </p:sp>
    </p:spTree>
    <p:extLst>
      <p:ext uri="{BB962C8B-B14F-4D97-AF65-F5344CB8AC3E}">
        <p14:creationId xmlns:p14="http://schemas.microsoft.com/office/powerpoint/2010/main" val="34284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went to the basketball game, we had a great time.  (comma splice)</a:t>
            </a:r>
          </a:p>
          <a:p>
            <a:endParaRPr lang="en-US" sz="3200" dirty="0"/>
          </a:p>
          <a:p>
            <a:r>
              <a:rPr lang="en-US" sz="3200" dirty="0"/>
              <a:t>We went to the basketball game; we had a great time.  (successful correction)</a:t>
            </a:r>
          </a:p>
        </p:txBody>
      </p:sp>
    </p:spTree>
    <p:extLst>
      <p:ext uri="{BB962C8B-B14F-4D97-AF65-F5344CB8AC3E}">
        <p14:creationId xmlns:p14="http://schemas.microsoft.com/office/powerpoint/2010/main" val="222968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comma splices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2 – Insert a </a:t>
            </a:r>
            <a:r>
              <a:rPr lang="en-US" sz="4400" dirty="0">
                <a:solidFill>
                  <a:srgbClr val="C00000"/>
                </a:solidFill>
              </a:rPr>
              <a:t>coordinating conjunction </a:t>
            </a:r>
            <a:r>
              <a:rPr lang="en-US" sz="4400" dirty="0"/>
              <a:t>(FANBOYS) </a:t>
            </a:r>
            <a:r>
              <a:rPr lang="en-US" sz="4400" dirty="0">
                <a:solidFill>
                  <a:srgbClr val="0070C0"/>
                </a:solidFill>
              </a:rPr>
              <a:t>after </a:t>
            </a:r>
            <a:r>
              <a:rPr lang="en-US" sz="4400" dirty="0"/>
              <a:t>the comma.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option 2 </a:t>
            </a:r>
          </a:p>
        </p:txBody>
      </p:sp>
    </p:spTree>
    <p:extLst>
      <p:ext uri="{BB962C8B-B14F-4D97-AF65-F5344CB8AC3E}">
        <p14:creationId xmlns:p14="http://schemas.microsoft.com/office/powerpoint/2010/main" val="12186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went to the basketball game, we had a great time.  (comma splice)</a:t>
            </a:r>
          </a:p>
          <a:p>
            <a:endParaRPr lang="en-US" sz="3200" dirty="0"/>
          </a:p>
          <a:p>
            <a:r>
              <a:rPr lang="en-US" sz="3200" dirty="0"/>
              <a:t>We went to the basketball game, and we had a great time. (successful correction)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842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fused sentences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Three easy options</a:t>
            </a:r>
          </a:p>
        </p:txBody>
      </p:sp>
    </p:spTree>
    <p:extLst>
      <p:ext uri="{BB962C8B-B14F-4D97-AF65-F5344CB8AC3E}">
        <p14:creationId xmlns:p14="http://schemas.microsoft.com/office/powerpoint/2010/main" val="36023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Fused sentences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1 – Separate the main clauses with a </a:t>
            </a:r>
            <a:r>
              <a:rPr lang="en-US" sz="4400" dirty="0">
                <a:solidFill>
                  <a:srgbClr val="C00000"/>
                </a:solidFill>
              </a:rPr>
              <a:t>period</a:t>
            </a:r>
            <a:r>
              <a:rPr lang="en-US" sz="4400" dirty="0"/>
              <a:t> and a </a:t>
            </a:r>
            <a:r>
              <a:rPr lang="en-US" sz="4400" dirty="0">
                <a:solidFill>
                  <a:srgbClr val="0070C0"/>
                </a:solidFill>
              </a:rPr>
              <a:t>capital letter</a:t>
            </a:r>
            <a:r>
              <a:rPr lang="en-US" sz="4400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Option 1</a:t>
            </a:r>
          </a:p>
        </p:txBody>
      </p:sp>
    </p:spTree>
    <p:extLst>
      <p:ext uri="{BB962C8B-B14F-4D97-AF65-F5344CB8AC3E}">
        <p14:creationId xmlns:p14="http://schemas.microsoft.com/office/powerpoint/2010/main" val="319305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</TotalTime>
  <Words>471</Words>
  <Application>Microsoft Office PowerPoint</Application>
  <PresentationFormat>On-screen Show (4:3)</PresentationFormat>
  <Paragraphs>64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RUN-ON SENTENCES </vt:lpstr>
      <vt:lpstr>Types of RUN-ON Sentences</vt:lpstr>
      <vt:lpstr>Main clause</vt:lpstr>
      <vt:lpstr>Easy fixes</vt:lpstr>
      <vt:lpstr>Example:</vt:lpstr>
      <vt:lpstr>Correcting comma splices</vt:lpstr>
      <vt:lpstr>Example:</vt:lpstr>
      <vt:lpstr>Correcting fused sentences</vt:lpstr>
      <vt:lpstr>Fused sentences </vt:lpstr>
      <vt:lpstr>example</vt:lpstr>
      <vt:lpstr>Correcting fused sentences</vt:lpstr>
      <vt:lpstr>Example:</vt:lpstr>
      <vt:lpstr>Correcting Fused sentences</vt:lpstr>
      <vt:lpstr>Example:</vt:lpstr>
      <vt:lpstr>Correcting lonely boy sentences</vt:lpstr>
      <vt:lpstr>Example:</vt:lpstr>
    </vt:vector>
  </TitlesOfParts>
  <Company>Cabarrus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</dc:title>
  <dc:creator>Windows User</dc:creator>
  <cp:lastModifiedBy>Sarah Honeycutt</cp:lastModifiedBy>
  <cp:revision>15</cp:revision>
  <dcterms:created xsi:type="dcterms:W3CDTF">2015-02-21T20:21:04Z</dcterms:created>
  <dcterms:modified xsi:type="dcterms:W3CDTF">2017-02-20T19:16:36Z</dcterms:modified>
</cp:coreProperties>
</file>