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61" r:id="rId3"/>
    <p:sldId id="257" r:id="rId4"/>
    <p:sldId id="258" r:id="rId5"/>
    <p:sldId id="259" r:id="rId6"/>
    <p:sldId id="262" r:id="rId7"/>
    <p:sldId id="264"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59DF70EE-85E9-4326-B46A-5E3F77D3415C}" type="datetimeFigureOut">
              <a:rPr lang="en-US" smtClean="0"/>
              <a:pPr/>
              <a:t>3/15/2017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6279E8E-5414-4263-A19D-7BCA24C2FB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DF70EE-85E9-4326-B46A-5E3F77D3415C}"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79E8E-5414-4263-A19D-7BCA24C2FB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DF70EE-85E9-4326-B46A-5E3F77D3415C}" type="datetimeFigureOut">
              <a:rPr lang="en-US" smtClean="0"/>
              <a:pPr/>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79E8E-5414-4263-A19D-7BCA24C2FB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59DF70EE-85E9-4326-B46A-5E3F77D3415C}" type="datetimeFigureOut">
              <a:rPr lang="en-US" smtClean="0"/>
              <a:pPr/>
              <a:t>3/15/2017</a:t>
            </a:fld>
            <a:endParaRPr lang="en-US"/>
          </a:p>
        </p:txBody>
      </p:sp>
      <p:sp>
        <p:nvSpPr>
          <p:cNvPr id="9" name="Slide Number Placeholder 8"/>
          <p:cNvSpPr>
            <a:spLocks noGrp="1"/>
          </p:cNvSpPr>
          <p:nvPr>
            <p:ph type="sldNum" sz="quarter" idx="15"/>
          </p:nvPr>
        </p:nvSpPr>
        <p:spPr/>
        <p:txBody>
          <a:bodyPr rtlCol="0"/>
          <a:lstStyle/>
          <a:p>
            <a:fld id="{36279E8E-5414-4263-A19D-7BCA24C2FBE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DF70EE-85E9-4326-B46A-5E3F77D3415C}" type="datetimeFigureOut">
              <a:rPr lang="en-US" smtClean="0"/>
              <a:pPr/>
              <a:t>3/15/2017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6279E8E-5414-4263-A19D-7BCA24C2FB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9DF70EE-85E9-4326-B46A-5E3F77D3415C}" type="datetimeFigureOut">
              <a:rPr lang="en-US" smtClean="0"/>
              <a:pPr/>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79E8E-5414-4263-A19D-7BCA24C2FBE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59DF70EE-85E9-4326-B46A-5E3F77D3415C}" type="datetimeFigureOut">
              <a:rPr lang="en-US" smtClean="0"/>
              <a:pPr/>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79E8E-5414-4263-A19D-7BCA24C2FBE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9DF70EE-85E9-4326-B46A-5E3F77D3415C}" type="datetimeFigureOut">
              <a:rPr lang="en-US" smtClean="0"/>
              <a:pPr/>
              <a:t>3/15/2017</a:t>
            </a:fld>
            <a:endParaRPr lang="en-US"/>
          </a:p>
        </p:txBody>
      </p:sp>
      <p:sp>
        <p:nvSpPr>
          <p:cNvPr id="7" name="Slide Number Placeholder 6"/>
          <p:cNvSpPr>
            <a:spLocks noGrp="1"/>
          </p:cNvSpPr>
          <p:nvPr>
            <p:ph type="sldNum" sz="quarter" idx="11"/>
          </p:nvPr>
        </p:nvSpPr>
        <p:spPr/>
        <p:txBody>
          <a:bodyPr rtlCol="0"/>
          <a:lstStyle/>
          <a:p>
            <a:fld id="{36279E8E-5414-4263-A19D-7BCA24C2FBE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F70EE-85E9-4326-B46A-5E3F77D3415C}" type="datetimeFigureOut">
              <a:rPr lang="en-US" smtClean="0"/>
              <a:pPr/>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79E8E-5414-4263-A19D-7BCA24C2FB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9DF70EE-85E9-4326-B46A-5E3F77D3415C}" type="datetimeFigureOut">
              <a:rPr lang="en-US" smtClean="0"/>
              <a:pPr/>
              <a:t>3/15/2017</a:t>
            </a:fld>
            <a:endParaRPr lang="en-US"/>
          </a:p>
        </p:txBody>
      </p:sp>
      <p:sp>
        <p:nvSpPr>
          <p:cNvPr id="22" name="Slide Number Placeholder 21"/>
          <p:cNvSpPr>
            <a:spLocks noGrp="1"/>
          </p:cNvSpPr>
          <p:nvPr>
            <p:ph type="sldNum" sz="quarter" idx="15"/>
          </p:nvPr>
        </p:nvSpPr>
        <p:spPr/>
        <p:txBody>
          <a:bodyPr rtlCol="0"/>
          <a:lstStyle/>
          <a:p>
            <a:fld id="{36279E8E-5414-4263-A19D-7BCA24C2FBE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9DF70EE-85E9-4326-B46A-5E3F77D3415C}" type="datetimeFigureOut">
              <a:rPr lang="en-US" smtClean="0"/>
              <a:pPr/>
              <a:t>3/15/2017</a:t>
            </a:fld>
            <a:endParaRPr lang="en-US"/>
          </a:p>
        </p:txBody>
      </p:sp>
      <p:sp>
        <p:nvSpPr>
          <p:cNvPr id="18" name="Slide Number Placeholder 17"/>
          <p:cNvSpPr>
            <a:spLocks noGrp="1"/>
          </p:cNvSpPr>
          <p:nvPr>
            <p:ph type="sldNum" sz="quarter" idx="11"/>
          </p:nvPr>
        </p:nvSpPr>
        <p:spPr/>
        <p:txBody>
          <a:bodyPr rtlCol="0"/>
          <a:lstStyle/>
          <a:p>
            <a:fld id="{36279E8E-5414-4263-A19D-7BCA24C2FBE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DF70EE-85E9-4326-B46A-5E3F77D3415C}" type="datetimeFigureOut">
              <a:rPr lang="en-US" smtClean="0"/>
              <a:pPr/>
              <a:t>3/15/2017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279E8E-5414-4263-A19D-7BCA24C2FB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Parallel Structure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150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parallel Structure?</a:t>
            </a:r>
          </a:p>
        </p:txBody>
      </p:sp>
      <p:sp>
        <p:nvSpPr>
          <p:cNvPr id="3" name="Content Placeholder 2"/>
          <p:cNvSpPr>
            <a:spLocks noGrp="1"/>
          </p:cNvSpPr>
          <p:nvPr>
            <p:ph sz="quarter" idx="1"/>
          </p:nvPr>
        </p:nvSpPr>
        <p:spPr/>
        <p:txBody>
          <a:bodyPr/>
          <a:lstStyle/>
          <a:p>
            <a:endParaRPr lang="en-US" dirty="0">
              <a:solidFill>
                <a:srgbClr val="000000"/>
              </a:solidFill>
              <a:latin typeface="Courier New"/>
            </a:endParaRPr>
          </a:p>
          <a:p>
            <a:r>
              <a:rPr lang="en-US" dirty="0">
                <a:solidFill>
                  <a:srgbClr val="000000"/>
                </a:solidFill>
                <a:latin typeface="Courier New"/>
              </a:rPr>
              <a:t>Mary likes hik</a:t>
            </a:r>
            <a:r>
              <a:rPr lang="en-US" b="1" dirty="0">
                <a:solidFill>
                  <a:srgbClr val="3300CC"/>
                </a:solidFill>
                <a:latin typeface="Courier New"/>
              </a:rPr>
              <a:t>ing</a:t>
            </a:r>
            <a:r>
              <a:rPr lang="en-US" dirty="0">
                <a:solidFill>
                  <a:srgbClr val="000000"/>
                </a:solidFill>
                <a:latin typeface="Courier New"/>
              </a:rPr>
              <a:t>, swimm</a:t>
            </a:r>
            <a:r>
              <a:rPr lang="en-US" b="1" dirty="0">
                <a:solidFill>
                  <a:srgbClr val="3300CC"/>
                </a:solidFill>
                <a:latin typeface="Courier New"/>
              </a:rPr>
              <a:t>ing</a:t>
            </a:r>
            <a:r>
              <a:rPr lang="en-US" dirty="0">
                <a:solidFill>
                  <a:srgbClr val="000000"/>
                </a:solidFill>
                <a:latin typeface="Courier New"/>
              </a:rPr>
              <a:t>, and bicycl</a:t>
            </a:r>
            <a:r>
              <a:rPr lang="en-US" b="1" dirty="0">
                <a:solidFill>
                  <a:srgbClr val="3300CC"/>
                </a:solidFill>
                <a:latin typeface="Courier New"/>
              </a:rPr>
              <a:t>ing</a:t>
            </a:r>
            <a:r>
              <a:rPr lang="en-US" dirty="0">
                <a:solidFill>
                  <a:srgbClr val="000000"/>
                </a:solidFill>
                <a:latin typeface="Courier New"/>
              </a:rPr>
              <a:t>.</a:t>
            </a:r>
            <a:endParaRPr lang="en-US" dirty="0"/>
          </a:p>
        </p:txBody>
      </p:sp>
    </p:spTree>
    <p:extLst>
      <p:ext uri="{BB962C8B-B14F-4D97-AF65-F5344CB8AC3E}">
        <p14:creationId xmlns:p14="http://schemas.microsoft.com/office/powerpoint/2010/main" val="218139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Parallel Structure?</a:t>
            </a:r>
          </a:p>
        </p:txBody>
      </p:sp>
      <p:sp>
        <p:nvSpPr>
          <p:cNvPr id="3" name="Content Placeholder 2"/>
          <p:cNvSpPr>
            <a:spLocks noGrp="1"/>
          </p:cNvSpPr>
          <p:nvPr>
            <p:ph sz="quarter" idx="1"/>
          </p:nvPr>
        </p:nvSpPr>
        <p:spPr/>
        <p:txBody>
          <a:bodyPr/>
          <a:lstStyle/>
          <a:p>
            <a:r>
              <a:rPr lang="en-US" dirty="0"/>
              <a:t>Parallel structure means using the same pattern of words to show that two or more ideas have the same level of importance. </a:t>
            </a:r>
          </a:p>
          <a:p>
            <a:pPr lvl="1">
              <a:buFont typeface="Arial" panose="020B0604020202020204" pitchFamily="34" charset="0"/>
              <a:buChar char="•"/>
            </a:pPr>
            <a:endParaRPr lang="en-US" dirty="0"/>
          </a:p>
          <a:p>
            <a:pPr lvl="1">
              <a:buFont typeface="Arial" panose="020B0604020202020204" pitchFamily="34" charset="0"/>
              <a:buChar char="•"/>
            </a:pPr>
            <a:r>
              <a:rPr lang="en-US" dirty="0"/>
              <a:t>This can happen on the word, phrase, or clause level</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The usual way to join parallel structures is with a coordinating conjunction such as “and” or “or”	</a:t>
            </a:r>
          </a:p>
        </p:txBody>
      </p:sp>
    </p:spTree>
    <p:extLst>
      <p:ext uri="{BB962C8B-B14F-4D97-AF65-F5344CB8AC3E}">
        <p14:creationId xmlns:p14="http://schemas.microsoft.com/office/powerpoint/2010/main" val="259333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 and phrases</a:t>
            </a:r>
          </a:p>
        </p:txBody>
      </p:sp>
      <p:sp>
        <p:nvSpPr>
          <p:cNvPr id="3" name="Content Placeholder 2"/>
          <p:cNvSpPr>
            <a:spLocks noGrp="1"/>
          </p:cNvSpPr>
          <p:nvPr>
            <p:ph sz="quarter" idx="1"/>
          </p:nvPr>
        </p:nvSpPr>
        <p:spPr/>
        <p:txBody>
          <a:bodyPr/>
          <a:lstStyle/>
          <a:p>
            <a:r>
              <a:rPr lang="en-US" dirty="0">
                <a:solidFill>
                  <a:srgbClr val="000000"/>
                </a:solidFill>
                <a:latin typeface="Courier New"/>
              </a:rPr>
              <a:t>Mary likes hik</a:t>
            </a:r>
            <a:r>
              <a:rPr lang="en-US" b="1" dirty="0">
                <a:solidFill>
                  <a:srgbClr val="3300CC"/>
                </a:solidFill>
                <a:latin typeface="Courier New"/>
              </a:rPr>
              <a:t>ing</a:t>
            </a:r>
            <a:r>
              <a:rPr lang="en-US" dirty="0">
                <a:solidFill>
                  <a:srgbClr val="000000"/>
                </a:solidFill>
                <a:latin typeface="Courier New"/>
              </a:rPr>
              <a:t>, swimm</a:t>
            </a:r>
            <a:r>
              <a:rPr lang="en-US" b="1" dirty="0">
                <a:solidFill>
                  <a:srgbClr val="3300CC"/>
                </a:solidFill>
                <a:latin typeface="Courier New"/>
              </a:rPr>
              <a:t>ing</a:t>
            </a:r>
            <a:r>
              <a:rPr lang="en-US" dirty="0">
                <a:solidFill>
                  <a:srgbClr val="000000"/>
                </a:solidFill>
                <a:latin typeface="Courier New"/>
              </a:rPr>
              <a:t>, and bicycl</a:t>
            </a:r>
            <a:r>
              <a:rPr lang="en-US" b="1" dirty="0">
                <a:solidFill>
                  <a:srgbClr val="3300CC"/>
                </a:solidFill>
                <a:latin typeface="Courier New"/>
              </a:rPr>
              <a:t>ing</a:t>
            </a:r>
            <a:r>
              <a:rPr lang="en-US" dirty="0">
                <a:solidFill>
                  <a:srgbClr val="000000"/>
                </a:solidFill>
                <a:latin typeface="Courier New"/>
              </a:rPr>
              <a:t>.</a:t>
            </a:r>
          </a:p>
          <a:p>
            <a:pPr marL="0" indent="0">
              <a:buNone/>
            </a:pPr>
            <a:endParaRPr lang="en-US" dirty="0"/>
          </a:p>
          <a:p>
            <a:r>
              <a:rPr lang="en-US" dirty="0">
                <a:solidFill>
                  <a:srgbClr val="000000"/>
                </a:solidFill>
                <a:latin typeface="Courier New"/>
              </a:rPr>
              <a:t>Mary likes </a:t>
            </a:r>
            <a:r>
              <a:rPr lang="en-US" b="1" dirty="0">
                <a:solidFill>
                  <a:srgbClr val="3300CC"/>
                </a:solidFill>
                <a:latin typeface="Courier New"/>
              </a:rPr>
              <a:t>to hike</a:t>
            </a:r>
            <a:r>
              <a:rPr lang="en-US" dirty="0">
                <a:solidFill>
                  <a:srgbClr val="000000"/>
                </a:solidFill>
                <a:latin typeface="Courier New"/>
              </a:rPr>
              <a:t>, </a:t>
            </a:r>
            <a:r>
              <a:rPr lang="en-US" b="1" dirty="0">
                <a:solidFill>
                  <a:srgbClr val="3300CC"/>
                </a:solidFill>
                <a:latin typeface="Courier New"/>
              </a:rPr>
              <a:t>to swim</a:t>
            </a:r>
            <a:r>
              <a:rPr lang="en-US" dirty="0">
                <a:solidFill>
                  <a:srgbClr val="000000"/>
                </a:solidFill>
                <a:latin typeface="Courier New"/>
              </a:rPr>
              <a:t>, and </a:t>
            </a:r>
            <a:r>
              <a:rPr lang="en-US" b="1" dirty="0">
                <a:solidFill>
                  <a:srgbClr val="3300CC"/>
                </a:solidFill>
                <a:latin typeface="Courier New"/>
              </a:rPr>
              <a:t>to ride</a:t>
            </a:r>
            <a:r>
              <a:rPr lang="en-US" dirty="0">
                <a:solidFill>
                  <a:srgbClr val="000000"/>
                </a:solidFill>
                <a:latin typeface="Courier New"/>
              </a:rPr>
              <a:t> a bicycle.</a:t>
            </a:r>
            <a:br>
              <a:rPr lang="en-US" dirty="0"/>
            </a:br>
            <a:r>
              <a:rPr lang="en-US" dirty="0">
                <a:solidFill>
                  <a:srgbClr val="000000"/>
                </a:solidFill>
                <a:latin typeface="Courier New"/>
              </a:rPr>
              <a:t>OR</a:t>
            </a:r>
            <a:br>
              <a:rPr lang="en-US" dirty="0"/>
            </a:br>
            <a:r>
              <a:rPr lang="en-US" dirty="0">
                <a:solidFill>
                  <a:srgbClr val="000000"/>
                </a:solidFill>
                <a:latin typeface="Courier New"/>
              </a:rPr>
              <a:t>Mary likes to </a:t>
            </a:r>
            <a:r>
              <a:rPr lang="en-US" b="1" dirty="0">
                <a:solidFill>
                  <a:srgbClr val="3300CC"/>
                </a:solidFill>
                <a:latin typeface="Courier New"/>
              </a:rPr>
              <a:t>hike</a:t>
            </a:r>
            <a:r>
              <a:rPr lang="en-US" dirty="0">
                <a:solidFill>
                  <a:srgbClr val="000000"/>
                </a:solidFill>
                <a:latin typeface="Courier New"/>
              </a:rPr>
              <a:t>, </a:t>
            </a:r>
            <a:r>
              <a:rPr lang="en-US" b="1" dirty="0">
                <a:solidFill>
                  <a:srgbClr val="3300CC"/>
                </a:solidFill>
                <a:latin typeface="Courier New"/>
              </a:rPr>
              <a:t>swim</a:t>
            </a:r>
            <a:r>
              <a:rPr lang="en-US" dirty="0">
                <a:solidFill>
                  <a:srgbClr val="000000"/>
                </a:solidFill>
                <a:latin typeface="Courier New"/>
              </a:rPr>
              <a:t>, and </a:t>
            </a:r>
            <a:r>
              <a:rPr lang="en-US" b="1" dirty="0">
                <a:solidFill>
                  <a:srgbClr val="3300CC"/>
                </a:solidFill>
                <a:latin typeface="Courier New"/>
              </a:rPr>
              <a:t>ride</a:t>
            </a:r>
            <a:r>
              <a:rPr lang="en-US" dirty="0">
                <a:solidFill>
                  <a:srgbClr val="000000"/>
                </a:solidFill>
                <a:latin typeface="Courier New"/>
              </a:rPr>
              <a:t> a bicycle.</a:t>
            </a:r>
            <a:endParaRPr lang="en-US" dirty="0"/>
          </a:p>
        </p:txBody>
      </p:sp>
    </p:spTree>
    <p:extLst>
      <p:ext uri="{BB962C8B-B14F-4D97-AF65-F5344CB8AC3E}">
        <p14:creationId xmlns:p14="http://schemas.microsoft.com/office/powerpoint/2010/main" val="44721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a:t>Clauses</a:t>
            </a:r>
          </a:p>
        </p:txBody>
      </p:sp>
      <p:sp>
        <p:nvSpPr>
          <p:cNvPr id="3" name="Content Placeholder 2"/>
          <p:cNvSpPr>
            <a:spLocks noGrp="1"/>
          </p:cNvSpPr>
          <p:nvPr>
            <p:ph sz="quarter" idx="1"/>
          </p:nvPr>
        </p:nvSpPr>
        <p:spPr>
          <a:xfrm>
            <a:off x="457200" y="1143000"/>
            <a:ext cx="7467600" cy="4873752"/>
          </a:xfrm>
        </p:spPr>
        <p:txBody>
          <a:bodyPr>
            <a:normAutofit/>
          </a:bodyPr>
          <a:lstStyle/>
          <a:p>
            <a:pPr>
              <a:buFont typeface="Courier New" panose="02070309020205020404" pitchFamily="49" charset="0"/>
              <a:buChar char="o"/>
            </a:pPr>
            <a:r>
              <a:rPr lang="en-US" sz="2000" dirty="0">
                <a:latin typeface="Courier New"/>
              </a:rPr>
              <a:t>Which example is in parallel structure?</a:t>
            </a:r>
          </a:p>
          <a:p>
            <a:pPr>
              <a:buFont typeface="Courier New" panose="02070309020205020404" pitchFamily="49" charset="0"/>
              <a:buChar char="o"/>
            </a:pPr>
            <a:endParaRPr lang="en-US" sz="2000" dirty="0">
              <a:latin typeface="Courier New"/>
            </a:endParaRPr>
          </a:p>
          <a:p>
            <a:pPr>
              <a:buFont typeface="Courier New" panose="02070309020205020404" pitchFamily="49" charset="0"/>
              <a:buChar char="o"/>
            </a:pPr>
            <a:r>
              <a:rPr lang="en-US" sz="2000" dirty="0">
                <a:latin typeface="Courier New"/>
              </a:rPr>
              <a:t>The coach told the players </a:t>
            </a:r>
            <a:r>
              <a:rPr lang="en-US" sz="2000" b="1" dirty="0">
                <a:latin typeface="Courier New"/>
              </a:rPr>
              <a:t>they should get</a:t>
            </a:r>
            <a:r>
              <a:rPr lang="en-US" sz="2000" dirty="0">
                <a:latin typeface="Courier New"/>
              </a:rPr>
              <a:t> a lot of sleep, </a:t>
            </a:r>
            <a:r>
              <a:rPr lang="en-US" sz="2000" b="1" dirty="0">
                <a:latin typeface="Courier New"/>
              </a:rPr>
              <a:t>they should not eat</a:t>
            </a:r>
            <a:r>
              <a:rPr lang="en-US" sz="2000" dirty="0">
                <a:latin typeface="Courier New"/>
              </a:rPr>
              <a:t> too much, and </a:t>
            </a:r>
            <a:r>
              <a:rPr lang="en-US" sz="2000" b="1" dirty="0">
                <a:latin typeface="Courier New"/>
              </a:rPr>
              <a:t>to do</a:t>
            </a:r>
            <a:r>
              <a:rPr lang="en-US" sz="2000" dirty="0">
                <a:latin typeface="Courier New"/>
              </a:rPr>
              <a:t> some warm-up exercises before the game.</a:t>
            </a:r>
          </a:p>
          <a:p>
            <a:endParaRPr lang="en-US" sz="2000" b="1" dirty="0">
              <a:latin typeface="Courier New"/>
            </a:endParaRPr>
          </a:p>
          <a:p>
            <a:pPr>
              <a:buFont typeface="Courier New" panose="02070309020205020404" pitchFamily="49" charset="0"/>
              <a:buChar char="o"/>
            </a:pPr>
            <a:r>
              <a:rPr lang="en-US" sz="2000" dirty="0">
                <a:latin typeface="Courier New"/>
              </a:rPr>
              <a:t>The coach told the players </a:t>
            </a:r>
            <a:r>
              <a:rPr lang="en-US" sz="2000" b="1" dirty="0">
                <a:latin typeface="Courier New"/>
              </a:rPr>
              <a:t>they should get</a:t>
            </a:r>
            <a:r>
              <a:rPr lang="en-US" sz="2000" dirty="0">
                <a:latin typeface="Courier New"/>
              </a:rPr>
              <a:t> a lot of sleep, </a:t>
            </a:r>
            <a:r>
              <a:rPr lang="en-US" sz="2000" b="1" dirty="0">
                <a:latin typeface="Courier New"/>
              </a:rPr>
              <a:t>they should not eat</a:t>
            </a:r>
            <a:r>
              <a:rPr lang="en-US" sz="2000" dirty="0">
                <a:latin typeface="Courier New"/>
              </a:rPr>
              <a:t> too much, and </a:t>
            </a:r>
            <a:r>
              <a:rPr lang="en-US" sz="2000" b="1" dirty="0">
                <a:latin typeface="Courier New"/>
              </a:rPr>
              <a:t>they should do</a:t>
            </a:r>
            <a:r>
              <a:rPr lang="en-US" sz="2000" dirty="0">
                <a:latin typeface="Courier New"/>
              </a:rPr>
              <a:t> some warm-up exercises before the game.</a:t>
            </a:r>
          </a:p>
          <a:p>
            <a:pPr>
              <a:buFont typeface="Courier New" panose="02070309020205020404" pitchFamily="49" charset="0"/>
              <a:buChar char="o"/>
            </a:pPr>
            <a:endParaRPr lang="en-US" sz="2000" dirty="0">
              <a:latin typeface="Courier New"/>
            </a:endParaRPr>
          </a:p>
          <a:p>
            <a:pPr>
              <a:buFont typeface="Courier New" panose="02070309020205020404" pitchFamily="49" charset="0"/>
              <a:buChar char="o"/>
            </a:pPr>
            <a:r>
              <a:rPr lang="en-US" sz="2000" dirty="0">
                <a:latin typeface="Courier New"/>
              </a:rPr>
              <a:t>How else might the second example be rewritten (condensed)?</a:t>
            </a:r>
          </a:p>
          <a:p>
            <a:pPr>
              <a:buFont typeface="Courier New" panose="02070309020205020404" pitchFamily="49" charset="0"/>
              <a:buChar char="o"/>
            </a:pPr>
            <a:endParaRPr lang="en-US" sz="2000" dirty="0">
              <a:latin typeface="Courier New"/>
            </a:endParaRPr>
          </a:p>
          <a:p>
            <a:pPr>
              <a:buFont typeface="Courier New" panose="02070309020205020404" pitchFamily="49" charset="0"/>
              <a:buChar char="o"/>
            </a:pPr>
            <a:endParaRPr lang="en-US" sz="2000" dirty="0">
              <a:latin typeface="Courier New"/>
            </a:endParaRPr>
          </a:p>
          <a:p>
            <a:pPr marL="0" indent="0">
              <a:buNone/>
            </a:pPr>
            <a:endParaRPr lang="en-US" sz="2000" dirty="0">
              <a:solidFill>
                <a:srgbClr val="000000"/>
              </a:solidFill>
              <a:latin typeface="Courier New"/>
            </a:endParaRPr>
          </a:p>
          <a:p>
            <a:endParaRPr lang="en-US" dirty="0"/>
          </a:p>
        </p:txBody>
      </p:sp>
    </p:spTree>
    <p:extLst>
      <p:ext uri="{BB962C8B-B14F-4D97-AF65-F5344CB8AC3E}">
        <p14:creationId xmlns:p14="http://schemas.microsoft.com/office/powerpoint/2010/main" val="358729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Lists after a Colon</a:t>
            </a:r>
          </a:p>
        </p:txBody>
      </p:sp>
      <p:sp>
        <p:nvSpPr>
          <p:cNvPr id="3" name="Content Placeholder 2"/>
          <p:cNvSpPr>
            <a:spLocks noGrp="1"/>
          </p:cNvSpPr>
          <p:nvPr>
            <p:ph sz="quarter" idx="1"/>
          </p:nvPr>
        </p:nvSpPr>
        <p:spPr/>
        <p:txBody>
          <a:bodyPr/>
          <a:lstStyle/>
          <a:p>
            <a:r>
              <a:rPr lang="en-US" b="1" dirty="0">
                <a:solidFill>
                  <a:srgbClr val="000000"/>
                </a:solidFill>
                <a:latin typeface="Courier New"/>
              </a:rPr>
              <a:t>Not Parallel:</a:t>
            </a:r>
            <a:r>
              <a:rPr lang="en-US" dirty="0">
                <a:solidFill>
                  <a:srgbClr val="000000"/>
                </a:solidFill>
                <a:latin typeface="Courier New"/>
              </a:rPr>
              <a:t> </a:t>
            </a:r>
            <a:br>
              <a:rPr lang="en-US" dirty="0">
                <a:solidFill>
                  <a:srgbClr val="000000"/>
                </a:solidFill>
                <a:latin typeface="Courier New"/>
              </a:rPr>
            </a:br>
            <a:r>
              <a:rPr lang="en-US" dirty="0">
                <a:solidFill>
                  <a:srgbClr val="000000"/>
                </a:solidFill>
                <a:latin typeface="Courier New"/>
              </a:rPr>
              <a:t>The dictionary can be used to find these: </a:t>
            </a:r>
            <a:r>
              <a:rPr lang="en-US" b="1" dirty="0">
                <a:solidFill>
                  <a:srgbClr val="3300CC"/>
                </a:solidFill>
                <a:latin typeface="Courier New"/>
              </a:rPr>
              <a:t>word meanings, pronunciations</a:t>
            </a:r>
            <a:r>
              <a:rPr lang="en-US" dirty="0">
                <a:solidFill>
                  <a:srgbClr val="000000"/>
                </a:solidFill>
                <a:latin typeface="Courier New"/>
              </a:rPr>
              <a:t>, </a:t>
            </a:r>
            <a:r>
              <a:rPr lang="en-US" b="1" dirty="0">
                <a:solidFill>
                  <a:srgbClr val="3300CC"/>
                </a:solidFill>
                <a:latin typeface="Courier New"/>
              </a:rPr>
              <a:t>correct spellings</a:t>
            </a:r>
            <a:r>
              <a:rPr lang="en-US" dirty="0">
                <a:solidFill>
                  <a:srgbClr val="000000"/>
                </a:solidFill>
                <a:latin typeface="Courier New"/>
              </a:rPr>
              <a:t>, and </a:t>
            </a:r>
            <a:r>
              <a:rPr lang="en-US" b="1" dirty="0">
                <a:solidFill>
                  <a:srgbClr val="FF0000"/>
                </a:solidFill>
                <a:latin typeface="Courier New"/>
              </a:rPr>
              <a:t>looking up irregular verbs</a:t>
            </a:r>
            <a:r>
              <a:rPr lang="en-US" dirty="0">
                <a:solidFill>
                  <a:srgbClr val="000000"/>
                </a:solidFill>
                <a:latin typeface="Courier New"/>
              </a:rPr>
              <a:t>.</a:t>
            </a:r>
          </a:p>
          <a:p>
            <a:endParaRPr lang="en-US" b="1" dirty="0">
              <a:solidFill>
                <a:srgbClr val="000000"/>
              </a:solidFill>
              <a:latin typeface="Courier New"/>
            </a:endParaRPr>
          </a:p>
          <a:p>
            <a:r>
              <a:rPr lang="en-US" dirty="0"/>
              <a:t>How could you make the sentence above parallel?</a:t>
            </a:r>
          </a:p>
        </p:txBody>
      </p:sp>
    </p:spTree>
    <p:extLst>
      <p:ext uri="{BB962C8B-B14F-4D97-AF65-F5344CB8AC3E}">
        <p14:creationId xmlns:p14="http://schemas.microsoft.com/office/powerpoint/2010/main" val="1109163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Pronged Thesis Statement</a:t>
            </a:r>
          </a:p>
        </p:txBody>
      </p:sp>
      <p:sp>
        <p:nvSpPr>
          <p:cNvPr id="3" name="Content Placeholder 2"/>
          <p:cNvSpPr>
            <a:spLocks noGrp="1"/>
          </p:cNvSpPr>
          <p:nvPr>
            <p:ph sz="quarter" idx="1"/>
          </p:nvPr>
        </p:nvSpPr>
        <p:spPr/>
        <p:txBody>
          <a:bodyPr>
            <a:normAutofit fontScale="92500" lnSpcReduction="10000"/>
          </a:bodyPr>
          <a:lstStyle/>
          <a:p>
            <a:r>
              <a:rPr lang="en-US" dirty="0"/>
              <a:t>Complete these thesis statements using parallel structure---add at least two points to make a complete thesis:</a:t>
            </a:r>
          </a:p>
          <a:p>
            <a:pPr lvl="1"/>
            <a:r>
              <a:rPr lang="en-US" dirty="0"/>
              <a:t>In high school, teachers assign homework, _______, and _______.</a:t>
            </a:r>
          </a:p>
          <a:p>
            <a:pPr lvl="1">
              <a:buNone/>
            </a:pPr>
            <a:r>
              <a:rPr lang="en-US" dirty="0"/>
              <a:t>________________________________________________________________________________________________________________________________________________</a:t>
            </a:r>
          </a:p>
          <a:p>
            <a:pPr lvl="1"/>
            <a:endParaRPr lang="en-US" dirty="0"/>
          </a:p>
          <a:p>
            <a:pPr lvl="1"/>
            <a:endParaRPr lang="en-US" dirty="0"/>
          </a:p>
          <a:p>
            <a:pPr lvl="1"/>
            <a:r>
              <a:rPr lang="en-US" dirty="0"/>
              <a:t>Athletes show their work ethic during competition, _____, and ______.</a:t>
            </a:r>
          </a:p>
          <a:p>
            <a:pPr lvl="1">
              <a:buNone/>
            </a:pPr>
            <a:r>
              <a:rPr lang="en-US" dirty="0"/>
              <a:t>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50855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Warm-up</a:t>
            </a:r>
          </a:p>
        </p:txBody>
      </p:sp>
      <p:sp>
        <p:nvSpPr>
          <p:cNvPr id="3" name="Content Placeholder 2"/>
          <p:cNvSpPr>
            <a:spLocks noGrp="1"/>
          </p:cNvSpPr>
          <p:nvPr>
            <p:ph sz="quarter" idx="1"/>
          </p:nvPr>
        </p:nvSpPr>
        <p:spPr/>
        <p:txBody>
          <a:bodyPr/>
          <a:lstStyle/>
          <a:p>
            <a:endParaRPr lang="en-US" dirty="0"/>
          </a:p>
          <a:p>
            <a:endParaRPr lang="en-US" dirty="0"/>
          </a:p>
          <a:p>
            <a:r>
              <a:rPr lang="en-US" dirty="0"/>
              <a:t>Write 2 parallel structure thesis statements of your own.</a:t>
            </a:r>
          </a:p>
        </p:txBody>
      </p:sp>
    </p:spTree>
    <p:extLst>
      <p:ext uri="{BB962C8B-B14F-4D97-AF65-F5344CB8AC3E}">
        <p14:creationId xmlns:p14="http://schemas.microsoft.com/office/powerpoint/2010/main" val="695443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Application</a:t>
            </a:r>
            <a:r>
              <a:rPr lang="en-US" dirty="0"/>
              <a:t>:  Make the following Parallel </a:t>
            </a:r>
            <a:r>
              <a:rPr lang="en-US" b="1" dirty="0"/>
              <a:t>(copy as is, then edit to correct)</a:t>
            </a:r>
          </a:p>
        </p:txBody>
      </p:sp>
      <p:sp>
        <p:nvSpPr>
          <p:cNvPr id="3" name="Content Placeholder 2"/>
          <p:cNvSpPr>
            <a:spLocks noGrp="1"/>
          </p:cNvSpPr>
          <p:nvPr>
            <p:ph sz="quarter" idx="1"/>
          </p:nvPr>
        </p:nvSpPr>
        <p:spPr/>
        <p:txBody>
          <a:bodyPr>
            <a:normAutofit fontScale="70000" lnSpcReduction="20000"/>
          </a:bodyPr>
          <a:lstStyle/>
          <a:p>
            <a:pPr marL="514350" indent="-514350">
              <a:buFont typeface="+mj-lt"/>
              <a:buAutoNum type="arabicPeriod"/>
            </a:pPr>
            <a:r>
              <a:rPr lang="en-US" sz="2800" dirty="0"/>
              <a:t>I am allergic to the dog’s hair and how it smells.</a:t>
            </a:r>
          </a:p>
          <a:p>
            <a:pPr marL="514350" indent="-514350">
              <a:buFont typeface="+mj-lt"/>
              <a:buAutoNum type="arabicPeriod"/>
            </a:pPr>
            <a:endParaRPr lang="en-US" sz="2800" dirty="0"/>
          </a:p>
          <a:p>
            <a:pPr marL="514350" indent="-514350">
              <a:buFont typeface="+mj-lt"/>
              <a:buAutoNum type="arabicPeriod"/>
            </a:pPr>
            <a:r>
              <a:rPr lang="en-US" sz="2800" dirty="0"/>
              <a:t>The class valued respect, honesty, and being on time in a teacher.</a:t>
            </a:r>
          </a:p>
          <a:p>
            <a:pPr marL="514350" indent="-514350">
              <a:buFont typeface="+mj-lt"/>
              <a:buAutoNum type="arabicPeriod"/>
            </a:pPr>
            <a:endParaRPr lang="en-US" sz="2800" dirty="0"/>
          </a:p>
          <a:p>
            <a:pPr marL="514350" indent="-514350">
              <a:buFont typeface="+mj-lt"/>
              <a:buAutoNum type="arabicPeriod"/>
            </a:pPr>
            <a:r>
              <a:rPr lang="en-US" sz="2800" dirty="0"/>
              <a:t>James enjoys reading more than to write.</a:t>
            </a:r>
          </a:p>
          <a:p>
            <a:pPr marL="514350" indent="-514350">
              <a:buFont typeface="+mj-lt"/>
              <a:buAutoNum type="arabicPeriod"/>
            </a:pPr>
            <a:endParaRPr lang="en-US" sz="2800" dirty="0"/>
          </a:p>
          <a:p>
            <a:pPr marL="514350" indent="-514350">
              <a:buFont typeface="+mj-lt"/>
              <a:buAutoNum type="arabicPeriod"/>
            </a:pPr>
            <a:r>
              <a:rPr lang="en-US" altLang="en-US" sz="2800" dirty="0"/>
              <a:t> William Shakespeare and Ben Jonson exhibit similar styles of language, how they develop characters, and showing plot execution. </a:t>
            </a:r>
          </a:p>
          <a:p>
            <a:pPr marL="514350" indent="-514350">
              <a:buFont typeface="+mj-lt"/>
              <a:buAutoNum type="arabicPeriod"/>
            </a:pPr>
            <a:endParaRPr lang="en-US" altLang="en-US" sz="2800" dirty="0"/>
          </a:p>
          <a:p>
            <a:pPr marL="514350" indent="-514350">
              <a:buFont typeface="+mj-lt"/>
              <a:buAutoNum type="arabicPeriod"/>
            </a:pPr>
            <a:r>
              <a:rPr lang="en-US" altLang="en-US" sz="2800" dirty="0"/>
              <a:t>Because it emits no greenhouse gasses, there isn’t any  atmospheric pollution, and harms no water or aquatic life, Nuclear power provides the cleanest source of energy to meet the demands of the twenty-first century.</a:t>
            </a:r>
            <a:endParaRPr lang="en-US" sz="2800" dirty="0"/>
          </a:p>
        </p:txBody>
      </p:sp>
    </p:spTree>
    <p:extLst>
      <p:ext uri="{BB962C8B-B14F-4D97-AF65-F5344CB8AC3E}">
        <p14:creationId xmlns:p14="http://schemas.microsoft.com/office/powerpoint/2010/main" val="61161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17397</TotalTime>
  <Words>280</Words>
  <Application>Microsoft Office PowerPoint</Application>
  <PresentationFormat>On-screen Show (4:3)</PresentationFormat>
  <Paragraphs>51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Schoolbook</vt:lpstr>
      <vt:lpstr>Courier New</vt:lpstr>
      <vt:lpstr>Wingdings</vt:lpstr>
      <vt:lpstr>Wingdings 2</vt:lpstr>
      <vt:lpstr>Oriel</vt:lpstr>
      <vt:lpstr>Parallel Structure</vt:lpstr>
      <vt:lpstr>What is parallel Structure?</vt:lpstr>
      <vt:lpstr>What is Parallel Structure?</vt:lpstr>
      <vt:lpstr>Words and phrases</vt:lpstr>
      <vt:lpstr>Clauses</vt:lpstr>
      <vt:lpstr>Lists after a Colon</vt:lpstr>
      <vt:lpstr>Three Pronged Thesis Statement</vt:lpstr>
      <vt:lpstr>Warm-up</vt:lpstr>
      <vt:lpstr>Application:  Make the following Parallel (copy as is, then edit to correct)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Structure</dc:title>
  <dc:creator>Taylor</dc:creator>
  <cp:lastModifiedBy>Sarah Honeycutt</cp:lastModifiedBy>
  <cp:revision>1121</cp:revision>
  <dcterms:created xsi:type="dcterms:W3CDTF">2014-09-27T20:43:40Z</dcterms:created>
  <dcterms:modified xsi:type="dcterms:W3CDTF">2017-03-15T15:01:49Z</dcterms:modified>
</cp:coreProperties>
</file>