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87" r:id="rId2"/>
    <p:sldId id="289" r:id="rId3"/>
    <p:sldId id="291" r:id="rId4"/>
    <p:sldId id="290" r:id="rId5"/>
    <p:sldId id="292" r:id="rId6"/>
    <p:sldId id="297" r:id="rId7"/>
    <p:sldId id="296" r:id="rId8"/>
    <p:sldId id="298" r:id="rId9"/>
    <p:sldId id="299" r:id="rId10"/>
    <p:sldId id="294" r:id="rId11"/>
    <p:sldId id="283" r:id="rId12"/>
    <p:sldId id="279" r:id="rId13"/>
    <p:sldId id="300" r:id="rId14"/>
    <p:sldId id="295" r:id="rId15"/>
    <p:sldId id="301" r:id="rId16"/>
    <p:sldId id="302" r:id="rId17"/>
    <p:sldId id="303" r:id="rId18"/>
    <p:sldId id="256" r:id="rId19"/>
    <p:sldId id="304" r:id="rId20"/>
    <p:sldId id="305" r:id="rId21"/>
    <p:sldId id="281" r:id="rId22"/>
    <p:sldId id="306" r:id="rId23"/>
    <p:sldId id="307" r:id="rId24"/>
    <p:sldId id="288" r:id="rId25"/>
    <p:sldId id="309" r:id="rId26"/>
    <p:sldId id="282" r:id="rId27"/>
    <p:sldId id="308" r:id="rId28"/>
    <p:sldId id="293" r:id="rId29"/>
    <p:sldId id="312" r:id="rId30"/>
    <p:sldId id="316" r:id="rId31"/>
    <p:sldId id="318" r:id="rId32"/>
    <p:sldId id="319" r:id="rId33"/>
    <p:sldId id="320" r:id="rId34"/>
    <p:sldId id="257" r:id="rId35"/>
    <p:sldId id="258" r:id="rId36"/>
    <p:sldId id="321" r:id="rId37"/>
    <p:sldId id="260" r:id="rId38"/>
    <p:sldId id="266" r:id="rId39"/>
    <p:sldId id="322" r:id="rId40"/>
    <p:sldId id="323" r:id="rId41"/>
    <p:sldId id="262" r:id="rId42"/>
    <p:sldId id="263" r:id="rId43"/>
    <p:sldId id="324" r:id="rId44"/>
    <p:sldId id="259" r:id="rId45"/>
    <p:sldId id="265" r:id="rId46"/>
    <p:sldId id="264" r:id="rId47"/>
    <p:sldId id="317" r:id="rId48"/>
    <p:sldId id="314" r:id="rId49"/>
    <p:sldId id="313" r:id="rId50"/>
    <p:sldId id="325" r:id="rId51"/>
    <p:sldId id="270" r:id="rId52"/>
    <p:sldId id="272" r:id="rId53"/>
    <p:sldId id="271" r:id="rId54"/>
    <p:sldId id="274" r:id="rId55"/>
    <p:sldId id="275" r:id="rId56"/>
    <p:sldId id="326" r:id="rId57"/>
    <p:sldId id="261" r:id="rId58"/>
    <p:sldId id="310" r:id="rId59"/>
    <p:sldId id="315" r:id="rId60"/>
    <p:sldId id="311" r:id="rId61"/>
    <p:sldId id="278" r:id="rId62"/>
    <p:sldId id="286" r:id="rId63"/>
    <p:sldId id="273" r:id="rId64"/>
  </p:sldIdLst>
  <p:sldSz cx="9144000" cy="6858000" type="screen4x3"/>
  <p:notesSz cx="6858000" cy="100123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94318" autoAdjust="0"/>
  </p:normalViewPr>
  <p:slideViewPr>
    <p:cSldViewPr>
      <p:cViewPr varScale="1">
        <p:scale>
          <a:sx n="99" d="100"/>
          <a:sy n="99" d="100"/>
        </p:scale>
        <p:origin x="2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1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500618"/>
          </a:xfrm>
          <a:prstGeom prst="rect">
            <a:avLst/>
          </a:prstGeom>
        </p:spPr>
        <p:txBody>
          <a:bodyPr vert="horz" lIns="91440" tIns="45720" rIns="91440" bIns="45720" rtlCol="0"/>
          <a:lstStyle>
            <a:lvl1pPr algn="r">
              <a:defRPr sz="1200"/>
            </a:lvl1pPr>
          </a:lstStyle>
          <a:p>
            <a:fld id="{33B3FF7E-100D-42C8-BF1B-DF6F4D0AA9E9}" type="datetimeFigureOut">
              <a:rPr lang="en-US" smtClean="0"/>
              <a:pPr/>
              <a:t>2/2/2016</a:t>
            </a:fld>
            <a:endParaRPr lang="en-AU"/>
          </a:p>
        </p:txBody>
      </p:sp>
      <p:sp>
        <p:nvSpPr>
          <p:cNvPr id="4" name="Footer Placeholder 3"/>
          <p:cNvSpPr>
            <a:spLocks noGrp="1"/>
          </p:cNvSpPr>
          <p:nvPr>
            <p:ph type="ftr" sz="quarter" idx="2"/>
          </p:nvPr>
        </p:nvSpPr>
        <p:spPr>
          <a:xfrm>
            <a:off x="0" y="9510007"/>
            <a:ext cx="2971800" cy="50061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510007"/>
            <a:ext cx="2971800" cy="500618"/>
          </a:xfrm>
          <a:prstGeom prst="rect">
            <a:avLst/>
          </a:prstGeom>
        </p:spPr>
        <p:txBody>
          <a:bodyPr vert="horz" lIns="91440" tIns="45720" rIns="91440" bIns="45720" rtlCol="0" anchor="b"/>
          <a:lstStyle>
            <a:lvl1pPr algn="r">
              <a:defRPr sz="1200"/>
            </a:lvl1pPr>
          </a:lstStyle>
          <a:p>
            <a:fld id="{8A21EDED-E03F-4948-A6F2-61B2AA61B006}" type="slidenum">
              <a:rPr lang="en-AU" smtClean="0"/>
              <a:pPr/>
              <a:t>‹#›</a:t>
            </a:fld>
            <a:endParaRPr lang="en-AU"/>
          </a:p>
        </p:txBody>
      </p:sp>
    </p:spTree>
    <p:extLst>
      <p:ext uri="{BB962C8B-B14F-4D97-AF65-F5344CB8AC3E}">
        <p14:creationId xmlns:p14="http://schemas.microsoft.com/office/powerpoint/2010/main" val="1951613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1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500618"/>
          </a:xfrm>
          <a:prstGeom prst="rect">
            <a:avLst/>
          </a:prstGeom>
        </p:spPr>
        <p:txBody>
          <a:bodyPr vert="horz" lIns="91440" tIns="45720" rIns="91440" bIns="45720" rtlCol="0"/>
          <a:lstStyle>
            <a:lvl1pPr algn="r">
              <a:defRPr sz="1200"/>
            </a:lvl1pPr>
          </a:lstStyle>
          <a:p>
            <a:fld id="{722CA817-C588-4850-B880-85E8FEB82CBC}" type="datetimeFigureOut">
              <a:rPr lang="en-US" smtClean="0"/>
              <a:pPr/>
              <a:t>2/2/2016</a:t>
            </a:fld>
            <a:endParaRPr lang="en-AU"/>
          </a:p>
        </p:txBody>
      </p:sp>
      <p:sp>
        <p:nvSpPr>
          <p:cNvPr id="4" name="Slide Image Placeholder 3"/>
          <p:cNvSpPr>
            <a:spLocks noGrp="1" noRot="1" noChangeAspect="1"/>
          </p:cNvSpPr>
          <p:nvPr>
            <p:ph type="sldImg" idx="2"/>
          </p:nvPr>
        </p:nvSpPr>
        <p:spPr>
          <a:xfrm>
            <a:off x="927100" y="750888"/>
            <a:ext cx="5003800" cy="37544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5873"/>
            <a:ext cx="5486400" cy="4505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510007"/>
            <a:ext cx="2971800" cy="50061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510007"/>
            <a:ext cx="2971800" cy="500618"/>
          </a:xfrm>
          <a:prstGeom prst="rect">
            <a:avLst/>
          </a:prstGeom>
        </p:spPr>
        <p:txBody>
          <a:bodyPr vert="horz" lIns="91440" tIns="45720" rIns="91440" bIns="45720" rtlCol="0" anchor="b"/>
          <a:lstStyle>
            <a:lvl1pPr algn="r">
              <a:defRPr sz="1200"/>
            </a:lvl1pPr>
          </a:lstStyle>
          <a:p>
            <a:fld id="{E5E353BE-7B92-451B-8F1A-633BA962962F}" type="slidenum">
              <a:rPr lang="en-AU" smtClean="0"/>
              <a:pPr/>
              <a:t>‹#›</a:t>
            </a:fld>
            <a:endParaRPr lang="en-AU"/>
          </a:p>
        </p:txBody>
      </p:sp>
    </p:spTree>
    <p:extLst>
      <p:ext uri="{BB962C8B-B14F-4D97-AF65-F5344CB8AC3E}">
        <p14:creationId xmlns:p14="http://schemas.microsoft.com/office/powerpoint/2010/main" val="61364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5E353BE-7B92-451B-8F1A-633BA962962F}" type="slidenum">
              <a:rPr lang="en-AU" smtClean="0"/>
              <a:pPr/>
              <a:t>1</a:t>
            </a:fld>
            <a:endParaRPr lang="en-AU"/>
          </a:p>
        </p:txBody>
      </p:sp>
    </p:spTree>
    <p:extLst>
      <p:ext uri="{BB962C8B-B14F-4D97-AF65-F5344CB8AC3E}">
        <p14:creationId xmlns:p14="http://schemas.microsoft.com/office/powerpoint/2010/main" val="40018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This is John Steinbeck</a:t>
            </a:r>
          </a:p>
          <a:p>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This is John Steinbeck.</a:t>
            </a:r>
            <a:r>
              <a:rPr lang="en-AU" sz="1200" baseline="0" dirty="0" smtClean="0"/>
              <a:t> </a:t>
            </a:r>
            <a:r>
              <a:rPr lang="en-AU" sz="1200" dirty="0" smtClean="0"/>
              <a:t>He is considered one of the most important of American authors</a:t>
            </a:r>
          </a:p>
          <a:p>
            <a:endParaRPr lang="en-AU" dirty="0"/>
          </a:p>
        </p:txBody>
      </p:sp>
      <p:sp>
        <p:nvSpPr>
          <p:cNvPr id="4" name="Slide Number Placeholder 3"/>
          <p:cNvSpPr>
            <a:spLocks noGrp="1"/>
          </p:cNvSpPr>
          <p:nvPr>
            <p:ph type="sldNum" sz="quarter" idx="10"/>
          </p:nvPr>
        </p:nvSpPr>
        <p:spPr/>
        <p:txBody>
          <a:bodyPr/>
          <a:lstStyle/>
          <a:p>
            <a:fld id="{E5E353BE-7B92-451B-8F1A-633BA962962F}" type="slidenum">
              <a:rPr lang="en-AU" smtClean="0"/>
              <a:pPr/>
              <a:t>2</a:t>
            </a:fld>
            <a:endParaRPr lang="en-AU"/>
          </a:p>
        </p:txBody>
      </p:sp>
    </p:spTree>
    <p:extLst>
      <p:ext uri="{BB962C8B-B14F-4D97-AF65-F5344CB8AC3E}">
        <p14:creationId xmlns:p14="http://schemas.microsoft.com/office/powerpoint/2010/main" val="278771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i="1" dirty="0" smtClean="0"/>
              <a:t>The clouds appeared on the horizons with a thunderous roar. Turbulent dust clouds rolled in generally from the North and dumped a fine silt over the land. Men, women and children stayed in their houses and tied handkerchiefs over their noses and mouths. When they dared to leave, they added goggles to protect their eyes. Houses were shut tight, cloth was wedged in the cracks of the doors and windows but still the fine silt forced its way into houses, schools and businesses. During the storms, the air indoors was "swept" with wet gunny sacks. Sponges were used as makeshift "dust masks" and damp sheets were tied over the beds.</a:t>
            </a:r>
            <a:endParaRPr lang="en-AU" dirty="0" smtClean="0"/>
          </a:p>
          <a:p>
            <a:endParaRPr lang="en-AU" dirty="0"/>
          </a:p>
        </p:txBody>
      </p:sp>
      <p:sp>
        <p:nvSpPr>
          <p:cNvPr id="4" name="Slide Number Placeholder 3"/>
          <p:cNvSpPr>
            <a:spLocks noGrp="1"/>
          </p:cNvSpPr>
          <p:nvPr>
            <p:ph type="sldNum" sz="quarter" idx="10"/>
          </p:nvPr>
        </p:nvSpPr>
        <p:spPr/>
        <p:txBody>
          <a:bodyPr/>
          <a:lstStyle/>
          <a:p>
            <a:fld id="{E5E353BE-7B92-451B-8F1A-633BA962962F}" type="slidenum">
              <a:rPr lang="en-AU" smtClean="0"/>
              <a:pPr/>
              <a:t>45</a:t>
            </a:fld>
            <a:endParaRPr lang="en-AU"/>
          </a:p>
        </p:txBody>
      </p:sp>
    </p:spTree>
    <p:extLst>
      <p:ext uri="{BB962C8B-B14F-4D97-AF65-F5344CB8AC3E}">
        <p14:creationId xmlns:p14="http://schemas.microsoft.com/office/powerpoint/2010/main" val="73109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i="1" dirty="0" smtClean="0"/>
              <a:t> Every possible crack was plugged, sheets were placed over windows and blankets were hung behind doors. Often the places were so tightly plugged against the dust (which still managed to get in) that the houses became extremely hot and stuffy. </a:t>
            </a:r>
            <a:endParaRPr lang="en-AU" dirty="0" smtClean="0"/>
          </a:p>
          <a:p>
            <a:endParaRPr lang="en-AU" dirty="0"/>
          </a:p>
        </p:txBody>
      </p:sp>
      <p:sp>
        <p:nvSpPr>
          <p:cNvPr id="4" name="Slide Number Placeholder 3"/>
          <p:cNvSpPr>
            <a:spLocks noGrp="1"/>
          </p:cNvSpPr>
          <p:nvPr>
            <p:ph type="sldNum" sz="quarter" idx="10"/>
          </p:nvPr>
        </p:nvSpPr>
        <p:spPr/>
        <p:txBody>
          <a:bodyPr/>
          <a:lstStyle/>
          <a:p>
            <a:fld id="{E5E353BE-7B92-451B-8F1A-633BA962962F}" type="slidenum">
              <a:rPr lang="en-AU" smtClean="0"/>
              <a:pPr/>
              <a:t>46</a:t>
            </a:fld>
            <a:endParaRPr lang="en-AU"/>
          </a:p>
        </p:txBody>
      </p:sp>
    </p:spTree>
    <p:extLst>
      <p:ext uri="{BB962C8B-B14F-4D97-AF65-F5344CB8AC3E}">
        <p14:creationId xmlns:p14="http://schemas.microsoft.com/office/powerpoint/2010/main" val="176868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i="1" dirty="0" smtClean="0"/>
              <a:t>Every possible crack was plugged, sheets were placed over windows and blankets were hung behind doors. Often the places were so tightly plugged against the dust (which still managed to get in) that the houses became extremely hot and stuffy. </a:t>
            </a:r>
            <a:endParaRPr lang="en-AU" dirty="0"/>
          </a:p>
        </p:txBody>
      </p:sp>
      <p:sp>
        <p:nvSpPr>
          <p:cNvPr id="4" name="Slide Number Placeholder 3"/>
          <p:cNvSpPr>
            <a:spLocks noGrp="1"/>
          </p:cNvSpPr>
          <p:nvPr>
            <p:ph type="sldNum" sz="quarter" idx="10"/>
          </p:nvPr>
        </p:nvSpPr>
        <p:spPr/>
        <p:txBody>
          <a:bodyPr/>
          <a:lstStyle/>
          <a:p>
            <a:fld id="{E5E353BE-7B92-451B-8F1A-633BA962962F}" type="slidenum">
              <a:rPr lang="en-AU" smtClean="0"/>
              <a:pPr/>
              <a:t>47</a:t>
            </a:fld>
            <a:endParaRPr lang="en-AU"/>
          </a:p>
        </p:txBody>
      </p:sp>
    </p:spTree>
    <p:extLst>
      <p:ext uri="{BB962C8B-B14F-4D97-AF65-F5344CB8AC3E}">
        <p14:creationId xmlns:p14="http://schemas.microsoft.com/office/powerpoint/2010/main" val="50487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1DB21-D34F-4246-9F8B-BEA197256FF9}" type="datetimeFigureOut">
              <a:rPr lang="en-US" smtClean="0"/>
              <a:pPr/>
              <a:t>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A21DB21-D34F-4246-9F8B-BEA197256FF9}" type="datetimeFigureOut">
              <a:rPr lang="en-US" smtClean="0"/>
              <a:pPr/>
              <a:t>2/2/2016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A21DB21-D34F-4246-9F8B-BEA197256FF9}" type="datetimeFigureOut">
              <a:rPr lang="en-US" smtClean="0"/>
              <a:pPr/>
              <a:t>2/2/2016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A21DB21-D34F-4246-9F8B-BEA197256FF9}" type="datetimeFigureOut">
              <a:rPr lang="en-US" smtClean="0"/>
              <a:pPr/>
              <a:t>2/2/2016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1DB21-D34F-4246-9F8B-BEA197256FF9}" type="datetimeFigureOut">
              <a:rPr lang="en-US" smtClean="0"/>
              <a:pPr/>
              <a:t>2/2/2016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1DB21-D34F-4246-9F8B-BEA197256FF9}" type="datetimeFigureOut">
              <a:rPr lang="en-US" smtClean="0"/>
              <a:pPr/>
              <a:t>2/2/2016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1DB21-D34F-4246-9F8B-BEA197256FF9}" type="datetimeFigureOut">
              <a:rPr lang="en-US" smtClean="0"/>
              <a:pPr/>
              <a:t>2/2/2016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DB21-D34F-4246-9F8B-BEA197256FF9}" type="datetimeFigureOut">
              <a:rPr lang="en-US" smtClean="0"/>
              <a:pPr/>
              <a:t>2/2/2016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039D1-DB40-4FCF-9013-DBF0C7BAE3D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9.gif"/><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of-mice-and-men-novel"/>
          <p:cNvPicPr>
            <a:picLocks noChangeAspect="1" noChangeArrowheads="1"/>
          </p:cNvPicPr>
          <p:nvPr/>
        </p:nvPicPr>
        <p:blipFill>
          <a:blip r:embed="rId3"/>
          <a:srcRect/>
          <a:stretch>
            <a:fillRect/>
          </a:stretch>
        </p:blipFill>
        <p:spPr bwMode="auto">
          <a:xfrm>
            <a:off x="571472" y="97550"/>
            <a:ext cx="4357718" cy="6619224"/>
          </a:xfrm>
          <a:prstGeom prst="rect">
            <a:avLst/>
          </a:prstGeom>
          <a:noFill/>
        </p:spPr>
      </p:pic>
      <p:sp>
        <p:nvSpPr>
          <p:cNvPr id="3" name="TextBox 2"/>
          <p:cNvSpPr txBox="1"/>
          <p:nvPr/>
        </p:nvSpPr>
        <p:spPr>
          <a:xfrm>
            <a:off x="5143504" y="500042"/>
            <a:ext cx="3286148" cy="6247864"/>
          </a:xfrm>
          <a:prstGeom prst="rect">
            <a:avLst/>
          </a:prstGeom>
          <a:noFill/>
        </p:spPr>
        <p:txBody>
          <a:bodyPr wrap="square" rtlCol="0">
            <a:spAutoFit/>
          </a:bodyPr>
          <a:lstStyle/>
          <a:p>
            <a:r>
              <a:rPr lang="en-AU" sz="4000" dirty="0" smtClean="0"/>
              <a:t>OF MICE AND MEN</a:t>
            </a:r>
          </a:p>
          <a:p>
            <a:r>
              <a:rPr lang="en-AU" sz="4000" dirty="0" smtClean="0"/>
              <a:t>By John Steinbeck</a:t>
            </a:r>
          </a:p>
          <a:p>
            <a:endParaRPr lang="en-AU" sz="4000" dirty="0" smtClean="0"/>
          </a:p>
          <a:p>
            <a:r>
              <a:rPr lang="en-AU" sz="4000" dirty="0" smtClean="0"/>
              <a:t>An introduction for</a:t>
            </a:r>
          </a:p>
          <a:p>
            <a:r>
              <a:rPr lang="en-AU" sz="4000" dirty="0" smtClean="0"/>
              <a:t>Year 9 English</a:t>
            </a:r>
          </a:p>
          <a:p>
            <a:endParaRPr lang="en-AU"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nicover.com/images/GXB05987.JPG"/>
          <p:cNvPicPr>
            <a:picLocks noChangeAspect="1" noChangeArrowheads="1"/>
          </p:cNvPicPr>
          <p:nvPr/>
        </p:nvPicPr>
        <p:blipFill>
          <a:blip r:embed="rId2"/>
          <a:srcRect/>
          <a:stretch>
            <a:fillRect/>
          </a:stretch>
        </p:blipFill>
        <p:spPr bwMode="auto">
          <a:xfrm>
            <a:off x="1071538" y="642918"/>
            <a:ext cx="4929222" cy="5540446"/>
          </a:xfrm>
          <a:prstGeom prst="rect">
            <a:avLst/>
          </a:prstGeom>
          <a:noFill/>
        </p:spPr>
      </p:pic>
      <p:sp>
        <p:nvSpPr>
          <p:cNvPr id="4" name="TextBox 3"/>
          <p:cNvSpPr txBox="1"/>
          <p:nvPr/>
        </p:nvSpPr>
        <p:spPr>
          <a:xfrm>
            <a:off x="6215074" y="1000108"/>
            <a:ext cx="2143140" cy="4832092"/>
          </a:xfrm>
          <a:prstGeom prst="rect">
            <a:avLst/>
          </a:prstGeom>
          <a:noFill/>
        </p:spPr>
        <p:txBody>
          <a:bodyPr wrap="square" rtlCol="0">
            <a:spAutoFit/>
          </a:bodyPr>
          <a:lstStyle/>
          <a:p>
            <a:r>
              <a:rPr lang="en-AU" sz="4400" dirty="0" smtClean="0"/>
              <a:t>His first novels were not received well critically</a:t>
            </a:r>
            <a:endParaRPr lang="en-AU"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ohhs.ohsd.net/~mkilmer/images/of%20mice%20and%20men%202.jpg"/>
          <p:cNvPicPr>
            <a:picLocks noChangeAspect="1" noChangeArrowheads="1"/>
          </p:cNvPicPr>
          <p:nvPr/>
        </p:nvPicPr>
        <p:blipFill>
          <a:blip r:embed="rId2"/>
          <a:srcRect/>
          <a:stretch>
            <a:fillRect/>
          </a:stretch>
        </p:blipFill>
        <p:spPr bwMode="auto">
          <a:xfrm>
            <a:off x="285720" y="357166"/>
            <a:ext cx="2714644" cy="3761255"/>
          </a:xfrm>
          <a:prstGeom prst="rect">
            <a:avLst/>
          </a:prstGeom>
          <a:noFill/>
        </p:spPr>
      </p:pic>
      <p:pic>
        <p:nvPicPr>
          <p:cNvPr id="40964" name="Picture 4" descr="http://www.alyon.org/generale/theatre/cinema/affiches_cinema/o/of_mice_and_men.jpg"/>
          <p:cNvPicPr>
            <a:picLocks noChangeAspect="1" noChangeArrowheads="1"/>
          </p:cNvPicPr>
          <p:nvPr/>
        </p:nvPicPr>
        <p:blipFill>
          <a:blip r:embed="rId3"/>
          <a:srcRect/>
          <a:stretch>
            <a:fillRect/>
          </a:stretch>
        </p:blipFill>
        <p:spPr bwMode="auto">
          <a:xfrm>
            <a:off x="4143372" y="1857364"/>
            <a:ext cx="3139784" cy="4667246"/>
          </a:xfrm>
          <a:prstGeom prst="rect">
            <a:avLst/>
          </a:prstGeom>
          <a:noFill/>
        </p:spPr>
      </p:pic>
      <p:pic>
        <p:nvPicPr>
          <p:cNvPr id="40966" name="Picture 6" descr="http://images.absoluteastronomy.com/images/topicimages/o/of/of_mice_and_men.gif"/>
          <p:cNvPicPr>
            <a:picLocks noChangeAspect="1" noChangeArrowheads="1"/>
          </p:cNvPicPr>
          <p:nvPr/>
        </p:nvPicPr>
        <p:blipFill>
          <a:blip r:embed="rId4"/>
          <a:srcRect/>
          <a:stretch>
            <a:fillRect/>
          </a:stretch>
        </p:blipFill>
        <p:spPr bwMode="auto">
          <a:xfrm>
            <a:off x="1785918" y="3214686"/>
            <a:ext cx="2071702" cy="3437142"/>
          </a:xfrm>
          <a:prstGeom prst="rect">
            <a:avLst/>
          </a:prstGeom>
          <a:noFill/>
        </p:spPr>
      </p:pic>
      <p:sp>
        <p:nvSpPr>
          <p:cNvPr id="6" name="Rectangle 5"/>
          <p:cNvSpPr/>
          <p:nvPr/>
        </p:nvSpPr>
        <p:spPr>
          <a:xfrm>
            <a:off x="3214678" y="285728"/>
            <a:ext cx="4572000" cy="1477328"/>
          </a:xfrm>
          <a:prstGeom prst="rect">
            <a:avLst/>
          </a:prstGeom>
        </p:spPr>
        <p:txBody>
          <a:bodyPr>
            <a:spAutoFit/>
          </a:bodyPr>
          <a:lstStyle/>
          <a:p>
            <a:r>
              <a:rPr lang="en-AU" dirty="0" smtClean="0"/>
              <a:t>With the publication of his first novella- a short novel in 1937.</a:t>
            </a:r>
          </a:p>
          <a:p>
            <a:r>
              <a:rPr lang="en-AU" dirty="0" smtClean="0"/>
              <a:t>He gains world wide recognition. He goes on to write other powerful novels. (Grapes of Wrath) </a:t>
            </a:r>
          </a:p>
          <a:p>
            <a:r>
              <a:rPr lang="en-AU" dirty="0" smtClean="0"/>
              <a:t>In 1962 he wins the Nobel Prize for Literature.</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austinchronicle.com/binary/a848/books_feature-13333.jpeg"/>
          <p:cNvPicPr>
            <a:picLocks noChangeAspect="1" noChangeArrowheads="1"/>
          </p:cNvPicPr>
          <p:nvPr/>
        </p:nvPicPr>
        <p:blipFill>
          <a:blip r:embed="rId2"/>
          <a:srcRect/>
          <a:stretch>
            <a:fillRect/>
          </a:stretch>
        </p:blipFill>
        <p:spPr bwMode="auto">
          <a:xfrm>
            <a:off x="428596" y="285728"/>
            <a:ext cx="7687488" cy="54292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umanities-interactive.org/literature/bonfire/400/007g.jpg"/>
          <p:cNvPicPr>
            <a:picLocks noChangeAspect="1" noChangeArrowheads="1"/>
          </p:cNvPicPr>
          <p:nvPr/>
        </p:nvPicPr>
        <p:blipFill>
          <a:blip r:embed="rId2"/>
          <a:srcRect/>
          <a:stretch>
            <a:fillRect/>
          </a:stretch>
        </p:blipFill>
        <p:spPr bwMode="auto">
          <a:xfrm>
            <a:off x="857224" y="168113"/>
            <a:ext cx="4000528" cy="6084453"/>
          </a:xfrm>
          <a:prstGeom prst="rect">
            <a:avLst/>
          </a:prstGeom>
          <a:noFill/>
        </p:spPr>
      </p:pic>
      <p:sp>
        <p:nvSpPr>
          <p:cNvPr id="3" name="TextBox 2"/>
          <p:cNvSpPr txBox="1"/>
          <p:nvPr/>
        </p:nvSpPr>
        <p:spPr>
          <a:xfrm>
            <a:off x="4929190" y="500042"/>
            <a:ext cx="3714776" cy="5016758"/>
          </a:xfrm>
          <a:prstGeom prst="rect">
            <a:avLst/>
          </a:prstGeom>
          <a:noFill/>
        </p:spPr>
        <p:txBody>
          <a:bodyPr wrap="square" rtlCol="0">
            <a:spAutoFit/>
          </a:bodyPr>
          <a:lstStyle/>
          <a:p>
            <a:r>
              <a:rPr lang="en-AU" sz="4000" dirty="0" smtClean="0"/>
              <a:t>This is the original cover for the book in 1937. </a:t>
            </a:r>
          </a:p>
          <a:p>
            <a:r>
              <a:rPr lang="en-AU" sz="4000" dirty="0" smtClean="0"/>
              <a:t>Looking at the cover what do you think it might be about?</a:t>
            </a:r>
            <a:endParaRPr lang="en-AU"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00108"/>
            <a:ext cx="6858048" cy="5170646"/>
          </a:xfrm>
          <a:prstGeom prst="rect">
            <a:avLst/>
          </a:prstGeom>
          <a:noFill/>
        </p:spPr>
        <p:txBody>
          <a:bodyPr wrap="square" rtlCol="0">
            <a:spAutoFit/>
          </a:bodyPr>
          <a:lstStyle/>
          <a:p>
            <a:r>
              <a:rPr lang="en-AU" sz="6600" dirty="0" smtClean="0"/>
              <a:t>Big deal!</a:t>
            </a:r>
          </a:p>
          <a:p>
            <a:pPr algn="ctr"/>
            <a:r>
              <a:rPr lang="en-AU" sz="6600" dirty="0" smtClean="0"/>
              <a:t>I hate reading my English books. So why should I read this book?</a:t>
            </a:r>
            <a:endParaRPr lang="en-AU" sz="6600" dirty="0"/>
          </a:p>
        </p:txBody>
      </p:sp>
      <p:pic>
        <p:nvPicPr>
          <p:cNvPr id="1028" name="Picture 4" descr="http://www.ave.com.au/images/gallery/big-deal-logo.jpg"/>
          <p:cNvPicPr>
            <a:picLocks noChangeAspect="1" noChangeArrowheads="1"/>
          </p:cNvPicPr>
          <p:nvPr/>
        </p:nvPicPr>
        <p:blipFill>
          <a:blip r:embed="rId2"/>
          <a:srcRect/>
          <a:stretch>
            <a:fillRect/>
          </a:stretch>
        </p:blipFill>
        <p:spPr bwMode="auto">
          <a:xfrm rot="20003575">
            <a:off x="6174057" y="547601"/>
            <a:ext cx="2351640" cy="22869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117693"/>
            <a:ext cx="6500858" cy="6740307"/>
          </a:xfrm>
          <a:prstGeom prst="rect">
            <a:avLst/>
          </a:prstGeom>
          <a:noFill/>
        </p:spPr>
        <p:txBody>
          <a:bodyPr wrap="square" rtlCol="0">
            <a:spAutoFit/>
          </a:bodyPr>
          <a:lstStyle/>
          <a:p>
            <a:pPr algn="ctr"/>
            <a:r>
              <a:rPr lang="en-AU" sz="7200" dirty="0" smtClean="0"/>
              <a:t>There are several reasons why you should read this book. Let me try &amp; persuade you.</a:t>
            </a:r>
            <a:endParaRPr lang="en-AU" sz="7200" dirty="0"/>
          </a:p>
        </p:txBody>
      </p:sp>
      <p:pic>
        <p:nvPicPr>
          <p:cNvPr id="61442" name="Picture 2" descr="http://etc.usf.edu/clipart/19400/19480/finger_19480_md.gif"/>
          <p:cNvPicPr>
            <a:picLocks noChangeAspect="1" noChangeArrowheads="1"/>
          </p:cNvPicPr>
          <p:nvPr/>
        </p:nvPicPr>
        <p:blipFill>
          <a:blip r:embed="rId2"/>
          <a:srcRect/>
          <a:stretch>
            <a:fillRect/>
          </a:stretch>
        </p:blipFill>
        <p:spPr bwMode="auto">
          <a:xfrm>
            <a:off x="71406" y="642918"/>
            <a:ext cx="1819275" cy="33337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0"/>
            <a:ext cx="7499139" cy="923330"/>
          </a:xfrm>
          <a:prstGeom prst="rect">
            <a:avLst/>
          </a:prstGeom>
          <a:noFill/>
        </p:spPr>
        <p:txBody>
          <a:bodyPr wrap="square" rtlCol="0">
            <a:spAutoFit/>
          </a:bodyPr>
          <a:lstStyle/>
          <a:p>
            <a:r>
              <a:rPr lang="en-AU" sz="4800" dirty="0" smtClean="0"/>
              <a:t>Reason 1:This book is </a:t>
            </a:r>
            <a:r>
              <a:rPr lang="en-AU" sz="5400" dirty="0" smtClean="0"/>
              <a:t>cool!</a:t>
            </a:r>
            <a:endParaRPr lang="en-AU" sz="5400" dirty="0"/>
          </a:p>
        </p:txBody>
      </p:sp>
      <p:pic>
        <p:nvPicPr>
          <p:cNvPr id="3" name="Picture 2" descr="of mice and men band lady ga ga cover.JPG"/>
          <p:cNvPicPr>
            <a:picLocks noChangeAspect="1"/>
          </p:cNvPicPr>
          <p:nvPr/>
        </p:nvPicPr>
        <p:blipFill>
          <a:blip r:embed="rId2"/>
          <a:stretch>
            <a:fillRect/>
          </a:stretch>
        </p:blipFill>
        <p:spPr>
          <a:xfrm>
            <a:off x="1785918" y="1214422"/>
            <a:ext cx="6286544" cy="5204133"/>
          </a:xfrm>
          <a:prstGeom prst="rect">
            <a:avLst/>
          </a:prstGeom>
        </p:spPr>
      </p:pic>
      <p:pic>
        <p:nvPicPr>
          <p:cNvPr id="4" name="Picture 2" descr="http://etc.usf.edu/clipart/19400/19480/finger_19480_md.gif"/>
          <p:cNvPicPr>
            <a:picLocks noChangeAspect="1" noChangeArrowheads="1"/>
          </p:cNvPicPr>
          <p:nvPr/>
        </p:nvPicPr>
        <p:blipFill>
          <a:blip r:embed="rId3"/>
          <a:srcRect/>
          <a:stretch>
            <a:fillRect/>
          </a:stretch>
        </p:blipFill>
        <p:spPr bwMode="auto">
          <a:xfrm>
            <a:off x="7572396" y="142852"/>
            <a:ext cx="500066" cy="9163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6314" y="571480"/>
            <a:ext cx="3571900" cy="5509200"/>
          </a:xfrm>
          <a:prstGeom prst="rect">
            <a:avLst/>
          </a:prstGeom>
          <a:noFill/>
        </p:spPr>
        <p:txBody>
          <a:bodyPr wrap="square" rtlCol="0">
            <a:spAutoFit/>
          </a:bodyPr>
          <a:lstStyle/>
          <a:p>
            <a:r>
              <a:rPr lang="en-AU" sz="4400" dirty="0" err="1" smtClean="0"/>
              <a:t>Megadeth</a:t>
            </a:r>
            <a:r>
              <a:rPr lang="en-AU" sz="4400" dirty="0" smtClean="0"/>
              <a:t> have a song called “Of Mice and Men” on their “The system has failed” album.</a:t>
            </a:r>
            <a:endParaRPr lang="en-AU" sz="4400" dirty="0"/>
          </a:p>
        </p:txBody>
      </p:sp>
      <p:pic>
        <p:nvPicPr>
          <p:cNvPr id="59394" name="Picture 2" descr="http://d.yimg.com/ec/image/v1/track/4236635;encoding=jpg;size=200;fallback=defaultImage"/>
          <p:cNvPicPr>
            <a:picLocks noChangeAspect="1" noChangeArrowheads="1"/>
          </p:cNvPicPr>
          <p:nvPr/>
        </p:nvPicPr>
        <p:blipFill>
          <a:blip r:embed="rId2"/>
          <a:srcRect/>
          <a:stretch>
            <a:fillRect/>
          </a:stretch>
        </p:blipFill>
        <p:spPr bwMode="auto">
          <a:xfrm>
            <a:off x="500034" y="1000108"/>
            <a:ext cx="4310106" cy="431010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tc.usf.edu/clipart/19400/19480/finger_19480_md.gif"/>
          <p:cNvPicPr>
            <a:picLocks noChangeAspect="1" noChangeArrowheads="1"/>
          </p:cNvPicPr>
          <p:nvPr/>
        </p:nvPicPr>
        <p:blipFill>
          <a:blip r:embed="rId2"/>
          <a:srcRect/>
          <a:stretch>
            <a:fillRect/>
          </a:stretch>
        </p:blipFill>
        <p:spPr bwMode="auto">
          <a:xfrm rot="3403832">
            <a:off x="3718250" y="3723004"/>
            <a:ext cx="1857388" cy="3403592"/>
          </a:xfrm>
          <a:prstGeom prst="rect">
            <a:avLst/>
          </a:prstGeom>
          <a:noFill/>
        </p:spPr>
      </p:pic>
      <p:sp>
        <p:nvSpPr>
          <p:cNvPr id="2" name="Title 1"/>
          <p:cNvSpPr>
            <a:spLocks noGrp="1"/>
          </p:cNvSpPr>
          <p:nvPr>
            <p:ph type="ctrTitle"/>
          </p:nvPr>
        </p:nvSpPr>
        <p:spPr>
          <a:xfrm>
            <a:off x="642910" y="428604"/>
            <a:ext cx="7772400" cy="1470025"/>
          </a:xfrm>
        </p:spPr>
        <p:txBody>
          <a:bodyPr/>
          <a:lstStyle/>
          <a:p>
            <a:r>
              <a:rPr lang="en-AU" dirty="0" smtClean="0"/>
              <a:t>Reason 2:THIS BOOK IS OFTEN CENSORED</a:t>
            </a:r>
            <a:endParaRPr lang="en-AU" dirty="0"/>
          </a:p>
        </p:txBody>
      </p:sp>
      <p:sp>
        <p:nvSpPr>
          <p:cNvPr id="3" name="Subtitle 2"/>
          <p:cNvSpPr>
            <a:spLocks noGrp="1"/>
          </p:cNvSpPr>
          <p:nvPr>
            <p:ph type="subTitle" idx="1"/>
          </p:nvPr>
        </p:nvSpPr>
        <p:spPr>
          <a:xfrm>
            <a:off x="714348" y="1857364"/>
            <a:ext cx="7058052" cy="2400320"/>
          </a:xfrm>
        </p:spPr>
        <p:txBody>
          <a:bodyPr>
            <a:normAutofit/>
          </a:bodyPr>
          <a:lstStyle/>
          <a:p>
            <a:r>
              <a:rPr lang="en-AU" dirty="0" smtClean="0">
                <a:solidFill>
                  <a:schemeClr val="tx1"/>
                </a:solidFill>
              </a:rPr>
              <a:t>Even though Of Mice and Men is considered an American classic. </a:t>
            </a:r>
          </a:p>
          <a:p>
            <a:r>
              <a:rPr lang="en-AU" dirty="0" smtClean="0">
                <a:solidFill>
                  <a:schemeClr val="tx1"/>
                </a:solidFill>
              </a:rPr>
              <a:t>It is one of the most banned books </a:t>
            </a:r>
          </a:p>
          <a:p>
            <a:r>
              <a:rPr lang="en-AU" dirty="0" smtClean="0">
                <a:solidFill>
                  <a:schemeClr val="tx1"/>
                </a:solidFill>
              </a:rPr>
              <a:t>in American schools. </a:t>
            </a:r>
            <a:endParaRPr lang="en-AU" dirty="0">
              <a:solidFill>
                <a:schemeClr val="tx1"/>
              </a:solidFill>
            </a:endParaRPr>
          </a:p>
        </p:txBody>
      </p:sp>
      <p:pic>
        <p:nvPicPr>
          <p:cNvPr id="12292" name="Picture 4" descr="http://www.gpc.edu/~clalib/bulletinboard/bannedbooks.gif"/>
          <p:cNvPicPr>
            <a:picLocks noChangeAspect="1" noChangeArrowheads="1"/>
          </p:cNvPicPr>
          <p:nvPr/>
        </p:nvPicPr>
        <p:blipFill>
          <a:blip r:embed="rId3"/>
          <a:srcRect/>
          <a:stretch>
            <a:fillRect/>
          </a:stretch>
        </p:blipFill>
        <p:spPr bwMode="auto">
          <a:xfrm>
            <a:off x="5715008" y="3143248"/>
            <a:ext cx="3143257" cy="3422659"/>
          </a:xfrm>
          <a:prstGeom prst="rect">
            <a:avLst/>
          </a:prstGeom>
          <a:noFill/>
        </p:spPr>
      </p:pic>
      <p:pic>
        <p:nvPicPr>
          <p:cNvPr id="12294" name="Picture 6" descr="Top 10 Banned Books ... "/>
          <p:cNvPicPr>
            <a:picLocks noChangeAspect="1" noChangeArrowheads="1"/>
          </p:cNvPicPr>
          <p:nvPr/>
        </p:nvPicPr>
        <p:blipFill>
          <a:blip r:embed="rId4"/>
          <a:srcRect/>
          <a:stretch>
            <a:fillRect/>
          </a:stretch>
        </p:blipFill>
        <p:spPr bwMode="auto">
          <a:xfrm rot="18757348">
            <a:off x="809845" y="3692891"/>
            <a:ext cx="2143140" cy="236484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00042"/>
            <a:ext cx="7143800" cy="5632311"/>
          </a:xfrm>
          <a:prstGeom prst="rect">
            <a:avLst/>
          </a:prstGeom>
          <a:noFill/>
        </p:spPr>
        <p:txBody>
          <a:bodyPr wrap="square" rtlCol="0">
            <a:spAutoFit/>
          </a:bodyPr>
          <a:lstStyle/>
          <a:p>
            <a:pPr algn="ctr"/>
            <a:r>
              <a:rPr lang="en-AU" sz="6000" dirty="0" smtClean="0"/>
              <a:t>Constantly this book is complained about by parent groups in America. So what makes the book so controversial?</a:t>
            </a:r>
            <a:endParaRPr lang="en-AU" sz="6000" dirty="0"/>
          </a:p>
        </p:txBody>
      </p:sp>
      <p:pic>
        <p:nvPicPr>
          <p:cNvPr id="64514" name="Picture 2" descr="http://www.carltonbrass.org.uk/censored.jpg"/>
          <p:cNvPicPr>
            <a:picLocks noChangeAspect="1" noChangeArrowheads="1"/>
          </p:cNvPicPr>
          <p:nvPr/>
        </p:nvPicPr>
        <p:blipFill>
          <a:blip r:embed="rId2"/>
          <a:srcRect/>
          <a:stretch>
            <a:fillRect/>
          </a:stretch>
        </p:blipFill>
        <p:spPr bwMode="auto">
          <a:xfrm rot="19287471">
            <a:off x="6905084" y="2339023"/>
            <a:ext cx="2095520" cy="15716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42910" y="175675"/>
            <a:ext cx="4857784" cy="6354509"/>
          </a:xfrm>
          <a:prstGeom prst="rect">
            <a:avLst/>
          </a:prstGeom>
          <a:noFill/>
          <a:ln w="9525" algn="in">
            <a:noFill/>
            <a:miter lim="800000"/>
            <a:headEnd/>
            <a:tailEnd/>
          </a:ln>
          <a:effectLst/>
        </p:spPr>
      </p:pic>
      <p:sp>
        <p:nvSpPr>
          <p:cNvPr id="5" name="Rectangle 4"/>
          <p:cNvSpPr/>
          <p:nvPr/>
        </p:nvSpPr>
        <p:spPr>
          <a:xfrm>
            <a:off x="5572132" y="642918"/>
            <a:ext cx="3286148" cy="1569660"/>
          </a:xfrm>
          <a:prstGeom prst="rect">
            <a:avLst/>
          </a:prstGeom>
        </p:spPr>
        <p:txBody>
          <a:bodyPr wrap="square">
            <a:spAutoFit/>
          </a:bodyPr>
          <a:lstStyle/>
          <a:p>
            <a:pPr>
              <a:defRPr/>
            </a:pPr>
            <a:r>
              <a:rPr lang="en-AU" sz="4800" dirty="0" smtClean="0"/>
              <a:t>This is John Steinbeck </a:t>
            </a:r>
          </a:p>
        </p:txBody>
      </p:sp>
      <p:sp>
        <p:nvSpPr>
          <p:cNvPr id="6" name="TextBox 5"/>
          <p:cNvSpPr txBox="1"/>
          <p:nvPr/>
        </p:nvSpPr>
        <p:spPr>
          <a:xfrm>
            <a:off x="6000760" y="2428868"/>
            <a:ext cx="2143140" cy="3108543"/>
          </a:xfrm>
          <a:prstGeom prst="rect">
            <a:avLst/>
          </a:prstGeom>
          <a:noFill/>
        </p:spPr>
        <p:txBody>
          <a:bodyPr wrap="square" rtlCol="0">
            <a:spAutoFit/>
          </a:bodyPr>
          <a:lstStyle/>
          <a:p>
            <a:r>
              <a:rPr lang="en-AU" sz="2800" dirty="0" smtClean="0"/>
              <a:t>He is considered one of the most important of American authors</a:t>
            </a:r>
            <a:endParaRPr lang="en-A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arltonbrass.org.uk/censored.jpg"/>
          <p:cNvPicPr>
            <a:picLocks noChangeAspect="1" noChangeArrowheads="1"/>
          </p:cNvPicPr>
          <p:nvPr/>
        </p:nvPicPr>
        <p:blipFill>
          <a:blip r:embed="rId2"/>
          <a:srcRect/>
          <a:stretch>
            <a:fillRect/>
          </a:stretch>
        </p:blipFill>
        <p:spPr bwMode="auto">
          <a:xfrm rot="20317522">
            <a:off x="5134488" y="3140784"/>
            <a:ext cx="3637462" cy="2728097"/>
          </a:xfrm>
          <a:prstGeom prst="rect">
            <a:avLst/>
          </a:prstGeom>
          <a:noFill/>
        </p:spPr>
      </p:pic>
      <p:sp>
        <p:nvSpPr>
          <p:cNvPr id="3" name="Rectangle 2"/>
          <p:cNvSpPr/>
          <p:nvPr/>
        </p:nvSpPr>
        <p:spPr>
          <a:xfrm>
            <a:off x="571472" y="428604"/>
            <a:ext cx="778674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It is banned because of its language:</a:t>
            </a:r>
          </a:p>
        </p:txBody>
      </p:sp>
      <p:sp>
        <p:nvSpPr>
          <p:cNvPr id="2" name="TextBox 1"/>
          <p:cNvSpPr txBox="1"/>
          <p:nvPr/>
        </p:nvSpPr>
        <p:spPr>
          <a:xfrm>
            <a:off x="785786" y="2214554"/>
            <a:ext cx="6429420" cy="3754874"/>
          </a:xfrm>
          <a:prstGeom prst="rect">
            <a:avLst/>
          </a:prstGeom>
          <a:noFill/>
        </p:spPr>
        <p:txBody>
          <a:bodyPr wrap="square" rtlCol="0">
            <a:spAutoFit/>
          </a:bodyPr>
          <a:lstStyle/>
          <a:p>
            <a:pPr algn="ctr"/>
            <a:r>
              <a:rPr lang="en-AU" sz="4400" dirty="0" smtClean="0"/>
              <a:t>Examples:</a:t>
            </a:r>
          </a:p>
          <a:p>
            <a:pPr algn="ctr"/>
            <a:r>
              <a:rPr lang="en-AU" sz="4400" dirty="0" smtClean="0"/>
              <a:t>Son of a bitch</a:t>
            </a:r>
          </a:p>
          <a:p>
            <a:pPr algn="ctr"/>
            <a:r>
              <a:rPr lang="en-AU" sz="4400" dirty="0" smtClean="0"/>
              <a:t>Whore </a:t>
            </a:r>
          </a:p>
          <a:p>
            <a:pPr algn="ctr"/>
            <a:r>
              <a:rPr lang="en-AU" sz="4400" dirty="0" smtClean="0"/>
              <a:t>Bastard</a:t>
            </a:r>
          </a:p>
          <a:p>
            <a:pPr algn="ctr"/>
            <a:r>
              <a:rPr lang="en-AU" sz="4400" dirty="0" smtClean="0"/>
              <a:t>The “n” word</a:t>
            </a:r>
          </a:p>
          <a:p>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funnytheworld.com/2007/Sep/banned_books2.jpg"/>
          <p:cNvPicPr>
            <a:picLocks noChangeAspect="1" noChangeArrowheads="1"/>
          </p:cNvPicPr>
          <p:nvPr/>
        </p:nvPicPr>
        <p:blipFill>
          <a:blip r:embed="rId2"/>
          <a:srcRect/>
          <a:stretch>
            <a:fillRect/>
          </a:stretch>
        </p:blipFill>
        <p:spPr bwMode="auto">
          <a:xfrm>
            <a:off x="1071538" y="285728"/>
            <a:ext cx="4286280" cy="6286546"/>
          </a:xfrm>
          <a:prstGeom prst="rect">
            <a:avLst/>
          </a:prstGeom>
          <a:noFill/>
        </p:spPr>
      </p:pic>
      <p:pic>
        <p:nvPicPr>
          <p:cNvPr id="37892" name="Picture 4" descr="Top 10 Banned Books ... "/>
          <p:cNvPicPr>
            <a:picLocks noChangeAspect="1" noChangeArrowheads="1"/>
          </p:cNvPicPr>
          <p:nvPr/>
        </p:nvPicPr>
        <p:blipFill>
          <a:blip r:embed="rId3"/>
          <a:srcRect/>
          <a:stretch>
            <a:fillRect/>
          </a:stretch>
        </p:blipFill>
        <p:spPr bwMode="auto">
          <a:xfrm>
            <a:off x="6215074" y="928670"/>
            <a:ext cx="1928826" cy="2128361"/>
          </a:xfrm>
          <a:prstGeom prst="rect">
            <a:avLst/>
          </a:prstGeom>
          <a:noFill/>
        </p:spPr>
      </p:pic>
      <p:sp>
        <p:nvSpPr>
          <p:cNvPr id="4" name="TextBox 3"/>
          <p:cNvSpPr txBox="1"/>
          <p:nvPr/>
        </p:nvSpPr>
        <p:spPr>
          <a:xfrm>
            <a:off x="5929322" y="3571876"/>
            <a:ext cx="2428892" cy="2677656"/>
          </a:xfrm>
          <a:prstGeom prst="rect">
            <a:avLst/>
          </a:prstGeom>
          <a:noFill/>
        </p:spPr>
        <p:txBody>
          <a:bodyPr wrap="square" rtlCol="0">
            <a:spAutoFit/>
          </a:bodyPr>
          <a:lstStyle/>
          <a:p>
            <a:r>
              <a:rPr lang="en-AU" sz="2800" dirty="0" smtClean="0"/>
              <a:t>Here are some examples of other banned literature in American schools.</a:t>
            </a:r>
            <a:endParaRPr lang="en-AU"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etc.usf.edu/clipart/19400/19480/finger_19480_md.gif"/>
          <p:cNvPicPr>
            <a:picLocks noChangeAspect="1" noChangeArrowheads="1"/>
          </p:cNvPicPr>
          <p:nvPr/>
        </p:nvPicPr>
        <p:blipFill>
          <a:blip r:embed="rId2"/>
          <a:srcRect/>
          <a:stretch>
            <a:fillRect/>
          </a:stretch>
        </p:blipFill>
        <p:spPr bwMode="auto">
          <a:xfrm>
            <a:off x="500034" y="2714620"/>
            <a:ext cx="1819275" cy="3333750"/>
          </a:xfrm>
          <a:prstGeom prst="rect">
            <a:avLst/>
          </a:prstGeom>
          <a:noFill/>
        </p:spPr>
      </p:pic>
      <p:pic>
        <p:nvPicPr>
          <p:cNvPr id="66564" name="Picture 4" descr="http://events.stanford.edu/events/134/13473/feminist.jpg"/>
          <p:cNvPicPr>
            <a:picLocks noChangeAspect="1" noChangeArrowheads="1"/>
          </p:cNvPicPr>
          <p:nvPr/>
        </p:nvPicPr>
        <p:blipFill>
          <a:blip r:embed="rId3"/>
          <a:srcRect/>
          <a:stretch>
            <a:fillRect/>
          </a:stretch>
        </p:blipFill>
        <p:spPr bwMode="auto">
          <a:xfrm>
            <a:off x="3143240" y="1428736"/>
            <a:ext cx="5478167" cy="5204260"/>
          </a:xfrm>
          <a:prstGeom prst="rect">
            <a:avLst/>
          </a:prstGeom>
          <a:noFill/>
        </p:spPr>
      </p:pic>
      <p:sp>
        <p:nvSpPr>
          <p:cNvPr id="2" name="TextBox 1"/>
          <p:cNvSpPr txBox="1"/>
          <p:nvPr/>
        </p:nvSpPr>
        <p:spPr>
          <a:xfrm>
            <a:off x="214282" y="357166"/>
            <a:ext cx="8286807" cy="3046988"/>
          </a:xfrm>
          <a:prstGeom prst="rect">
            <a:avLst/>
          </a:prstGeom>
          <a:noFill/>
        </p:spPr>
        <p:txBody>
          <a:bodyPr wrap="square" rtlCol="0">
            <a:spAutoFit/>
          </a:bodyPr>
          <a:lstStyle/>
          <a:p>
            <a:r>
              <a:rPr lang="en-AU" sz="4800" dirty="0" smtClean="0"/>
              <a:t>Of Mice and Men is controversial because of the way it depicts</a:t>
            </a:r>
          </a:p>
          <a:p>
            <a:r>
              <a:rPr lang="en-AU" sz="4800" dirty="0" smtClean="0"/>
              <a:t>          women</a:t>
            </a:r>
            <a:endParaRPr lang="en-AU"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1stinshow.com/items/it_wc_house1lrg.jpg"/>
          <p:cNvPicPr>
            <a:picLocks noChangeAspect="1" noChangeArrowheads="1"/>
          </p:cNvPicPr>
          <p:nvPr/>
        </p:nvPicPr>
        <p:blipFill>
          <a:blip r:embed="rId2"/>
          <a:srcRect/>
          <a:stretch>
            <a:fillRect/>
          </a:stretch>
        </p:blipFill>
        <p:spPr bwMode="auto">
          <a:xfrm>
            <a:off x="6429387" y="3429000"/>
            <a:ext cx="2607809" cy="2894669"/>
          </a:xfrm>
          <a:prstGeom prst="rect">
            <a:avLst/>
          </a:prstGeom>
          <a:noFill/>
        </p:spPr>
      </p:pic>
      <p:sp>
        <p:nvSpPr>
          <p:cNvPr id="2" name="TextBox 1"/>
          <p:cNvSpPr txBox="1"/>
          <p:nvPr/>
        </p:nvSpPr>
        <p:spPr>
          <a:xfrm>
            <a:off x="785786" y="500042"/>
            <a:ext cx="6143668" cy="6186309"/>
          </a:xfrm>
          <a:prstGeom prst="rect">
            <a:avLst/>
          </a:prstGeom>
          <a:noFill/>
        </p:spPr>
        <p:txBody>
          <a:bodyPr wrap="square" rtlCol="0">
            <a:spAutoFit/>
          </a:bodyPr>
          <a:lstStyle/>
          <a:p>
            <a:pPr algn="ctr"/>
            <a:r>
              <a:rPr lang="en-AU" sz="4400" dirty="0" smtClean="0"/>
              <a:t>The book is also censored because the characters are rough &amp; tough ranch hands. They spend most of their free time drinking alcohol and visiting prostitutes in what is known as a </a:t>
            </a:r>
          </a:p>
          <a:p>
            <a:pPr algn="ctr"/>
            <a:r>
              <a:rPr lang="en-AU" sz="4400" dirty="0" smtClean="0"/>
              <a:t>“cat-house”.</a:t>
            </a:r>
            <a:endParaRPr lang="en-AU"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tc.usf.edu/clipart/19400/19480/finger_19480_md.gif"/>
          <p:cNvPicPr>
            <a:picLocks noChangeAspect="1" noChangeArrowheads="1"/>
          </p:cNvPicPr>
          <p:nvPr/>
        </p:nvPicPr>
        <p:blipFill>
          <a:blip r:embed="rId2"/>
          <a:srcRect/>
          <a:stretch>
            <a:fillRect/>
          </a:stretch>
        </p:blipFill>
        <p:spPr bwMode="auto">
          <a:xfrm>
            <a:off x="357158" y="2857496"/>
            <a:ext cx="1819275" cy="3333750"/>
          </a:xfrm>
          <a:prstGeom prst="rect">
            <a:avLst/>
          </a:prstGeom>
          <a:noFill/>
        </p:spPr>
      </p:pic>
      <p:sp>
        <p:nvSpPr>
          <p:cNvPr id="2" name="TextBox 1"/>
          <p:cNvSpPr txBox="1"/>
          <p:nvPr/>
        </p:nvSpPr>
        <p:spPr>
          <a:xfrm>
            <a:off x="1142976" y="1000108"/>
            <a:ext cx="7072362" cy="3046988"/>
          </a:xfrm>
          <a:prstGeom prst="rect">
            <a:avLst/>
          </a:prstGeom>
          <a:noFill/>
        </p:spPr>
        <p:txBody>
          <a:bodyPr wrap="square" rtlCol="0">
            <a:spAutoFit/>
          </a:bodyPr>
          <a:lstStyle/>
          <a:p>
            <a:r>
              <a:rPr lang="en-AU" sz="4800" dirty="0" smtClean="0"/>
              <a:t>Reason 3:</a:t>
            </a:r>
          </a:p>
          <a:p>
            <a:r>
              <a:rPr lang="en-AU" sz="4800" dirty="0" smtClean="0"/>
              <a:t>Of Mice and Men is only around 100 pages long.</a:t>
            </a:r>
          </a:p>
          <a:p>
            <a:r>
              <a:rPr lang="en-AU" sz="4800" dirty="0" smtClean="0"/>
              <a:t>An easy read!</a:t>
            </a:r>
            <a:endParaRPr lang="en-AU" sz="4800" dirty="0"/>
          </a:p>
        </p:txBody>
      </p:sp>
      <p:pic>
        <p:nvPicPr>
          <p:cNvPr id="29698" name="Picture 2" descr="book"/>
          <p:cNvPicPr>
            <a:picLocks noChangeAspect="1" noChangeArrowheads="1"/>
          </p:cNvPicPr>
          <p:nvPr/>
        </p:nvPicPr>
        <p:blipFill>
          <a:blip r:embed="rId3"/>
          <a:srcRect/>
          <a:stretch>
            <a:fillRect/>
          </a:stretch>
        </p:blipFill>
        <p:spPr bwMode="auto">
          <a:xfrm rot="19712989">
            <a:off x="4865461" y="3634793"/>
            <a:ext cx="2985949" cy="22394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85729"/>
            <a:ext cx="5214974" cy="59093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AU" sz="5400" dirty="0" smtClean="0"/>
              <a:t>Reason 4:</a:t>
            </a:r>
          </a:p>
          <a:p>
            <a:r>
              <a:rPr lang="en-AU" sz="5400" dirty="0" smtClean="0"/>
              <a:t>Of Mice and Men has a great story. </a:t>
            </a:r>
          </a:p>
          <a:p>
            <a:endParaRPr lang="en-AU" sz="5400" dirty="0" smtClean="0"/>
          </a:p>
          <a:p>
            <a:r>
              <a:rPr lang="en-AU" sz="5400" dirty="0" smtClean="0"/>
              <a:t>It is suspenseful with a shock ending.</a:t>
            </a:r>
            <a:endParaRPr lang="en-AU" sz="5400" dirty="0"/>
          </a:p>
        </p:txBody>
      </p:sp>
      <p:pic>
        <p:nvPicPr>
          <p:cNvPr id="4" name="Picture 3" descr="http://etc.usf.edu/clipart/19400/19480/finger_19480_md.gif"/>
          <p:cNvPicPr>
            <a:picLocks noChangeAspect="1" noChangeArrowheads="1"/>
          </p:cNvPicPr>
          <p:nvPr/>
        </p:nvPicPr>
        <p:blipFill>
          <a:blip r:embed="rId2"/>
          <a:srcRect/>
          <a:stretch>
            <a:fillRect/>
          </a:stretch>
        </p:blipFill>
        <p:spPr bwMode="auto">
          <a:xfrm>
            <a:off x="5643570" y="857232"/>
            <a:ext cx="2786082" cy="510538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evermore.com/azo/99season/omm.jpg"/>
          <p:cNvPicPr>
            <a:picLocks noChangeAspect="1" noChangeArrowheads="1"/>
          </p:cNvPicPr>
          <p:nvPr/>
        </p:nvPicPr>
        <p:blipFill>
          <a:blip r:embed="rId2"/>
          <a:srcRect/>
          <a:stretch>
            <a:fillRect/>
          </a:stretch>
        </p:blipFill>
        <p:spPr bwMode="auto">
          <a:xfrm>
            <a:off x="500034" y="428604"/>
            <a:ext cx="4286280" cy="5699840"/>
          </a:xfrm>
          <a:prstGeom prst="rect">
            <a:avLst/>
          </a:prstGeom>
          <a:noFill/>
        </p:spPr>
      </p:pic>
      <p:sp>
        <p:nvSpPr>
          <p:cNvPr id="3" name="Rectangle 2"/>
          <p:cNvSpPr/>
          <p:nvPr/>
        </p:nvSpPr>
        <p:spPr>
          <a:xfrm>
            <a:off x="5072066" y="642918"/>
            <a:ext cx="3214710" cy="3477875"/>
          </a:xfrm>
          <a:prstGeom prst="rect">
            <a:avLst/>
          </a:prstGeom>
        </p:spPr>
        <p:txBody>
          <a:bodyPr wrap="square">
            <a:spAutoFit/>
          </a:bodyPr>
          <a:lstStyle/>
          <a:p>
            <a:r>
              <a:rPr lang="en-AU" sz="4400" dirty="0" smtClean="0"/>
              <a:t>It’s about dreams, friendship, loneliness &amp; violence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gotoknow.org/file/thebic2007/preview/book.jpg"/>
          <p:cNvPicPr>
            <a:picLocks noChangeAspect="1" noChangeArrowheads="1"/>
          </p:cNvPicPr>
          <p:nvPr/>
        </p:nvPicPr>
        <p:blipFill>
          <a:blip r:embed="rId2"/>
          <a:srcRect/>
          <a:stretch>
            <a:fillRect/>
          </a:stretch>
        </p:blipFill>
        <p:spPr bwMode="auto">
          <a:xfrm>
            <a:off x="2500298" y="285728"/>
            <a:ext cx="4286280" cy="4420227"/>
          </a:xfrm>
          <a:prstGeom prst="rect">
            <a:avLst/>
          </a:prstGeom>
          <a:noFill/>
        </p:spPr>
      </p:pic>
      <p:sp>
        <p:nvSpPr>
          <p:cNvPr id="3" name="TextBox 2"/>
          <p:cNvSpPr txBox="1"/>
          <p:nvPr/>
        </p:nvSpPr>
        <p:spPr>
          <a:xfrm>
            <a:off x="714348" y="4857760"/>
            <a:ext cx="7813165" cy="1200329"/>
          </a:xfrm>
          <a:prstGeom prst="rect">
            <a:avLst/>
          </a:prstGeom>
          <a:noFill/>
        </p:spPr>
        <p:txBody>
          <a:bodyPr wrap="none" rtlCol="0">
            <a:spAutoFit/>
          </a:bodyPr>
          <a:lstStyle/>
          <a:p>
            <a:pPr algn="ctr"/>
            <a:r>
              <a:rPr lang="en-AU" sz="3600" dirty="0" smtClean="0"/>
              <a:t>Reading some books makes you a better </a:t>
            </a:r>
          </a:p>
          <a:p>
            <a:pPr algn="ctr"/>
            <a:r>
              <a:rPr lang="en-AU" sz="3600" dirty="0" smtClean="0"/>
              <a:t>person and this is one of them!</a:t>
            </a:r>
            <a:endParaRPr lang="en-AU" sz="3600" dirty="0"/>
          </a:p>
        </p:txBody>
      </p:sp>
      <p:sp>
        <p:nvSpPr>
          <p:cNvPr id="4" name="TextBox 3"/>
          <p:cNvSpPr txBox="1"/>
          <p:nvPr/>
        </p:nvSpPr>
        <p:spPr>
          <a:xfrm>
            <a:off x="142844" y="357166"/>
            <a:ext cx="2286016" cy="769441"/>
          </a:xfrm>
          <a:prstGeom prst="rect">
            <a:avLst/>
          </a:prstGeom>
          <a:noFill/>
        </p:spPr>
        <p:txBody>
          <a:bodyPr wrap="square" rtlCol="0">
            <a:spAutoFit/>
          </a:bodyPr>
          <a:lstStyle/>
          <a:p>
            <a:r>
              <a:rPr lang="en-AU" sz="4400" dirty="0" smtClean="0"/>
              <a:t>Reason 5</a:t>
            </a:r>
            <a:endParaRPr lang="en-AU"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7"/>
            <a:ext cx="8143932" cy="2123658"/>
          </a:xfrm>
          <a:prstGeom prst="rect">
            <a:avLst/>
          </a:prstGeom>
          <a:noFill/>
        </p:spPr>
        <p:txBody>
          <a:bodyPr wrap="square" rtlCol="0">
            <a:spAutoFit/>
          </a:bodyPr>
          <a:lstStyle/>
          <a:p>
            <a:r>
              <a:rPr lang="en-AU" sz="4400" dirty="0" smtClean="0"/>
              <a:t>Before you read here is a little background information about farm life in America in the mid 30s.</a:t>
            </a:r>
            <a:endParaRPr lang="en-AU" sz="4400" dirty="0"/>
          </a:p>
        </p:txBody>
      </p:sp>
      <p:pic>
        <p:nvPicPr>
          <p:cNvPr id="5" name="Picture 4" descr="farmville picture.JPG"/>
          <p:cNvPicPr>
            <a:picLocks noChangeAspect="1"/>
          </p:cNvPicPr>
          <p:nvPr/>
        </p:nvPicPr>
        <p:blipFill>
          <a:blip r:embed="rId2"/>
          <a:stretch>
            <a:fillRect/>
          </a:stretch>
        </p:blipFill>
        <p:spPr>
          <a:xfrm>
            <a:off x="500034" y="2357430"/>
            <a:ext cx="5138033" cy="3671893"/>
          </a:xfrm>
          <a:prstGeom prst="rect">
            <a:avLst/>
          </a:prstGeom>
        </p:spPr>
      </p:pic>
      <p:sp>
        <p:nvSpPr>
          <p:cNvPr id="6" name="Right Arrow 5"/>
          <p:cNvSpPr/>
          <p:nvPr/>
        </p:nvSpPr>
        <p:spPr>
          <a:xfrm rot="10800000">
            <a:off x="5643570" y="2857496"/>
            <a:ext cx="3143272" cy="2143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6643702" y="3429000"/>
            <a:ext cx="2000264" cy="1077218"/>
          </a:xfrm>
          <a:prstGeom prst="rect">
            <a:avLst/>
          </a:prstGeom>
          <a:noFill/>
        </p:spPr>
        <p:txBody>
          <a:bodyPr wrap="square" rtlCol="0">
            <a:spAutoFit/>
          </a:bodyPr>
          <a:lstStyle/>
          <a:p>
            <a:r>
              <a:rPr lang="en-AU" sz="3200" dirty="0" smtClean="0"/>
              <a:t>Farm life today!</a:t>
            </a:r>
            <a:endParaRPr lang="en-AU"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khalilpakistan.com/wheat.bmp"/>
          <p:cNvPicPr>
            <a:picLocks noChangeAspect="1" noChangeArrowheads="1"/>
          </p:cNvPicPr>
          <p:nvPr/>
        </p:nvPicPr>
        <p:blipFill>
          <a:blip r:embed="rId2"/>
          <a:srcRect/>
          <a:stretch>
            <a:fillRect/>
          </a:stretch>
        </p:blipFill>
        <p:spPr bwMode="auto">
          <a:xfrm>
            <a:off x="285720" y="1142984"/>
            <a:ext cx="8286808" cy="5500726"/>
          </a:xfrm>
          <a:prstGeom prst="rect">
            <a:avLst/>
          </a:prstGeom>
          <a:noFill/>
        </p:spPr>
      </p:pic>
      <p:sp>
        <p:nvSpPr>
          <p:cNvPr id="2" name="TextBox 1"/>
          <p:cNvSpPr txBox="1"/>
          <p:nvPr/>
        </p:nvSpPr>
        <p:spPr>
          <a:xfrm>
            <a:off x="214282" y="214290"/>
            <a:ext cx="8715436" cy="1969770"/>
          </a:xfrm>
          <a:prstGeom prst="rect">
            <a:avLst/>
          </a:prstGeom>
          <a:noFill/>
        </p:spPr>
        <p:txBody>
          <a:bodyPr wrap="square" rtlCol="0">
            <a:spAutoFit/>
          </a:bodyPr>
          <a:lstStyle/>
          <a:p>
            <a:r>
              <a:rPr lang="en-AU" sz="2800" dirty="0" smtClean="0"/>
              <a:t>Before the 30s farm life was booming in America. Farmers were trying to cash in on the biggest crop of the day: </a:t>
            </a:r>
            <a:r>
              <a:rPr lang="en-AU" sz="6600" dirty="0" smtClean="0"/>
              <a:t>wheat!</a:t>
            </a:r>
            <a:endParaRPr lang="en-AU"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dcommunity.apple.com/ali/galleryfiles/12423/mueseum.jpg"/>
          <p:cNvPicPr>
            <a:picLocks noChangeAspect="1" noChangeArrowheads="1"/>
          </p:cNvPicPr>
          <p:nvPr/>
        </p:nvPicPr>
        <p:blipFill>
          <a:blip r:embed="rId2"/>
          <a:srcRect/>
          <a:stretch>
            <a:fillRect/>
          </a:stretch>
        </p:blipFill>
        <p:spPr bwMode="auto">
          <a:xfrm>
            <a:off x="142844" y="785794"/>
            <a:ext cx="6373263" cy="5634996"/>
          </a:xfrm>
          <a:prstGeom prst="rect">
            <a:avLst/>
          </a:prstGeom>
          <a:noFill/>
        </p:spPr>
      </p:pic>
      <p:pic>
        <p:nvPicPr>
          <p:cNvPr id="51202" name="Picture 2" descr="http://img6.travelblog.org/Photos/93280/379806/t/3543201-Steinbeck-Center-0.jpg"/>
          <p:cNvPicPr>
            <a:picLocks noChangeAspect="1" noChangeArrowheads="1"/>
          </p:cNvPicPr>
          <p:nvPr/>
        </p:nvPicPr>
        <p:blipFill>
          <a:blip r:embed="rId3"/>
          <a:srcRect/>
          <a:stretch>
            <a:fillRect/>
          </a:stretch>
        </p:blipFill>
        <p:spPr bwMode="auto">
          <a:xfrm>
            <a:off x="3428992" y="4304116"/>
            <a:ext cx="3405179" cy="2553884"/>
          </a:xfrm>
          <a:prstGeom prst="rect">
            <a:avLst/>
          </a:prstGeom>
          <a:noFill/>
        </p:spPr>
      </p:pic>
      <p:sp>
        <p:nvSpPr>
          <p:cNvPr id="4" name="Rectangle 3"/>
          <p:cNvSpPr/>
          <p:nvPr/>
        </p:nvSpPr>
        <p:spPr>
          <a:xfrm>
            <a:off x="6715108" y="357166"/>
            <a:ext cx="2428892" cy="4154984"/>
          </a:xfrm>
          <a:prstGeom prst="rect">
            <a:avLst/>
          </a:prstGeom>
        </p:spPr>
        <p:txBody>
          <a:bodyPr wrap="square">
            <a:spAutoFit/>
          </a:bodyPr>
          <a:lstStyle/>
          <a:p>
            <a:r>
              <a:rPr lang="en-AU" sz="2400" dirty="0" smtClean="0"/>
              <a:t>He is such a revered and loved author that he has his own museum : “The Steinbeck Centre” in California. </a:t>
            </a:r>
          </a:p>
          <a:p>
            <a:r>
              <a:rPr lang="en-AU" sz="2400" dirty="0" smtClean="0"/>
              <a:t>The reception area is actually his childhood home!</a:t>
            </a:r>
            <a:endParaRPr lang="en-AU"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petspictured.com/img/teen-tractor-225.jpg"/>
          <p:cNvPicPr>
            <a:picLocks noChangeAspect="1" noChangeArrowheads="1"/>
          </p:cNvPicPr>
          <p:nvPr/>
        </p:nvPicPr>
        <p:blipFill>
          <a:blip r:embed="rId2"/>
          <a:srcRect/>
          <a:stretch>
            <a:fillRect/>
          </a:stretch>
        </p:blipFill>
        <p:spPr bwMode="auto">
          <a:xfrm>
            <a:off x="4071934" y="142852"/>
            <a:ext cx="4929222" cy="6410838"/>
          </a:xfrm>
          <a:prstGeom prst="rect">
            <a:avLst/>
          </a:prstGeom>
          <a:noFill/>
        </p:spPr>
      </p:pic>
      <p:sp>
        <p:nvSpPr>
          <p:cNvPr id="3" name="TextBox 2"/>
          <p:cNvSpPr txBox="1"/>
          <p:nvPr/>
        </p:nvSpPr>
        <p:spPr>
          <a:xfrm>
            <a:off x="285720" y="357166"/>
            <a:ext cx="4000528" cy="6001643"/>
          </a:xfrm>
          <a:prstGeom prst="rect">
            <a:avLst/>
          </a:prstGeom>
          <a:noFill/>
        </p:spPr>
        <p:txBody>
          <a:bodyPr wrap="square" rtlCol="0">
            <a:spAutoFit/>
          </a:bodyPr>
          <a:lstStyle/>
          <a:p>
            <a:r>
              <a:rPr lang="en-AU" sz="4800" dirty="0" smtClean="0"/>
              <a:t>With the invention of better tractors, farmers could go crazy ploughing the land. </a:t>
            </a:r>
          </a:p>
          <a:p>
            <a:r>
              <a:rPr lang="en-AU" sz="4800" dirty="0" smtClean="0"/>
              <a:t>And they did. </a:t>
            </a:r>
            <a:endParaRPr lang="en-AU" sz="4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4429156" cy="5632311"/>
          </a:xfrm>
          <a:prstGeom prst="rect">
            <a:avLst/>
          </a:prstGeom>
          <a:noFill/>
        </p:spPr>
        <p:txBody>
          <a:bodyPr wrap="square" rtlCol="0">
            <a:spAutoFit/>
          </a:bodyPr>
          <a:lstStyle/>
          <a:p>
            <a:r>
              <a:rPr lang="en-AU" sz="4000" dirty="0" smtClean="0"/>
              <a:t>In those days they didn’t know a lot about soil conservation. When the crops failed year after year because of drought there was nothing holding the soil in place.  </a:t>
            </a:r>
          </a:p>
        </p:txBody>
      </p:sp>
      <p:pic>
        <p:nvPicPr>
          <p:cNvPr id="79874" name="Picture 2" descr="http://www.change.org/photos/wordpress_copies/failed-crop_larsz-225x300.jpg"/>
          <p:cNvPicPr>
            <a:picLocks noChangeAspect="1" noChangeArrowheads="1"/>
          </p:cNvPicPr>
          <p:nvPr/>
        </p:nvPicPr>
        <p:blipFill>
          <a:blip r:embed="rId2"/>
          <a:srcRect/>
          <a:stretch>
            <a:fillRect/>
          </a:stretch>
        </p:blipFill>
        <p:spPr bwMode="auto">
          <a:xfrm>
            <a:off x="4572000" y="428604"/>
            <a:ext cx="4304124" cy="573883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1714488"/>
            <a:ext cx="5512077" cy="2585323"/>
          </a:xfrm>
          <a:prstGeom prst="rect">
            <a:avLst/>
          </a:prstGeom>
        </p:spPr>
        <p:txBody>
          <a:bodyPr wrap="square">
            <a:spAutoFit/>
          </a:bodyPr>
          <a:lstStyle/>
          <a:p>
            <a:r>
              <a:rPr lang="en-AU" sz="5400" dirty="0" smtClean="0"/>
              <a:t>What happens to loose dry dirt in a big wind?</a:t>
            </a:r>
            <a:endParaRPr lang="en-AU" sz="5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ttp://www.bbccanada.com/images/britcoms/littlebritain/char_img_majorie.jpg"/>
          <p:cNvPicPr>
            <a:picLocks noChangeAspect="1" noChangeArrowheads="1"/>
          </p:cNvPicPr>
          <p:nvPr/>
        </p:nvPicPr>
        <p:blipFill>
          <a:blip r:embed="rId2"/>
          <a:srcRect/>
          <a:stretch>
            <a:fillRect/>
          </a:stretch>
        </p:blipFill>
        <p:spPr bwMode="auto">
          <a:xfrm>
            <a:off x="571472" y="500042"/>
            <a:ext cx="4429156" cy="4327921"/>
          </a:xfrm>
          <a:prstGeom prst="rect">
            <a:avLst/>
          </a:prstGeom>
          <a:noFill/>
        </p:spPr>
      </p:pic>
      <p:sp>
        <p:nvSpPr>
          <p:cNvPr id="4" name="Rectangular Callout 3"/>
          <p:cNvSpPr/>
          <p:nvPr/>
        </p:nvSpPr>
        <p:spPr>
          <a:xfrm rot="1343772">
            <a:off x="4982219" y="820150"/>
            <a:ext cx="3286148" cy="2428892"/>
          </a:xfrm>
          <a:prstGeom prst="wedgeRectCallout">
            <a:avLst>
              <a:gd name="adj1" fmla="val -88580"/>
              <a:gd name="adj2" fmla="val 1014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214942" y="1285860"/>
            <a:ext cx="2857520" cy="1446550"/>
          </a:xfrm>
          <a:prstGeom prst="rect">
            <a:avLst/>
          </a:prstGeom>
          <a:noFill/>
        </p:spPr>
        <p:txBody>
          <a:bodyPr wrap="squar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Dust!</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t storm Sydney 23 September 2009"/>
          <p:cNvPicPr>
            <a:picLocks noChangeAspect="1" noChangeArrowheads="1"/>
          </p:cNvPicPr>
          <p:nvPr/>
        </p:nvPicPr>
        <p:blipFill>
          <a:blip r:embed="rId2"/>
          <a:srcRect/>
          <a:stretch>
            <a:fillRect/>
          </a:stretch>
        </p:blipFill>
        <p:spPr bwMode="auto">
          <a:xfrm>
            <a:off x="357158" y="214290"/>
            <a:ext cx="3786214" cy="5679321"/>
          </a:xfrm>
          <a:prstGeom prst="rect">
            <a:avLst/>
          </a:prstGeom>
          <a:noFill/>
        </p:spPr>
      </p:pic>
      <p:sp>
        <p:nvSpPr>
          <p:cNvPr id="3" name="Rectangle 2"/>
          <p:cNvSpPr/>
          <p:nvPr/>
        </p:nvSpPr>
        <p:spPr>
          <a:xfrm>
            <a:off x="4214810" y="357166"/>
            <a:ext cx="4714908" cy="1200329"/>
          </a:xfrm>
          <a:prstGeom prst="rect">
            <a:avLst/>
          </a:prstGeom>
        </p:spPr>
        <p:txBody>
          <a:bodyPr wrap="square">
            <a:spAutoFit/>
          </a:bodyPr>
          <a:lstStyle/>
          <a:p>
            <a:r>
              <a:rPr lang="en-AU" sz="3600" b="1" dirty="0"/>
              <a:t>Dust storm Sydney </a:t>
            </a:r>
            <a:endParaRPr lang="en-AU" sz="3600" b="1" dirty="0" smtClean="0"/>
          </a:p>
          <a:p>
            <a:r>
              <a:rPr lang="en-AU" sz="3600" b="1" dirty="0" smtClean="0"/>
              <a:t>23 </a:t>
            </a:r>
            <a:r>
              <a:rPr lang="en-AU" sz="3600" b="1" dirty="0"/>
              <a:t>September 2009</a:t>
            </a:r>
          </a:p>
        </p:txBody>
      </p:sp>
      <p:pic>
        <p:nvPicPr>
          <p:cNvPr id="1028" name="Picture 4" descr=" Dust Storm Turns Sydney ... "/>
          <p:cNvPicPr>
            <a:picLocks noChangeAspect="1" noChangeArrowheads="1"/>
          </p:cNvPicPr>
          <p:nvPr/>
        </p:nvPicPr>
        <p:blipFill>
          <a:blip r:embed="rId3"/>
          <a:srcRect/>
          <a:stretch>
            <a:fillRect/>
          </a:stretch>
        </p:blipFill>
        <p:spPr bwMode="auto">
          <a:xfrm>
            <a:off x="4429124" y="1785926"/>
            <a:ext cx="4313238" cy="2857520"/>
          </a:xfrm>
          <a:prstGeom prst="rect">
            <a:avLst/>
          </a:prstGeom>
          <a:noFill/>
        </p:spPr>
      </p:pic>
      <p:sp>
        <p:nvSpPr>
          <p:cNvPr id="5" name="TextBox 4"/>
          <p:cNvSpPr txBox="1"/>
          <p:nvPr/>
        </p:nvSpPr>
        <p:spPr>
          <a:xfrm>
            <a:off x="4286248" y="5000636"/>
            <a:ext cx="4572032" cy="1569660"/>
          </a:xfrm>
          <a:prstGeom prst="rect">
            <a:avLst/>
          </a:prstGeom>
          <a:noFill/>
        </p:spPr>
        <p:txBody>
          <a:bodyPr wrap="square" rtlCol="0">
            <a:spAutoFit/>
          </a:bodyPr>
          <a:lstStyle/>
          <a:p>
            <a:r>
              <a:rPr lang="en-AU" sz="3200" dirty="0" smtClean="0"/>
              <a:t>Strong winds had blown the dust from </a:t>
            </a:r>
          </a:p>
          <a:p>
            <a:r>
              <a:rPr lang="en-AU" sz="3200" dirty="0" smtClean="0"/>
              <a:t>Central Australia</a:t>
            </a:r>
            <a:endParaRPr lang="en-AU"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57158" y="142853"/>
            <a:ext cx="842968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404040"/>
                </a:solidFill>
                <a:effectLst/>
                <a:latin typeface="Arial" pitchFamily="34" charset="0"/>
                <a:cs typeface="Arial" pitchFamily="34" charset="0"/>
              </a:rPr>
              <a:t>  </a:t>
            </a:r>
            <a:r>
              <a:rPr kumimoji="0" lang="en-US" sz="3200" b="0" i="1" u="none" strike="noStrike" cap="none" normalizeH="0" baseline="0" dirty="0" smtClean="0">
                <a:ln>
                  <a:noFill/>
                </a:ln>
                <a:solidFill>
                  <a:srgbClr val="404040"/>
                </a:solidFill>
                <a:effectLst/>
                <a:latin typeface="Arial" pitchFamily="34" charset="0"/>
                <a:cs typeface="Arial" pitchFamily="34" charset="0"/>
              </a:rPr>
              <a:t>The view in suburban Sydney at 5:45 am this morning (23 September 2009). </a:t>
            </a:r>
            <a:r>
              <a:rPr kumimoji="0" lang="en-US" sz="3200" b="0" i="0" u="none" strike="noStrike" cap="none" normalizeH="0" baseline="0" dirty="0" err="1" smtClean="0">
                <a:ln>
                  <a:noFill/>
                </a:ln>
                <a:solidFill>
                  <a:srgbClr val="404040"/>
                </a:solidFill>
                <a:effectLst/>
                <a:latin typeface="Arial" pitchFamily="34" charset="0"/>
                <a:cs typeface="Arial" pitchFamily="34" charset="0"/>
              </a:rPr>
              <a:t>Sydneysiders</a:t>
            </a:r>
            <a:r>
              <a:rPr kumimoji="0" lang="en-US" sz="3200" b="0" i="0" u="none" strike="noStrike" cap="none" normalizeH="0" baseline="0" dirty="0" smtClean="0">
                <a:ln>
                  <a:noFill/>
                </a:ln>
                <a:solidFill>
                  <a:srgbClr val="404040"/>
                </a:solidFill>
                <a:effectLst/>
                <a:latin typeface="Arial" pitchFamily="34" charset="0"/>
                <a:cs typeface="Arial" pitchFamily="34" charset="0"/>
              </a:rPr>
              <a:t> awoke to a strange red glow in the sky. </a:t>
            </a:r>
          </a:p>
        </p:txBody>
      </p:sp>
      <p:pic>
        <p:nvPicPr>
          <p:cNvPr id="15362" name="Picture 2" descr="Sydney_23 September 2009_Les Dalrymple"/>
          <p:cNvPicPr>
            <a:picLocks noChangeAspect="1" noChangeArrowheads="1"/>
          </p:cNvPicPr>
          <p:nvPr/>
        </p:nvPicPr>
        <p:blipFill>
          <a:blip r:embed="rId2"/>
          <a:srcRect/>
          <a:stretch>
            <a:fillRect/>
          </a:stretch>
        </p:blipFill>
        <p:spPr bwMode="auto">
          <a:xfrm>
            <a:off x="4000496" y="3357562"/>
            <a:ext cx="4905382" cy="3266268"/>
          </a:xfrm>
          <a:prstGeom prst="rect">
            <a:avLst/>
          </a:prstGeom>
          <a:noFill/>
        </p:spPr>
      </p:pic>
      <p:pic>
        <p:nvPicPr>
          <p:cNvPr id="15364" name="Picture 4" descr="dust storm blankets sydney ... "/>
          <p:cNvPicPr>
            <a:picLocks noChangeAspect="1" noChangeArrowheads="1"/>
          </p:cNvPicPr>
          <p:nvPr/>
        </p:nvPicPr>
        <p:blipFill>
          <a:blip r:embed="rId3"/>
          <a:srcRect/>
          <a:stretch>
            <a:fillRect/>
          </a:stretch>
        </p:blipFill>
        <p:spPr bwMode="auto">
          <a:xfrm>
            <a:off x="285720" y="1714488"/>
            <a:ext cx="4770812" cy="342902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142984"/>
            <a:ext cx="7429552" cy="3785652"/>
          </a:xfrm>
          <a:prstGeom prst="rect">
            <a:avLst/>
          </a:prstGeom>
          <a:noFill/>
        </p:spPr>
        <p:txBody>
          <a:bodyPr wrap="square" rtlCol="0">
            <a:spAutoFit/>
          </a:bodyPr>
          <a:lstStyle/>
          <a:p>
            <a:r>
              <a:rPr lang="en-AU" sz="6000" dirty="0" smtClean="0"/>
              <a:t>Okay that was bad in Sydney but check out the dirty 30s in </a:t>
            </a:r>
          </a:p>
          <a:p>
            <a:r>
              <a:rPr lang="en-AU" sz="6000" dirty="0" smtClean="0"/>
              <a:t>America</a:t>
            </a:r>
            <a:endParaRPr lang="en-AU" sz="6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52.g.akamaitech.net/f/52/827/1d/www.space.com/images/040324_dust_bowl_04.jpg"/>
          <p:cNvPicPr>
            <a:picLocks noChangeAspect="1" noChangeArrowheads="1"/>
          </p:cNvPicPr>
          <p:nvPr/>
        </p:nvPicPr>
        <p:blipFill>
          <a:blip r:embed="rId2"/>
          <a:srcRect/>
          <a:stretch>
            <a:fillRect/>
          </a:stretch>
        </p:blipFill>
        <p:spPr bwMode="auto">
          <a:xfrm>
            <a:off x="428596" y="426890"/>
            <a:ext cx="8329758" cy="5431002"/>
          </a:xfrm>
          <a:prstGeom prst="rect">
            <a:avLst/>
          </a:prstGeom>
          <a:noFill/>
        </p:spPr>
      </p:pic>
      <p:sp>
        <p:nvSpPr>
          <p:cNvPr id="3" name="TextBox 2"/>
          <p:cNvSpPr txBox="1"/>
          <p:nvPr/>
        </p:nvSpPr>
        <p:spPr>
          <a:xfrm>
            <a:off x="571472" y="6143644"/>
            <a:ext cx="8001056" cy="461665"/>
          </a:xfrm>
          <a:prstGeom prst="rect">
            <a:avLst/>
          </a:prstGeom>
          <a:noFill/>
        </p:spPr>
        <p:txBody>
          <a:bodyPr wrap="square" rtlCol="0">
            <a:spAutoFit/>
          </a:bodyPr>
          <a:lstStyle/>
          <a:p>
            <a:pPr algn="ctr"/>
            <a:r>
              <a:rPr lang="en-AU" sz="2400" dirty="0" smtClean="0"/>
              <a:t>The Prairie winds made many dust storms </a:t>
            </a:r>
            <a:endParaRPr lang="en-AU"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Dust Storm behind house"/>
          <p:cNvPicPr>
            <a:picLocks noChangeAspect="1" noChangeArrowheads="1"/>
          </p:cNvPicPr>
          <p:nvPr/>
        </p:nvPicPr>
        <p:blipFill>
          <a:blip r:embed="rId2"/>
          <a:srcRect/>
          <a:stretch>
            <a:fillRect/>
          </a:stretch>
        </p:blipFill>
        <p:spPr bwMode="auto">
          <a:xfrm>
            <a:off x="214282" y="3357562"/>
            <a:ext cx="4864734" cy="3324235"/>
          </a:xfrm>
          <a:prstGeom prst="rect">
            <a:avLst/>
          </a:prstGeom>
          <a:noFill/>
        </p:spPr>
      </p:pic>
      <p:pic>
        <p:nvPicPr>
          <p:cNvPr id="23561" name="Picture 9" descr="Dust Storm in Kansas"/>
          <p:cNvPicPr>
            <a:picLocks noChangeAspect="1" noChangeArrowheads="1"/>
          </p:cNvPicPr>
          <p:nvPr/>
        </p:nvPicPr>
        <p:blipFill>
          <a:blip r:embed="rId3"/>
          <a:srcRect/>
          <a:stretch>
            <a:fillRect/>
          </a:stretch>
        </p:blipFill>
        <p:spPr bwMode="auto">
          <a:xfrm>
            <a:off x="2857488" y="119039"/>
            <a:ext cx="5822197" cy="3881465"/>
          </a:xfrm>
          <a:prstGeom prst="rect">
            <a:avLst/>
          </a:prstGeom>
          <a:noFill/>
        </p:spPr>
      </p:pic>
      <p:sp>
        <p:nvSpPr>
          <p:cNvPr id="8" name="Rectangle 7"/>
          <p:cNvSpPr/>
          <p:nvPr/>
        </p:nvSpPr>
        <p:spPr>
          <a:xfrm>
            <a:off x="5357818" y="4143380"/>
            <a:ext cx="3500430" cy="1200329"/>
          </a:xfrm>
          <a:prstGeom prst="rect">
            <a:avLst/>
          </a:prstGeom>
        </p:spPr>
        <p:txBody>
          <a:bodyPr wrap="square">
            <a:spAutoFit/>
          </a:bodyPr>
          <a:lstStyle/>
          <a:p>
            <a:r>
              <a:rPr lang="en-AU" i="1" dirty="0"/>
              <a:t>Black Sunday April 14, 1935. The dust storm that turned day into night. Many believed the world was coming to an end.</a:t>
            </a:r>
            <a:endParaRPr lang="en-A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ust Storm"/>
          <p:cNvPicPr>
            <a:picLocks noChangeAspect="1" noChangeArrowheads="1"/>
          </p:cNvPicPr>
          <p:nvPr/>
        </p:nvPicPr>
        <p:blipFill>
          <a:blip r:embed="rId2"/>
          <a:srcRect/>
          <a:stretch>
            <a:fillRect/>
          </a:stretch>
        </p:blipFill>
        <p:spPr bwMode="auto">
          <a:xfrm>
            <a:off x="571471" y="414317"/>
            <a:ext cx="8018117" cy="53721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aurelinnmotel.com/images/steinbeckhouse.jpg"/>
          <p:cNvPicPr>
            <a:picLocks noChangeAspect="1" noChangeArrowheads="1"/>
          </p:cNvPicPr>
          <p:nvPr/>
        </p:nvPicPr>
        <p:blipFill>
          <a:blip r:embed="rId2"/>
          <a:srcRect/>
          <a:stretch>
            <a:fillRect/>
          </a:stretch>
        </p:blipFill>
        <p:spPr bwMode="auto">
          <a:xfrm>
            <a:off x="3439477" y="500042"/>
            <a:ext cx="5189413" cy="5286412"/>
          </a:xfrm>
          <a:prstGeom prst="rect">
            <a:avLst/>
          </a:prstGeom>
          <a:noFill/>
        </p:spPr>
      </p:pic>
      <p:sp>
        <p:nvSpPr>
          <p:cNvPr id="4" name="TextBox 3"/>
          <p:cNvSpPr txBox="1"/>
          <p:nvPr/>
        </p:nvSpPr>
        <p:spPr>
          <a:xfrm>
            <a:off x="214282" y="357166"/>
            <a:ext cx="3429024" cy="6247864"/>
          </a:xfrm>
          <a:prstGeom prst="rect">
            <a:avLst/>
          </a:prstGeom>
          <a:noFill/>
        </p:spPr>
        <p:txBody>
          <a:bodyPr wrap="square" rtlCol="0">
            <a:spAutoFit/>
          </a:bodyPr>
          <a:lstStyle/>
          <a:p>
            <a:r>
              <a:rPr lang="en-AU" sz="4000" dirty="0" smtClean="0"/>
              <a:t>Steinbeck is from German and Irish descent.</a:t>
            </a:r>
          </a:p>
          <a:p>
            <a:r>
              <a:rPr lang="en-AU" sz="4000" dirty="0" smtClean="0"/>
              <a:t>His mum was a school teacher and she encouraged his love of literature.</a:t>
            </a:r>
            <a:endParaRPr lang="en-AU"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hollyhistoricalsociety.org/images/dust%20bowl%201.jpg"/>
          <p:cNvPicPr>
            <a:picLocks noChangeAspect="1" noChangeArrowheads="1"/>
          </p:cNvPicPr>
          <p:nvPr/>
        </p:nvPicPr>
        <p:blipFill>
          <a:blip r:embed="rId2"/>
          <a:srcRect/>
          <a:stretch>
            <a:fillRect/>
          </a:stretch>
        </p:blipFill>
        <p:spPr bwMode="auto">
          <a:xfrm>
            <a:off x="500034" y="857232"/>
            <a:ext cx="7856416" cy="485778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ollyhistoricalsociety.org/images/dust%20bowl%200.jpg"/>
          <p:cNvPicPr>
            <a:picLocks noChangeAspect="1" noChangeArrowheads="1"/>
          </p:cNvPicPr>
          <p:nvPr/>
        </p:nvPicPr>
        <p:blipFill>
          <a:blip r:embed="rId2"/>
          <a:srcRect/>
          <a:stretch>
            <a:fillRect/>
          </a:stretch>
        </p:blipFill>
        <p:spPr bwMode="auto">
          <a:xfrm>
            <a:off x="142844" y="500042"/>
            <a:ext cx="8888350" cy="514351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935"/>
          <p:cNvPicPr>
            <a:picLocks noChangeAspect="1" noChangeArrowheads="1"/>
          </p:cNvPicPr>
          <p:nvPr/>
        </p:nvPicPr>
        <p:blipFill>
          <a:blip r:embed="rId2"/>
          <a:srcRect/>
          <a:stretch>
            <a:fillRect/>
          </a:stretch>
        </p:blipFill>
        <p:spPr bwMode="auto">
          <a:xfrm>
            <a:off x="428596" y="480039"/>
            <a:ext cx="8358246" cy="551644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hollyhistoricalsociety.org/images/usdaprowers%20county.jpg"/>
          <p:cNvPicPr>
            <a:picLocks noChangeAspect="1" noChangeArrowheads="1"/>
          </p:cNvPicPr>
          <p:nvPr/>
        </p:nvPicPr>
        <p:blipFill>
          <a:blip r:embed="rId2"/>
          <a:srcRect/>
          <a:stretch>
            <a:fillRect/>
          </a:stretch>
        </p:blipFill>
        <p:spPr bwMode="auto">
          <a:xfrm>
            <a:off x="428596" y="428604"/>
            <a:ext cx="8333568" cy="571504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sa.com/discoveryguides/refugee/images/dustbowl.gif"/>
          <p:cNvPicPr>
            <a:picLocks noChangeAspect="1" noChangeArrowheads="1"/>
          </p:cNvPicPr>
          <p:nvPr/>
        </p:nvPicPr>
        <p:blipFill>
          <a:blip r:embed="rId2"/>
          <a:srcRect/>
          <a:stretch>
            <a:fillRect/>
          </a:stretch>
        </p:blipFill>
        <p:spPr bwMode="auto">
          <a:xfrm>
            <a:off x="1214414" y="1000108"/>
            <a:ext cx="6886118" cy="485778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http://hollyhistoricalsociety.org/images/water0207.jpg"/>
          <p:cNvPicPr>
            <a:picLocks noChangeAspect="1" noChangeArrowheads="1"/>
          </p:cNvPicPr>
          <p:nvPr/>
        </p:nvPicPr>
        <p:blipFill>
          <a:blip r:embed="rId3"/>
          <a:srcRect/>
          <a:stretch>
            <a:fillRect/>
          </a:stretch>
        </p:blipFill>
        <p:spPr bwMode="auto">
          <a:xfrm>
            <a:off x="5214942" y="4071942"/>
            <a:ext cx="3630682" cy="2295528"/>
          </a:xfrm>
          <a:prstGeom prst="rect">
            <a:avLst/>
          </a:prstGeom>
          <a:noFill/>
        </p:spPr>
      </p:pic>
      <p:pic>
        <p:nvPicPr>
          <p:cNvPr id="22536" name="Picture 8" descr="http://hollyhistoricalsociety.org/images/water0206.jpg"/>
          <p:cNvPicPr>
            <a:picLocks noChangeAspect="1" noChangeArrowheads="1"/>
          </p:cNvPicPr>
          <p:nvPr/>
        </p:nvPicPr>
        <p:blipFill>
          <a:blip r:embed="rId4"/>
          <a:srcRect/>
          <a:stretch>
            <a:fillRect/>
          </a:stretch>
        </p:blipFill>
        <p:spPr bwMode="auto">
          <a:xfrm>
            <a:off x="1785918" y="142852"/>
            <a:ext cx="5383733" cy="3714776"/>
          </a:xfrm>
          <a:prstGeom prst="rect">
            <a:avLst/>
          </a:prstGeom>
          <a:noFill/>
        </p:spPr>
      </p:pic>
      <p:pic>
        <p:nvPicPr>
          <p:cNvPr id="22538" name="Picture 10" descr="http://hollyhistoricalsociety.org/images/dust_car_gs.jpg"/>
          <p:cNvPicPr>
            <a:picLocks noChangeAspect="1" noChangeArrowheads="1"/>
          </p:cNvPicPr>
          <p:nvPr/>
        </p:nvPicPr>
        <p:blipFill>
          <a:blip r:embed="rId5"/>
          <a:srcRect/>
          <a:stretch>
            <a:fillRect/>
          </a:stretch>
        </p:blipFill>
        <p:spPr bwMode="auto">
          <a:xfrm>
            <a:off x="142844" y="4000504"/>
            <a:ext cx="4357718" cy="267801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yhome.sunyocc.edu/~saizl/dustbowl.jpg"/>
          <p:cNvPicPr>
            <a:picLocks noChangeAspect="1" noChangeArrowheads="1"/>
          </p:cNvPicPr>
          <p:nvPr/>
        </p:nvPicPr>
        <p:blipFill>
          <a:blip r:embed="rId3"/>
          <a:srcRect/>
          <a:stretch>
            <a:fillRect/>
          </a:stretch>
        </p:blipFill>
        <p:spPr bwMode="auto">
          <a:xfrm>
            <a:off x="1857356" y="285728"/>
            <a:ext cx="5305428" cy="5305429"/>
          </a:xfrm>
          <a:prstGeom prst="rect">
            <a:avLst/>
          </a:prstGeom>
          <a:noFill/>
        </p:spPr>
      </p:pic>
      <p:sp>
        <p:nvSpPr>
          <p:cNvPr id="3" name="TextBox 2"/>
          <p:cNvSpPr txBox="1"/>
          <p:nvPr/>
        </p:nvSpPr>
        <p:spPr>
          <a:xfrm>
            <a:off x="428596" y="5572140"/>
            <a:ext cx="7858180" cy="954107"/>
          </a:xfrm>
          <a:prstGeom prst="rect">
            <a:avLst/>
          </a:prstGeom>
          <a:noFill/>
        </p:spPr>
        <p:txBody>
          <a:bodyPr wrap="square" rtlCol="0">
            <a:spAutoFit/>
          </a:bodyPr>
          <a:lstStyle/>
          <a:p>
            <a:pPr algn="ctr"/>
            <a:r>
              <a:rPr lang="en-AU" sz="2800" dirty="0" smtClean="0"/>
              <a:t>Imagine trying to live in these conditions. </a:t>
            </a:r>
          </a:p>
          <a:p>
            <a:pPr algn="ctr"/>
            <a:r>
              <a:rPr lang="en-AU" sz="2800" dirty="0" smtClean="0"/>
              <a:t>The dust storms lasted from 1931-1939</a:t>
            </a:r>
            <a:endParaRPr lang="en-AU"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http://hollyhistoricalsociety.org/images/dust-bowl-1.jpg"/>
          <p:cNvPicPr>
            <a:picLocks noChangeAspect="1" noChangeArrowheads="1"/>
          </p:cNvPicPr>
          <p:nvPr/>
        </p:nvPicPr>
        <p:blipFill>
          <a:blip r:embed="rId3"/>
          <a:srcRect/>
          <a:stretch>
            <a:fillRect/>
          </a:stretch>
        </p:blipFill>
        <p:spPr bwMode="auto">
          <a:xfrm>
            <a:off x="1142976" y="500042"/>
            <a:ext cx="7000924" cy="4859748"/>
          </a:xfrm>
          <a:prstGeom prst="rect">
            <a:avLst/>
          </a:prstGeom>
          <a:noFill/>
        </p:spPr>
      </p:pic>
      <p:sp>
        <p:nvSpPr>
          <p:cNvPr id="4" name="TextBox 3"/>
          <p:cNvSpPr txBox="1"/>
          <p:nvPr/>
        </p:nvSpPr>
        <p:spPr>
          <a:xfrm>
            <a:off x="1071538" y="5715016"/>
            <a:ext cx="7448386" cy="646331"/>
          </a:xfrm>
          <a:prstGeom prst="rect">
            <a:avLst/>
          </a:prstGeom>
          <a:noFill/>
        </p:spPr>
        <p:txBody>
          <a:bodyPr wrap="none" rtlCol="0">
            <a:spAutoFit/>
          </a:bodyPr>
          <a:lstStyle/>
          <a:p>
            <a:r>
              <a:rPr lang="en-AU" sz="3600" dirty="0" smtClean="0"/>
              <a:t>Farmers and their families had to leave</a:t>
            </a:r>
            <a:endParaRPr lang="en-AU"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depression.jpg&quot;"/>
          <p:cNvPicPr>
            <a:picLocks noChangeAspect="1" noChangeArrowheads="1"/>
          </p:cNvPicPr>
          <p:nvPr/>
        </p:nvPicPr>
        <p:blipFill>
          <a:blip r:embed="rId2"/>
          <a:srcRect/>
          <a:stretch>
            <a:fillRect/>
          </a:stretch>
        </p:blipFill>
        <p:spPr bwMode="auto">
          <a:xfrm>
            <a:off x="642910" y="214290"/>
            <a:ext cx="5072098" cy="6287929"/>
          </a:xfrm>
          <a:prstGeom prst="rect">
            <a:avLst/>
          </a:prstGeom>
          <a:noFill/>
        </p:spPr>
      </p:pic>
      <p:sp>
        <p:nvSpPr>
          <p:cNvPr id="4" name="TextBox 3"/>
          <p:cNvSpPr txBox="1"/>
          <p:nvPr/>
        </p:nvSpPr>
        <p:spPr>
          <a:xfrm>
            <a:off x="5857884" y="4214818"/>
            <a:ext cx="2857519" cy="2308324"/>
          </a:xfrm>
          <a:prstGeom prst="rect">
            <a:avLst/>
          </a:prstGeom>
          <a:noFill/>
        </p:spPr>
        <p:txBody>
          <a:bodyPr wrap="square" rtlCol="0">
            <a:spAutoFit/>
          </a:bodyPr>
          <a:lstStyle/>
          <a:p>
            <a:r>
              <a:rPr lang="en-AU" sz="4800" dirty="0" smtClean="0"/>
              <a:t>They had to sell everything</a:t>
            </a:r>
            <a:endParaRPr lang="en-AU" sz="4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boom2bust.com/wp-content/uploads/2008/06/great-depression.jpg"/>
          <p:cNvPicPr>
            <a:picLocks noChangeAspect="1" noChangeArrowheads="1"/>
          </p:cNvPicPr>
          <p:nvPr/>
        </p:nvPicPr>
        <p:blipFill>
          <a:blip r:embed="rId2"/>
          <a:srcRect/>
          <a:stretch>
            <a:fillRect/>
          </a:stretch>
        </p:blipFill>
        <p:spPr bwMode="auto">
          <a:xfrm>
            <a:off x="714348" y="142852"/>
            <a:ext cx="7429552" cy="6174562"/>
          </a:xfrm>
          <a:prstGeom prst="rect">
            <a:avLst/>
          </a:prstGeom>
          <a:noFill/>
        </p:spPr>
      </p:pic>
      <p:sp>
        <p:nvSpPr>
          <p:cNvPr id="3" name="TextBox 2"/>
          <p:cNvSpPr txBox="1"/>
          <p:nvPr/>
        </p:nvSpPr>
        <p:spPr>
          <a:xfrm>
            <a:off x="714348" y="6273225"/>
            <a:ext cx="7762190" cy="584775"/>
          </a:xfrm>
          <a:prstGeom prst="rect">
            <a:avLst/>
          </a:prstGeom>
          <a:noFill/>
        </p:spPr>
        <p:txBody>
          <a:bodyPr wrap="none" rtlCol="0">
            <a:spAutoFit/>
          </a:bodyPr>
          <a:lstStyle/>
          <a:p>
            <a:r>
              <a:rPr lang="en-AU" sz="3200" dirty="0" smtClean="0"/>
              <a:t>They took to the road. Where would they go?</a:t>
            </a:r>
            <a:endParaRPr lang="en-AU"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cache.virtualtourist.com/3695595-Me_relaxing_scanning_the_distant_Salinas_Valley-Fremont_Peak_State_Park.jpg"/>
          <p:cNvPicPr>
            <a:picLocks noChangeAspect="1" noChangeArrowheads="1"/>
          </p:cNvPicPr>
          <p:nvPr/>
        </p:nvPicPr>
        <p:blipFill>
          <a:blip r:embed="rId2"/>
          <a:srcRect/>
          <a:stretch>
            <a:fillRect/>
          </a:stretch>
        </p:blipFill>
        <p:spPr bwMode="auto">
          <a:xfrm>
            <a:off x="214282" y="214290"/>
            <a:ext cx="5334000" cy="3981450"/>
          </a:xfrm>
          <a:prstGeom prst="rect">
            <a:avLst/>
          </a:prstGeom>
          <a:noFill/>
        </p:spPr>
      </p:pic>
      <p:pic>
        <p:nvPicPr>
          <p:cNvPr id="52230" name="Picture 6" descr="http://pics4.city-data.com/cpicv/vfiles23486.jpg"/>
          <p:cNvPicPr>
            <a:picLocks noChangeAspect="1" noChangeArrowheads="1"/>
          </p:cNvPicPr>
          <p:nvPr/>
        </p:nvPicPr>
        <p:blipFill>
          <a:blip r:embed="rId3"/>
          <a:srcRect/>
          <a:stretch>
            <a:fillRect/>
          </a:stretch>
        </p:blipFill>
        <p:spPr bwMode="auto">
          <a:xfrm>
            <a:off x="4000496" y="3143248"/>
            <a:ext cx="4857784" cy="3473316"/>
          </a:xfrm>
          <a:prstGeom prst="rect">
            <a:avLst/>
          </a:prstGeom>
          <a:noFill/>
        </p:spPr>
      </p:pic>
      <p:sp>
        <p:nvSpPr>
          <p:cNvPr id="5" name="TextBox 4"/>
          <p:cNvSpPr txBox="1"/>
          <p:nvPr/>
        </p:nvSpPr>
        <p:spPr>
          <a:xfrm>
            <a:off x="5786446" y="500042"/>
            <a:ext cx="2857520" cy="2677656"/>
          </a:xfrm>
          <a:prstGeom prst="rect">
            <a:avLst/>
          </a:prstGeom>
          <a:noFill/>
        </p:spPr>
        <p:txBody>
          <a:bodyPr wrap="square" rtlCol="0">
            <a:spAutoFit/>
          </a:bodyPr>
          <a:lstStyle/>
          <a:p>
            <a:r>
              <a:rPr lang="en-AU" sz="2800" dirty="0" smtClean="0"/>
              <a:t>Salinas Valley, California where Steinbeck grew up</a:t>
            </a:r>
          </a:p>
          <a:p>
            <a:r>
              <a:rPr lang="en-AU" sz="2800" dirty="0" smtClean="0"/>
              <a:t>(Looks a lot like Australia!)</a:t>
            </a:r>
          </a:p>
          <a:p>
            <a:endParaRPr lang="en-AU" sz="2800" dirty="0"/>
          </a:p>
        </p:txBody>
      </p:sp>
      <p:sp>
        <p:nvSpPr>
          <p:cNvPr id="6" name="TextBox 5"/>
          <p:cNvSpPr txBox="1"/>
          <p:nvPr/>
        </p:nvSpPr>
        <p:spPr>
          <a:xfrm>
            <a:off x="500034" y="4429132"/>
            <a:ext cx="2786082" cy="1569660"/>
          </a:xfrm>
          <a:prstGeom prst="rect">
            <a:avLst/>
          </a:prstGeom>
          <a:noFill/>
        </p:spPr>
        <p:txBody>
          <a:bodyPr wrap="square" rtlCol="0">
            <a:spAutoFit/>
          </a:bodyPr>
          <a:lstStyle/>
          <a:p>
            <a:r>
              <a:rPr lang="en-AU" sz="2400" dirty="0" smtClean="0"/>
              <a:t>In his summer holidays Steinbeck worked here as a ranch hand</a:t>
            </a:r>
            <a:endParaRPr lang="en-AU"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sa.com/discoveryguides/refugee/images/dustbowl.gif"/>
          <p:cNvPicPr>
            <a:picLocks noChangeAspect="1" noChangeArrowheads="1"/>
          </p:cNvPicPr>
          <p:nvPr/>
        </p:nvPicPr>
        <p:blipFill>
          <a:blip r:embed="rId2"/>
          <a:srcRect/>
          <a:stretch>
            <a:fillRect/>
          </a:stretch>
        </p:blipFill>
        <p:spPr bwMode="auto">
          <a:xfrm>
            <a:off x="2428860" y="785794"/>
            <a:ext cx="6429420" cy="4535608"/>
          </a:xfrm>
          <a:prstGeom prst="rect">
            <a:avLst/>
          </a:prstGeom>
          <a:noFill/>
        </p:spPr>
      </p:pic>
      <p:sp>
        <p:nvSpPr>
          <p:cNvPr id="3" name="Right Arrow 2"/>
          <p:cNvSpPr/>
          <p:nvPr/>
        </p:nvSpPr>
        <p:spPr>
          <a:xfrm rot="10800000">
            <a:off x="2857488" y="2857496"/>
            <a:ext cx="2000264" cy="107157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AU"/>
          </a:p>
        </p:txBody>
      </p:sp>
      <p:sp>
        <p:nvSpPr>
          <p:cNvPr id="4" name="Rounded Rectangle 3"/>
          <p:cNvSpPr/>
          <p:nvPr/>
        </p:nvSpPr>
        <p:spPr>
          <a:xfrm>
            <a:off x="4071934" y="285728"/>
            <a:ext cx="4286280" cy="10715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smtClean="0"/>
              <a:t>California had great farmland and no dust. </a:t>
            </a:r>
            <a:endParaRPr lang="en-AU" dirty="0"/>
          </a:p>
        </p:txBody>
      </p:sp>
      <p:sp>
        <p:nvSpPr>
          <p:cNvPr id="5" name="TextBox 4"/>
          <p:cNvSpPr txBox="1"/>
          <p:nvPr/>
        </p:nvSpPr>
        <p:spPr>
          <a:xfrm>
            <a:off x="0" y="5286388"/>
            <a:ext cx="8215338" cy="646331"/>
          </a:xfrm>
          <a:prstGeom prst="rect">
            <a:avLst/>
          </a:prstGeom>
          <a:noFill/>
        </p:spPr>
        <p:txBody>
          <a:bodyPr wrap="square" rtlCol="0">
            <a:spAutoFit/>
          </a:bodyPr>
          <a:lstStyle/>
          <a:p>
            <a:pPr algn="ctr"/>
            <a:r>
              <a:rPr lang="en-AU" sz="3600" dirty="0" smtClean="0"/>
              <a:t>They would migrate to California</a:t>
            </a:r>
            <a:endParaRPr lang="en-AU"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84" y="6000768"/>
            <a:ext cx="4572000" cy="646331"/>
          </a:xfrm>
          <a:prstGeom prst="rect">
            <a:avLst/>
          </a:prstGeom>
        </p:spPr>
        <p:txBody>
          <a:bodyPr>
            <a:spAutoFit/>
          </a:bodyPr>
          <a:lstStyle/>
          <a:p>
            <a:r>
              <a:rPr lang="en-AU" b="1" dirty="0"/>
              <a:t>Description </a:t>
            </a:r>
            <a:r>
              <a:rPr lang="en-AU" b="1" dirty="0" smtClean="0"/>
              <a:t>: Oklahoma</a:t>
            </a:r>
            <a:r>
              <a:rPr lang="en-AU" b="1" dirty="0"/>
              <a:t> </a:t>
            </a:r>
            <a:r>
              <a:rPr lang="en-AU" dirty="0"/>
              <a:t>Migrant family looking for work in the pea fields. California</a:t>
            </a:r>
            <a:r>
              <a:rPr lang="en-AU" dirty="0" smtClean="0"/>
              <a:t>. 1935</a:t>
            </a:r>
            <a:endParaRPr lang="en-AU" dirty="0"/>
          </a:p>
        </p:txBody>
      </p:sp>
      <p:pic>
        <p:nvPicPr>
          <p:cNvPr id="25604" name="Picture 4" descr="http://newdeal.feri.org/images/s06.gif"/>
          <p:cNvPicPr>
            <a:picLocks noChangeAspect="1" noChangeArrowheads="1"/>
          </p:cNvPicPr>
          <p:nvPr/>
        </p:nvPicPr>
        <p:blipFill>
          <a:blip r:embed="rId2"/>
          <a:srcRect/>
          <a:stretch>
            <a:fillRect/>
          </a:stretch>
        </p:blipFill>
        <p:spPr bwMode="auto">
          <a:xfrm>
            <a:off x="1500165" y="571479"/>
            <a:ext cx="6651753" cy="52149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ewdeal.feri.org/images/s10.gif"/>
          <p:cNvPicPr>
            <a:picLocks noChangeAspect="1" noChangeArrowheads="1"/>
          </p:cNvPicPr>
          <p:nvPr/>
        </p:nvPicPr>
        <p:blipFill>
          <a:blip r:embed="rId2"/>
          <a:srcRect/>
          <a:stretch>
            <a:fillRect/>
          </a:stretch>
        </p:blipFill>
        <p:spPr bwMode="auto">
          <a:xfrm>
            <a:off x="1000100" y="142852"/>
            <a:ext cx="7272680" cy="5643602"/>
          </a:xfrm>
          <a:prstGeom prst="rect">
            <a:avLst/>
          </a:prstGeom>
          <a:noFill/>
        </p:spPr>
      </p:pic>
      <p:sp>
        <p:nvSpPr>
          <p:cNvPr id="5" name="Rectangle 4"/>
          <p:cNvSpPr/>
          <p:nvPr/>
        </p:nvSpPr>
        <p:spPr>
          <a:xfrm>
            <a:off x="214282" y="6000768"/>
            <a:ext cx="8786874" cy="369332"/>
          </a:xfrm>
          <a:prstGeom prst="rect">
            <a:avLst/>
          </a:prstGeom>
        </p:spPr>
        <p:txBody>
          <a:bodyPr wrap="square">
            <a:spAutoFit/>
          </a:bodyPr>
          <a:lstStyle/>
          <a:p>
            <a:pPr lvl="0" algn="ctr" eaLnBrk="0" fontAlgn="base" hangingPunct="0">
              <a:spcBef>
                <a:spcPct val="0"/>
              </a:spcBef>
              <a:spcAft>
                <a:spcPct val="0"/>
              </a:spcAft>
            </a:pPr>
            <a:r>
              <a:rPr kumimoji="0" lang="en-US" b="1" i="0" u="none" strike="noStrike" cap="none" normalizeH="0" baseline="0" dirty="0" smtClean="0">
                <a:ln>
                  <a:noFill/>
                </a:ln>
                <a:solidFill>
                  <a:srgbClr val="000000"/>
                </a:solidFill>
                <a:effectLst/>
                <a:latin typeface="Verdana" pitchFamily="34" charset="0"/>
                <a:cs typeface="Times New Roman" pitchFamily="18" charset="0"/>
              </a:rPr>
              <a:t> Life</a:t>
            </a:r>
            <a:r>
              <a:rPr kumimoji="0" lang="en-US" b="1" i="0" u="none" strike="noStrike" cap="none" normalizeH="0" dirty="0" smtClean="0">
                <a:ln>
                  <a:noFill/>
                </a:ln>
                <a:solidFill>
                  <a:srgbClr val="000000"/>
                </a:solidFill>
                <a:effectLst/>
                <a:latin typeface="Verdana" pitchFamily="34" charset="0"/>
                <a:cs typeface="Times New Roman" pitchFamily="18" charset="0"/>
              </a:rPr>
              <a:t> was hard in a refugee camp</a:t>
            </a:r>
            <a:endParaRPr kumimoji="0" lang="en-US" sz="3200" b="1" i="0" u="none" strike="noStrike" cap="none" normalizeH="0" baseline="0" dirty="0" smtClean="0">
              <a:ln>
                <a:noFill/>
              </a:ln>
              <a:solidFill>
                <a:srgbClr val="800080"/>
              </a:solidFill>
              <a:effectLst/>
              <a:latin typeface="Book Antiqu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0358534"/>
            <a:ext cx="6929486" cy="3693319"/>
          </a:xfrm>
          <a:prstGeom prst="rect">
            <a:avLst/>
          </a:prstGeom>
        </p:spPr>
        <p:txBody>
          <a:bodyPr wrap="square">
            <a:spAutoFit/>
          </a:bodyPr>
          <a:lstStyle/>
          <a:p>
            <a:r>
              <a:rPr lang="en-AU" sz="1200" b="1" dirty="0"/>
              <a:t>Farming in the Panhandle</a:t>
            </a:r>
          </a:p>
          <a:p>
            <a:r>
              <a:rPr lang="en-AU" sz="1200" dirty="0"/>
              <a:t>Wheat was a real good thing. The world needed it and was paying a good price for it. Wheat farmers with tractors, one way </a:t>
            </a:r>
            <a:r>
              <a:rPr lang="en-AU" sz="1200" dirty="0" err="1"/>
              <a:t>plows</a:t>
            </a:r>
            <a:r>
              <a:rPr lang="en-AU" sz="1200" dirty="0"/>
              <a:t> and combines purchased by most farmers after the phenomenal crop of 1926, began </a:t>
            </a:r>
            <a:r>
              <a:rPr lang="en-AU" sz="1200" dirty="0" err="1"/>
              <a:t>plowing</a:t>
            </a:r>
            <a:r>
              <a:rPr lang="en-AU" sz="1200" dirty="0"/>
              <a:t> and planting wheat as never before. The lands were planted to wheat year after year without a thought as to the damage that was being done. Grasslands that should have never been </a:t>
            </a:r>
            <a:r>
              <a:rPr lang="en-AU" sz="1200" dirty="0" err="1"/>
              <a:t>plowed</a:t>
            </a:r>
            <a:r>
              <a:rPr lang="en-AU" sz="1200" dirty="0"/>
              <a:t> were </a:t>
            </a:r>
            <a:r>
              <a:rPr lang="en-AU" sz="1200" dirty="0" err="1"/>
              <a:t>plowed</a:t>
            </a:r>
            <a:r>
              <a:rPr lang="en-AU" sz="1200" dirty="0"/>
              <a:t> up. Millions of acres of farm land in the great plains were broken.</a:t>
            </a:r>
          </a:p>
          <a:p>
            <a:r>
              <a:rPr lang="en-AU" sz="1200" dirty="0"/>
              <a:t>1930 was dry but most of the farmers made a wheat crop. In 1931 the wheat crop was considered a bumper crop with over twelve million bushels of wheat. Wheat was everywhere, in the elevators, on the ground and in the road. The wheat supply forced the price down from sixty-eight cents/bushel in July 1930 to twenty-five cents/bushel in July 1931. Many farmers went broke and others abandoned their fields.</a:t>
            </a:r>
          </a:p>
          <a:p>
            <a:r>
              <a:rPr lang="en-AU" sz="1200" dirty="0"/>
              <a:t>With continuing hard times and dry years, the farmers, who still had a lot of pioneering spirit and faith in the land, made ready to weather the storms. The old survival methods of pioneering were brought out of storage, dusted off and put into practice. Many farmers increased their milk cow herd. The cream from the cows was sold and the skim milk was fed to chickens and pigs.</a:t>
            </a:r>
          </a:p>
          <a:p>
            <a:r>
              <a:rPr lang="en-AU" sz="1200" dirty="0"/>
              <a:t>When normal feed crops failed, thistles were harvested, and when thistles failed, hardy souls dug up soap weed which was chopped in a feed mill or by hand and fed to the stock. This was a back breaking, disheartening chore which would have broken weaker people. But to the credit of the residents of the Dust Bowl, they shouldered their task and carried on.</a:t>
            </a:r>
          </a:p>
          <a:p>
            <a:r>
              <a:rPr lang="en-AU" dirty="0" smtClean="0"/>
              <a:t>“</a:t>
            </a:r>
            <a:endParaRPr lang="en-AU" dirty="0"/>
          </a:p>
        </p:txBody>
      </p:sp>
      <p:pic>
        <p:nvPicPr>
          <p:cNvPr id="24578" name="Picture 2" descr="http://www.electricedge.com/greymatter/images5/dlange-heart-350.jpg"/>
          <p:cNvPicPr>
            <a:picLocks noChangeAspect="1" noChangeArrowheads="1"/>
          </p:cNvPicPr>
          <p:nvPr/>
        </p:nvPicPr>
        <p:blipFill>
          <a:blip r:embed="rId2"/>
          <a:srcRect/>
          <a:stretch>
            <a:fillRect/>
          </a:stretch>
        </p:blipFill>
        <p:spPr bwMode="auto">
          <a:xfrm>
            <a:off x="571472" y="357166"/>
            <a:ext cx="4929222" cy="6117829"/>
          </a:xfrm>
          <a:prstGeom prst="rect">
            <a:avLst/>
          </a:prstGeom>
          <a:noFill/>
        </p:spPr>
      </p:pic>
      <p:pic>
        <p:nvPicPr>
          <p:cNvPr id="4" name="Picture 2" descr="Displaced"/>
          <p:cNvPicPr>
            <a:picLocks noChangeAspect="1" noChangeArrowheads="1"/>
          </p:cNvPicPr>
          <p:nvPr/>
        </p:nvPicPr>
        <p:blipFill>
          <a:blip r:embed="rId3"/>
          <a:srcRect/>
          <a:stretch>
            <a:fillRect/>
          </a:stretch>
        </p:blipFill>
        <p:spPr bwMode="auto">
          <a:xfrm>
            <a:off x="6143636" y="357166"/>
            <a:ext cx="1785950" cy="3238379"/>
          </a:xfrm>
          <a:prstGeom prst="rect">
            <a:avLst/>
          </a:prstGeom>
          <a:noFill/>
        </p:spPr>
      </p:pic>
      <p:sp>
        <p:nvSpPr>
          <p:cNvPr id="5" name="TextBox 4"/>
          <p:cNvSpPr txBox="1"/>
          <p:nvPr/>
        </p:nvSpPr>
        <p:spPr>
          <a:xfrm>
            <a:off x="5857884" y="3857628"/>
            <a:ext cx="2928958" cy="2246769"/>
          </a:xfrm>
          <a:prstGeom prst="rect">
            <a:avLst/>
          </a:prstGeom>
          <a:noFill/>
        </p:spPr>
        <p:txBody>
          <a:bodyPr wrap="square" rtlCol="0">
            <a:spAutoFit/>
          </a:bodyPr>
          <a:lstStyle/>
          <a:p>
            <a:r>
              <a:rPr lang="en-AU" sz="2800" dirty="0" smtClean="0"/>
              <a:t>Women tried to look after their families while the men looked for work </a:t>
            </a:r>
            <a:endParaRPr lang="en-AU"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mericaslibrary.gov/assets/aa/lange/aa_lange_subj_e.jpg"/>
          <p:cNvPicPr>
            <a:picLocks noChangeAspect="1" noChangeArrowheads="1"/>
          </p:cNvPicPr>
          <p:nvPr/>
        </p:nvPicPr>
        <p:blipFill>
          <a:blip r:embed="rId2"/>
          <a:srcRect/>
          <a:stretch>
            <a:fillRect/>
          </a:stretch>
        </p:blipFill>
        <p:spPr bwMode="auto">
          <a:xfrm>
            <a:off x="214282" y="142852"/>
            <a:ext cx="5214974" cy="5412053"/>
          </a:xfrm>
          <a:prstGeom prst="rect">
            <a:avLst/>
          </a:prstGeom>
          <a:noFill/>
        </p:spPr>
      </p:pic>
      <p:sp>
        <p:nvSpPr>
          <p:cNvPr id="3" name="Title 2"/>
          <p:cNvSpPr>
            <a:spLocks noGrp="1"/>
          </p:cNvSpPr>
          <p:nvPr>
            <p:ph type="title"/>
          </p:nvPr>
        </p:nvSpPr>
        <p:spPr>
          <a:xfrm>
            <a:off x="5572132" y="214290"/>
            <a:ext cx="3429024" cy="5572164"/>
          </a:xfrm>
        </p:spPr>
        <p:txBody>
          <a:bodyPr>
            <a:normAutofit/>
          </a:bodyPr>
          <a:lstStyle/>
          <a:p>
            <a:r>
              <a:rPr lang="en-AU" sz="3200" dirty="0" smtClean="0"/>
              <a:t>Dorothea Lange: </a:t>
            </a:r>
            <a:br>
              <a:rPr lang="en-AU" sz="3200" dirty="0" smtClean="0"/>
            </a:br>
            <a:r>
              <a:rPr lang="en-AU" sz="3200" dirty="0" smtClean="0"/>
              <a:t>amazing photographer </a:t>
            </a:r>
            <a:br>
              <a:rPr lang="en-AU" sz="3200" dirty="0" smtClean="0"/>
            </a:br>
            <a:r>
              <a:rPr lang="en-AU" sz="3200" dirty="0" smtClean="0"/>
              <a:t>of the migrant family experience. </a:t>
            </a:r>
            <a:br>
              <a:rPr lang="en-AU" sz="3200" dirty="0" smtClean="0"/>
            </a:br>
            <a:r>
              <a:rPr lang="en-AU" sz="3200" dirty="0" smtClean="0"/>
              <a:t/>
            </a:r>
            <a:br>
              <a:rPr lang="en-AU" sz="3200" dirty="0" smtClean="0"/>
            </a:br>
            <a:r>
              <a:rPr lang="en-AU" sz="3200" dirty="0" smtClean="0"/>
              <a:t>Her photos made a huge impact on America.</a:t>
            </a:r>
            <a:endParaRPr lang="en-AU" sz="3200" dirty="0"/>
          </a:p>
        </p:txBody>
      </p:sp>
      <p:sp>
        <p:nvSpPr>
          <p:cNvPr id="4" name="Rectangle 3"/>
          <p:cNvSpPr/>
          <p:nvPr/>
        </p:nvSpPr>
        <p:spPr>
          <a:xfrm>
            <a:off x="1285852" y="5643578"/>
            <a:ext cx="4572000" cy="923330"/>
          </a:xfrm>
          <a:prstGeom prst="rect">
            <a:avLst/>
          </a:prstGeom>
        </p:spPr>
        <p:txBody>
          <a:bodyPr>
            <a:spAutoFit/>
          </a:bodyPr>
          <a:lstStyle/>
          <a:p>
            <a:r>
              <a:rPr lang="en-AU" dirty="0"/>
              <a:t>Dorothea Lange, Resettlement Administration photographer, in California atop car with </a:t>
            </a:r>
            <a:r>
              <a:rPr lang="en-AU" dirty="0" smtClean="0"/>
              <a:t>her giant camera February </a:t>
            </a:r>
            <a:r>
              <a:rPr lang="en-AU" dirty="0"/>
              <a:t>1936. 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22" y="274638"/>
            <a:ext cx="2757478" cy="4583122"/>
          </a:xfrm>
        </p:spPr>
        <p:txBody>
          <a:bodyPr/>
          <a:lstStyle/>
          <a:p>
            <a:r>
              <a:rPr lang="en-AU" dirty="0" smtClean="0"/>
              <a:t>This is her most famous photo</a:t>
            </a:r>
            <a:endParaRPr lang="en-AU" dirty="0"/>
          </a:p>
        </p:txBody>
      </p:sp>
      <p:pic>
        <p:nvPicPr>
          <p:cNvPr id="3" name="Picture 2" descr="http://farm4.static.flickr.com/3109/2556967892_8bf162d076.jpg"/>
          <p:cNvPicPr>
            <a:picLocks noChangeAspect="1" noChangeArrowheads="1"/>
          </p:cNvPicPr>
          <p:nvPr/>
        </p:nvPicPr>
        <p:blipFill>
          <a:blip r:embed="rId2"/>
          <a:srcRect/>
          <a:stretch>
            <a:fillRect/>
          </a:stretch>
        </p:blipFill>
        <p:spPr bwMode="auto">
          <a:xfrm>
            <a:off x="285720" y="285728"/>
            <a:ext cx="5143536" cy="643529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lausd.k12.ca.us/Belmont_HS/mice/Pics/bindle/bindle.gif"/>
          <p:cNvPicPr>
            <a:picLocks noChangeAspect="1" noChangeArrowheads="1"/>
          </p:cNvPicPr>
          <p:nvPr/>
        </p:nvPicPr>
        <p:blipFill>
          <a:blip r:embed="rId2"/>
          <a:srcRect/>
          <a:stretch>
            <a:fillRect/>
          </a:stretch>
        </p:blipFill>
        <p:spPr bwMode="auto">
          <a:xfrm>
            <a:off x="714348" y="642918"/>
            <a:ext cx="4929222" cy="5606990"/>
          </a:xfrm>
          <a:prstGeom prst="rect">
            <a:avLst/>
          </a:prstGeom>
          <a:noFill/>
        </p:spPr>
      </p:pic>
      <p:sp>
        <p:nvSpPr>
          <p:cNvPr id="3" name="Rectangle 2"/>
          <p:cNvSpPr/>
          <p:nvPr/>
        </p:nvSpPr>
        <p:spPr>
          <a:xfrm>
            <a:off x="5929322" y="285728"/>
            <a:ext cx="3000396" cy="3970318"/>
          </a:xfrm>
          <a:prstGeom prst="rect">
            <a:avLst/>
          </a:prstGeom>
        </p:spPr>
        <p:txBody>
          <a:bodyPr wrap="square">
            <a:spAutoFit/>
          </a:bodyPr>
          <a:lstStyle/>
          <a:p>
            <a:r>
              <a:rPr lang="en-AU" sz="3600" dirty="0" smtClean="0"/>
              <a:t>Many farm </a:t>
            </a:r>
            <a:r>
              <a:rPr lang="en-AU" sz="3600" dirty="0" err="1" smtClean="0"/>
              <a:t>laborers</a:t>
            </a:r>
            <a:r>
              <a:rPr lang="en-AU" sz="3600" dirty="0" smtClean="0"/>
              <a:t> and ranch hands travelled the roads in search of work in California.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urlington.org/clerk/archives/findaid/123/houses/183.gif"/>
          <p:cNvPicPr>
            <a:picLocks noChangeAspect="1" noChangeArrowheads="1"/>
          </p:cNvPicPr>
          <p:nvPr/>
        </p:nvPicPr>
        <p:blipFill>
          <a:blip r:embed="rId2"/>
          <a:srcRect/>
          <a:stretch>
            <a:fillRect/>
          </a:stretch>
        </p:blipFill>
        <p:spPr bwMode="auto">
          <a:xfrm>
            <a:off x="357158" y="357166"/>
            <a:ext cx="7381634" cy="5286412"/>
          </a:xfrm>
          <a:prstGeom prst="rect">
            <a:avLst/>
          </a:prstGeom>
          <a:noFill/>
        </p:spPr>
      </p:pic>
      <p:pic>
        <p:nvPicPr>
          <p:cNvPr id="17412" name="Picture 4" descr="http://www.fiddlersgreenstudio.com/Trains_hobos/trains_hobos_008_med.jpg"/>
          <p:cNvPicPr>
            <a:picLocks noChangeAspect="1" noChangeArrowheads="1"/>
          </p:cNvPicPr>
          <p:nvPr/>
        </p:nvPicPr>
        <p:blipFill>
          <a:blip r:embed="rId3"/>
          <a:srcRect/>
          <a:stretch>
            <a:fillRect/>
          </a:stretch>
        </p:blipFill>
        <p:spPr bwMode="auto">
          <a:xfrm>
            <a:off x="6858016" y="214290"/>
            <a:ext cx="1940413" cy="2928926"/>
          </a:xfrm>
          <a:prstGeom prst="rect">
            <a:avLst/>
          </a:prstGeom>
          <a:noFill/>
        </p:spPr>
      </p:pic>
      <p:sp>
        <p:nvSpPr>
          <p:cNvPr id="6" name="TextBox 5"/>
          <p:cNvSpPr txBox="1"/>
          <p:nvPr/>
        </p:nvSpPr>
        <p:spPr>
          <a:xfrm>
            <a:off x="1500166" y="5500702"/>
            <a:ext cx="5792420" cy="1077218"/>
          </a:xfrm>
          <a:prstGeom prst="rect">
            <a:avLst/>
          </a:prstGeom>
          <a:noFill/>
        </p:spPr>
        <p:txBody>
          <a:bodyPr wrap="none" rtlCol="0">
            <a:spAutoFit/>
          </a:bodyPr>
          <a:lstStyle/>
          <a:p>
            <a:pPr algn="ctr"/>
            <a:r>
              <a:rPr lang="en-AU" sz="3200" dirty="0" smtClean="0"/>
              <a:t>These are the types of characters </a:t>
            </a:r>
          </a:p>
          <a:p>
            <a:pPr algn="ctr"/>
            <a:r>
              <a:rPr lang="en-AU" sz="3200" dirty="0" smtClean="0"/>
              <a:t>Steinbeck writes about</a:t>
            </a:r>
            <a:endParaRPr lang="en-AU"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71480"/>
            <a:ext cx="7643866" cy="3477875"/>
          </a:xfrm>
          <a:prstGeom prst="rect">
            <a:avLst/>
          </a:prstGeom>
          <a:noFill/>
        </p:spPr>
        <p:txBody>
          <a:bodyPr wrap="square" rtlCol="0">
            <a:spAutoFit/>
          </a:bodyPr>
          <a:lstStyle/>
          <a:p>
            <a:r>
              <a:rPr lang="en-AU" sz="4400" dirty="0" smtClean="0"/>
              <a:t>During the time Steinbeck was writing  “Of Mice and Men” it was a difficult time for America. It was the time of  The Great Depression.</a:t>
            </a:r>
            <a:endParaRPr lang="en-AU" sz="4400" dirty="0"/>
          </a:p>
        </p:txBody>
      </p:sp>
      <p:pic>
        <p:nvPicPr>
          <p:cNvPr id="69636" name="Picture 4" descr="http://www.abbamedia.org/images/depression.jpg"/>
          <p:cNvPicPr>
            <a:picLocks noChangeAspect="1" noChangeArrowheads="1"/>
          </p:cNvPicPr>
          <p:nvPr/>
        </p:nvPicPr>
        <p:blipFill>
          <a:blip r:embed="rId2"/>
          <a:srcRect/>
          <a:stretch>
            <a:fillRect/>
          </a:stretch>
        </p:blipFill>
        <p:spPr bwMode="auto">
          <a:xfrm>
            <a:off x="4357686" y="3357562"/>
            <a:ext cx="3784295" cy="3111532"/>
          </a:xfrm>
          <a:prstGeom prst="rect">
            <a:avLst/>
          </a:prstGeom>
          <a:noFill/>
        </p:spPr>
      </p:pic>
      <p:pic>
        <p:nvPicPr>
          <p:cNvPr id="5" name="Picture 4" descr="https://www.high.org/img/events/lg_langelecture.jpg"/>
          <p:cNvPicPr>
            <a:picLocks noChangeAspect="1" noChangeArrowheads="1"/>
          </p:cNvPicPr>
          <p:nvPr/>
        </p:nvPicPr>
        <p:blipFill>
          <a:blip r:embed="rId3"/>
          <a:srcRect/>
          <a:stretch>
            <a:fillRect/>
          </a:stretch>
        </p:blipFill>
        <p:spPr bwMode="auto">
          <a:xfrm>
            <a:off x="1071538" y="4000504"/>
            <a:ext cx="2643206" cy="264320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b1blog.files.wordpress.com/2008/11/the-great-depression.jpg"/>
          <p:cNvPicPr>
            <a:picLocks noChangeAspect="1" noChangeArrowheads="1"/>
          </p:cNvPicPr>
          <p:nvPr/>
        </p:nvPicPr>
        <p:blipFill>
          <a:blip r:embed="rId2"/>
          <a:srcRect/>
          <a:stretch>
            <a:fillRect/>
          </a:stretch>
        </p:blipFill>
        <p:spPr bwMode="auto">
          <a:xfrm>
            <a:off x="0" y="0"/>
            <a:ext cx="8643966" cy="663374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www.geocities.com/stevebottorff/Salinas/salinas.jpg"/>
          <p:cNvPicPr>
            <a:picLocks noChangeAspect="1" noChangeArrowheads="1"/>
          </p:cNvPicPr>
          <p:nvPr/>
        </p:nvPicPr>
        <p:blipFill>
          <a:blip r:embed="rId2"/>
          <a:srcRect/>
          <a:stretch>
            <a:fillRect/>
          </a:stretch>
        </p:blipFill>
        <p:spPr bwMode="auto">
          <a:xfrm>
            <a:off x="357158" y="124992"/>
            <a:ext cx="8501122" cy="6375842"/>
          </a:xfrm>
          <a:prstGeom prst="rect">
            <a:avLst/>
          </a:prstGeom>
          <a:noFill/>
        </p:spPr>
      </p:pic>
      <p:sp>
        <p:nvSpPr>
          <p:cNvPr id="4" name="TextBox 3"/>
          <p:cNvSpPr txBox="1"/>
          <p:nvPr/>
        </p:nvSpPr>
        <p:spPr>
          <a:xfrm>
            <a:off x="714348" y="357166"/>
            <a:ext cx="7572428" cy="1569660"/>
          </a:xfrm>
          <a:prstGeom prst="rect">
            <a:avLst/>
          </a:prstGeom>
          <a:noFill/>
        </p:spPr>
        <p:txBody>
          <a:bodyPr wrap="square" rtlCol="0">
            <a:spAutoFit/>
          </a:bodyPr>
          <a:lstStyle/>
          <a:p>
            <a:r>
              <a:rPr lang="en-AU" sz="3200" dirty="0" smtClean="0"/>
              <a:t>It is the Salinas Valley and life on the land that he captures in his novels and inspires the world.</a:t>
            </a:r>
            <a:endParaRPr lang="en-AU"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images.businessweek.com/ss/07/04/0426_dow/image/2_great_depression.jpg"/>
          <p:cNvPicPr>
            <a:picLocks noChangeAspect="1" noChangeArrowheads="1"/>
          </p:cNvPicPr>
          <p:nvPr/>
        </p:nvPicPr>
        <p:blipFill>
          <a:blip r:embed="rId2"/>
          <a:srcRect/>
          <a:stretch>
            <a:fillRect/>
          </a:stretch>
        </p:blipFill>
        <p:spPr bwMode="auto">
          <a:xfrm>
            <a:off x="428596" y="214290"/>
            <a:ext cx="7639220" cy="571173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tycounty.com/pgs_air/images/sal-riv.JPG"/>
          <p:cNvPicPr>
            <a:picLocks noChangeAspect="1" noChangeArrowheads="1"/>
          </p:cNvPicPr>
          <p:nvPr/>
        </p:nvPicPr>
        <p:blipFill>
          <a:blip r:embed="rId2"/>
          <a:srcRect/>
          <a:stretch>
            <a:fillRect/>
          </a:stretch>
        </p:blipFill>
        <p:spPr bwMode="auto">
          <a:xfrm>
            <a:off x="4357686" y="500042"/>
            <a:ext cx="4143404" cy="5737022"/>
          </a:xfrm>
          <a:prstGeom prst="rect">
            <a:avLst/>
          </a:prstGeom>
          <a:noFill/>
        </p:spPr>
      </p:pic>
      <p:sp>
        <p:nvSpPr>
          <p:cNvPr id="4" name="TextBox 3"/>
          <p:cNvSpPr txBox="1"/>
          <p:nvPr/>
        </p:nvSpPr>
        <p:spPr>
          <a:xfrm>
            <a:off x="428596" y="500042"/>
            <a:ext cx="3571900" cy="5016758"/>
          </a:xfrm>
          <a:prstGeom prst="rect">
            <a:avLst/>
          </a:prstGeom>
          <a:noFill/>
        </p:spPr>
        <p:txBody>
          <a:bodyPr wrap="square" rtlCol="0">
            <a:spAutoFit/>
          </a:bodyPr>
          <a:lstStyle/>
          <a:p>
            <a:pPr algn="ctr"/>
            <a:r>
              <a:rPr lang="en-AU" sz="3200" dirty="0" smtClean="0"/>
              <a:t>The Salinas River area in California.</a:t>
            </a:r>
          </a:p>
          <a:p>
            <a:pPr algn="ctr"/>
            <a:endParaRPr lang="en-AU" sz="3200" dirty="0" smtClean="0"/>
          </a:p>
          <a:p>
            <a:pPr algn="ctr"/>
            <a:r>
              <a:rPr lang="en-AU" sz="3200" dirty="0" smtClean="0"/>
              <a:t>Where Steinbeck grew up &amp; worked on ranches. </a:t>
            </a:r>
          </a:p>
          <a:p>
            <a:pPr algn="ctr"/>
            <a:endParaRPr lang="en-AU" sz="3200" dirty="0" smtClean="0"/>
          </a:p>
          <a:p>
            <a:pPr algn="ctr"/>
            <a:r>
              <a:rPr lang="en-AU" sz="3200" dirty="0" smtClean="0"/>
              <a:t>Into this area came many jobless men </a:t>
            </a:r>
          </a:p>
          <a:p>
            <a:pPr algn="ctr"/>
            <a:r>
              <a:rPr lang="en-AU" sz="3200" dirty="0" smtClean="0"/>
              <a:t>in the 30s.</a:t>
            </a:r>
            <a:endParaRPr lang="en-AU" sz="3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umanities-interactive.org/literature/bonfire/400/007g.jpg"/>
          <p:cNvPicPr>
            <a:picLocks noChangeAspect="1" noChangeArrowheads="1"/>
          </p:cNvPicPr>
          <p:nvPr/>
        </p:nvPicPr>
        <p:blipFill>
          <a:blip r:embed="rId2"/>
          <a:srcRect/>
          <a:stretch>
            <a:fillRect/>
          </a:stretch>
        </p:blipFill>
        <p:spPr bwMode="auto">
          <a:xfrm>
            <a:off x="6429356" y="1500174"/>
            <a:ext cx="2714644" cy="4128736"/>
          </a:xfrm>
          <a:prstGeom prst="rect">
            <a:avLst/>
          </a:prstGeom>
          <a:noFill/>
        </p:spPr>
      </p:pic>
      <p:sp>
        <p:nvSpPr>
          <p:cNvPr id="4" name="TextBox 3"/>
          <p:cNvSpPr txBox="1"/>
          <p:nvPr/>
        </p:nvSpPr>
        <p:spPr>
          <a:xfrm>
            <a:off x="357158" y="285728"/>
            <a:ext cx="8427051" cy="707886"/>
          </a:xfrm>
          <a:prstGeom prst="rect">
            <a:avLst/>
          </a:prstGeom>
          <a:noFill/>
        </p:spPr>
        <p:txBody>
          <a:bodyPr wrap="none" rtlCol="0">
            <a:spAutoFit/>
          </a:bodyPr>
          <a:lstStyle/>
          <a:p>
            <a:r>
              <a:rPr lang="en-AU" sz="4000" dirty="0" smtClean="0"/>
              <a:t>What we have learnt in this </a:t>
            </a:r>
            <a:r>
              <a:rPr lang="en-AU" sz="4000" dirty="0" err="1" smtClean="0"/>
              <a:t>powerpoint</a:t>
            </a:r>
            <a:endParaRPr lang="en-AU" sz="4000" dirty="0"/>
          </a:p>
        </p:txBody>
      </p:sp>
      <p:sp>
        <p:nvSpPr>
          <p:cNvPr id="5" name="TextBox 4"/>
          <p:cNvSpPr txBox="1"/>
          <p:nvPr/>
        </p:nvSpPr>
        <p:spPr>
          <a:xfrm>
            <a:off x="357158" y="4500570"/>
            <a:ext cx="5143536" cy="646331"/>
          </a:xfrm>
          <a:prstGeom prst="rect">
            <a:avLst/>
          </a:prstGeom>
          <a:noFill/>
        </p:spPr>
        <p:txBody>
          <a:bodyPr wrap="square" rtlCol="0">
            <a:spAutoFit/>
          </a:bodyPr>
          <a:lstStyle/>
          <a:p>
            <a:r>
              <a:rPr lang="en-AU" dirty="0" smtClean="0"/>
              <a:t>John Steinbeck is a very important writer in American literature</a:t>
            </a:r>
            <a:endParaRPr lang="en-AU" dirty="0"/>
          </a:p>
        </p:txBody>
      </p:sp>
      <p:sp>
        <p:nvSpPr>
          <p:cNvPr id="6" name="TextBox 5"/>
          <p:cNvSpPr txBox="1"/>
          <p:nvPr/>
        </p:nvSpPr>
        <p:spPr>
          <a:xfrm>
            <a:off x="285720" y="2714620"/>
            <a:ext cx="5544338" cy="646331"/>
          </a:xfrm>
          <a:prstGeom prst="rect">
            <a:avLst/>
          </a:prstGeom>
          <a:noFill/>
        </p:spPr>
        <p:txBody>
          <a:bodyPr wrap="none" rtlCol="0">
            <a:spAutoFit/>
          </a:bodyPr>
          <a:lstStyle/>
          <a:p>
            <a:r>
              <a:rPr lang="en-AU" dirty="0" smtClean="0"/>
              <a:t>John Steinbeck’s experiences on the land as a ranch hand</a:t>
            </a:r>
          </a:p>
          <a:p>
            <a:r>
              <a:rPr lang="en-AU" dirty="0" smtClean="0"/>
              <a:t>In the 30s helped him to create interesting characters.</a:t>
            </a:r>
            <a:endParaRPr lang="en-AU" dirty="0"/>
          </a:p>
        </p:txBody>
      </p:sp>
      <p:sp>
        <p:nvSpPr>
          <p:cNvPr id="7" name="TextBox 6"/>
          <p:cNvSpPr txBox="1"/>
          <p:nvPr/>
        </p:nvSpPr>
        <p:spPr>
          <a:xfrm>
            <a:off x="214282" y="1214422"/>
            <a:ext cx="5673476" cy="646331"/>
          </a:xfrm>
          <a:prstGeom prst="rect">
            <a:avLst/>
          </a:prstGeom>
          <a:noFill/>
        </p:spPr>
        <p:txBody>
          <a:bodyPr wrap="none" rtlCol="0">
            <a:spAutoFit/>
          </a:bodyPr>
          <a:lstStyle/>
          <a:p>
            <a:r>
              <a:rPr lang="en-AU" dirty="0" smtClean="0"/>
              <a:t>There was a farming crisis due to dust storms and drought </a:t>
            </a:r>
          </a:p>
          <a:p>
            <a:r>
              <a:rPr lang="en-AU" dirty="0" smtClean="0"/>
              <a:t>during the 1930s in the middle of America</a:t>
            </a:r>
            <a:endParaRPr lang="en-AU" dirty="0"/>
          </a:p>
        </p:txBody>
      </p:sp>
      <p:sp>
        <p:nvSpPr>
          <p:cNvPr id="9" name="TextBox 8"/>
          <p:cNvSpPr txBox="1"/>
          <p:nvPr/>
        </p:nvSpPr>
        <p:spPr>
          <a:xfrm>
            <a:off x="214282" y="2143116"/>
            <a:ext cx="6316216" cy="369332"/>
          </a:xfrm>
          <a:prstGeom prst="rect">
            <a:avLst/>
          </a:prstGeom>
          <a:noFill/>
        </p:spPr>
        <p:txBody>
          <a:bodyPr wrap="none" rtlCol="0">
            <a:spAutoFit/>
          </a:bodyPr>
          <a:lstStyle/>
          <a:p>
            <a:r>
              <a:rPr lang="en-AU" dirty="0" smtClean="0"/>
              <a:t>Many farmers and their families moved to California to find work.</a:t>
            </a:r>
            <a:endParaRPr lang="en-AU" dirty="0"/>
          </a:p>
        </p:txBody>
      </p:sp>
      <p:sp>
        <p:nvSpPr>
          <p:cNvPr id="10" name="TextBox 9"/>
          <p:cNvSpPr txBox="1"/>
          <p:nvPr/>
        </p:nvSpPr>
        <p:spPr>
          <a:xfrm>
            <a:off x="357158" y="3643314"/>
            <a:ext cx="5315173" cy="646331"/>
          </a:xfrm>
          <a:prstGeom prst="rect">
            <a:avLst/>
          </a:prstGeom>
          <a:noFill/>
        </p:spPr>
        <p:txBody>
          <a:bodyPr wrap="none" rtlCol="0">
            <a:spAutoFit/>
          </a:bodyPr>
          <a:lstStyle/>
          <a:p>
            <a:r>
              <a:rPr lang="en-AU" dirty="0" smtClean="0"/>
              <a:t>John Steinbeck wrote Of Mice and Men in the mid 30s </a:t>
            </a:r>
          </a:p>
          <a:p>
            <a:r>
              <a:rPr lang="en-AU" dirty="0" smtClean="0"/>
              <a:t>during The Great Depression</a:t>
            </a:r>
            <a:endParaRPr lang="en-AU" dirty="0"/>
          </a:p>
        </p:txBody>
      </p:sp>
      <p:sp>
        <p:nvSpPr>
          <p:cNvPr id="11" name="TextBox 10"/>
          <p:cNvSpPr txBox="1"/>
          <p:nvPr/>
        </p:nvSpPr>
        <p:spPr>
          <a:xfrm>
            <a:off x="357158" y="5357826"/>
            <a:ext cx="5143536" cy="646331"/>
          </a:xfrm>
          <a:prstGeom prst="rect">
            <a:avLst/>
          </a:prstGeom>
          <a:noFill/>
        </p:spPr>
        <p:txBody>
          <a:bodyPr wrap="square" rtlCol="0">
            <a:spAutoFit/>
          </a:bodyPr>
          <a:lstStyle/>
          <a:p>
            <a:r>
              <a:rPr lang="en-AU" dirty="0" smtClean="0"/>
              <a:t>Of Mice and Men is banned a lot in American schools because of its language and sexism. </a:t>
            </a:r>
            <a:endParaRPr lang="en-A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0"/>
      <p:bldP spid="9" grpId="1"/>
      <p:bldP spid="10" grpId="1"/>
      <p:bldP spid="1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7786742" cy="5078313"/>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Write down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points you thought</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Were interesting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things you didn’t know before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14290"/>
            <a:ext cx="7072362" cy="369332"/>
          </a:xfrm>
          <a:prstGeom prst="rect">
            <a:avLst/>
          </a:prstGeom>
          <a:noFill/>
        </p:spPr>
        <p:txBody>
          <a:bodyPr wrap="square" rtlCol="0">
            <a:spAutoFit/>
          </a:bodyPr>
          <a:lstStyle/>
          <a:p>
            <a:r>
              <a:rPr lang="en-AU" dirty="0" smtClean="0"/>
              <a:t>This famous author went to Stanford University in 1919</a:t>
            </a:r>
            <a:endParaRPr lang="en-AU" dirty="0"/>
          </a:p>
        </p:txBody>
      </p:sp>
      <p:pic>
        <p:nvPicPr>
          <p:cNvPr id="57350" name="Picture 6" descr="http://www.aau.edu/uploadedImages/Home/Home_Banner/Stanford%20University.jpg"/>
          <p:cNvPicPr>
            <a:picLocks noChangeAspect="1" noChangeArrowheads="1"/>
          </p:cNvPicPr>
          <p:nvPr/>
        </p:nvPicPr>
        <p:blipFill>
          <a:blip r:embed="rId2"/>
          <a:srcRect/>
          <a:stretch>
            <a:fillRect/>
          </a:stretch>
        </p:blipFill>
        <p:spPr bwMode="auto">
          <a:xfrm>
            <a:off x="428596" y="571480"/>
            <a:ext cx="7643866" cy="4783744"/>
          </a:xfrm>
          <a:prstGeom prst="rect">
            <a:avLst/>
          </a:prstGeom>
          <a:noFill/>
        </p:spPr>
      </p:pic>
      <p:sp>
        <p:nvSpPr>
          <p:cNvPr id="6" name="TextBox 5"/>
          <p:cNvSpPr txBox="1"/>
          <p:nvPr/>
        </p:nvSpPr>
        <p:spPr>
          <a:xfrm>
            <a:off x="357158" y="5286388"/>
            <a:ext cx="7786742" cy="1384995"/>
          </a:xfrm>
          <a:prstGeom prst="rect">
            <a:avLst/>
          </a:prstGeom>
          <a:noFill/>
        </p:spPr>
        <p:txBody>
          <a:bodyPr wrap="square" rtlCol="0">
            <a:spAutoFit/>
          </a:bodyPr>
          <a:lstStyle/>
          <a:p>
            <a:pPr algn="ctr"/>
            <a:r>
              <a:rPr lang="en-AU" sz="2800" dirty="0" smtClean="0"/>
              <a:t>He is a really slack student. He wags class and NEVER GOT A DEGREE. In 1925 he leaves Uni for good and runs off to....</a:t>
            </a:r>
            <a:endParaRPr lang="en-A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wissen.de/wde/generator/substanzen/bilder/Ressorts/Geschichte/augenblicke/1925___new_york___turner_uber_new_york_180,property=zoom.jpg"/>
          <p:cNvPicPr>
            <a:picLocks noChangeAspect="1" noChangeArrowheads="1"/>
          </p:cNvPicPr>
          <p:nvPr/>
        </p:nvPicPr>
        <p:blipFill>
          <a:blip r:embed="rId2"/>
          <a:srcRect/>
          <a:stretch>
            <a:fillRect/>
          </a:stretch>
        </p:blipFill>
        <p:spPr bwMode="auto">
          <a:xfrm>
            <a:off x="4286248" y="500042"/>
            <a:ext cx="4429156" cy="5635059"/>
          </a:xfrm>
          <a:prstGeom prst="rect">
            <a:avLst/>
          </a:prstGeom>
          <a:noFill/>
        </p:spPr>
      </p:pic>
      <p:sp>
        <p:nvSpPr>
          <p:cNvPr id="4" name="TextBox 3"/>
          <p:cNvSpPr txBox="1"/>
          <p:nvPr/>
        </p:nvSpPr>
        <p:spPr>
          <a:xfrm>
            <a:off x="642910" y="1643050"/>
            <a:ext cx="2714644" cy="2308324"/>
          </a:xfrm>
          <a:prstGeom prst="rect">
            <a:avLst/>
          </a:prstGeom>
          <a:noFill/>
        </p:spPr>
        <p:txBody>
          <a:bodyPr wrap="square" rtlCol="0">
            <a:spAutoFit/>
          </a:bodyPr>
          <a:lstStyle/>
          <a:p>
            <a:r>
              <a:rPr lang="en-AU" sz="7200" dirty="0" smtClean="0"/>
              <a:t>New York !</a:t>
            </a:r>
            <a:endParaRPr lang="en-AU" sz="7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blogues.cyberpresse.ca/lortie/wp-content/uploads/2007/08/new-york.jpg"/>
          <p:cNvPicPr>
            <a:picLocks noChangeAspect="1" noChangeArrowheads="1"/>
          </p:cNvPicPr>
          <p:nvPr/>
        </p:nvPicPr>
        <p:blipFill>
          <a:blip r:embed="rId2"/>
          <a:srcRect/>
          <a:stretch>
            <a:fillRect/>
          </a:stretch>
        </p:blipFill>
        <p:spPr bwMode="auto">
          <a:xfrm>
            <a:off x="285720" y="571480"/>
            <a:ext cx="3786214" cy="5635296"/>
          </a:xfrm>
          <a:prstGeom prst="rect">
            <a:avLst/>
          </a:prstGeom>
          <a:noFill/>
        </p:spPr>
      </p:pic>
      <p:sp>
        <p:nvSpPr>
          <p:cNvPr id="3" name="TextBox 2"/>
          <p:cNvSpPr txBox="1"/>
          <p:nvPr/>
        </p:nvSpPr>
        <p:spPr>
          <a:xfrm>
            <a:off x="4643438" y="1000108"/>
            <a:ext cx="3929090" cy="3477875"/>
          </a:xfrm>
          <a:prstGeom prst="rect">
            <a:avLst/>
          </a:prstGeom>
          <a:noFill/>
        </p:spPr>
        <p:txBody>
          <a:bodyPr wrap="square" rtlCol="0">
            <a:spAutoFit/>
          </a:bodyPr>
          <a:lstStyle/>
          <a:p>
            <a:r>
              <a:rPr lang="en-AU" sz="4400" dirty="0" smtClean="0"/>
              <a:t>His dream is to be a writer but he fails and goes back to California.</a:t>
            </a:r>
            <a:endParaRPr lang="en-AU"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3030</TotalTime>
  <Words>1579</Words>
  <Application>Microsoft Office PowerPoint</Application>
  <PresentationFormat>On-screen Show (4:3)</PresentationFormat>
  <Paragraphs>129</Paragraphs>
  <Slides>63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Book Antiqua</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 2:THIS BOOK IS OFTEN CENSORED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Dorothea Lange:  amazing photographer  of the migrant family experience.   Her photos made a huge impact on America.</vt:lpstr>
      <vt:lpstr>This is her most famous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Margie</dc:creator>
  <cp:lastModifiedBy>Honeycutt, Sarah J.</cp:lastModifiedBy>
  <cp:revision>172</cp:revision>
  <dcterms:created xsi:type="dcterms:W3CDTF">2009-09-28T04:40:31Z</dcterms:created>
  <dcterms:modified xsi:type="dcterms:W3CDTF">2016-02-02T16:41:58Z</dcterms:modified>
</cp:coreProperties>
</file>