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3"/>
  </p:notesMasterIdLst>
  <p:handoutMasterIdLst>
    <p:handoutMasterId r:id="rId44"/>
  </p:handoutMasterIdLst>
  <p:sldIdLst>
    <p:sldId id="257" r:id="rId2"/>
    <p:sldId id="264" r:id="rId3"/>
    <p:sldId id="258" r:id="rId4"/>
    <p:sldId id="265" r:id="rId5"/>
    <p:sldId id="259" r:id="rId6"/>
    <p:sldId id="260" r:id="rId7"/>
    <p:sldId id="266" r:id="rId8"/>
    <p:sldId id="261" r:id="rId9"/>
    <p:sldId id="262" r:id="rId10"/>
    <p:sldId id="263" r:id="rId11"/>
    <p:sldId id="267" r:id="rId12"/>
    <p:sldId id="268" r:id="rId13"/>
    <p:sldId id="269" r:id="rId14"/>
    <p:sldId id="270" r:id="rId15"/>
    <p:sldId id="271" r:id="rId16"/>
    <p:sldId id="272" r:id="rId17"/>
    <p:sldId id="284" r:id="rId18"/>
    <p:sldId id="285" r:id="rId19"/>
    <p:sldId id="286" r:id="rId20"/>
    <p:sldId id="274" r:id="rId21"/>
    <p:sldId id="287" r:id="rId22"/>
    <p:sldId id="288" r:id="rId23"/>
    <p:sldId id="289" r:id="rId24"/>
    <p:sldId id="290" r:id="rId25"/>
    <p:sldId id="275" r:id="rId26"/>
    <p:sldId id="291" r:id="rId27"/>
    <p:sldId id="292" r:id="rId28"/>
    <p:sldId id="293" r:id="rId29"/>
    <p:sldId id="294" r:id="rId30"/>
    <p:sldId id="295" r:id="rId31"/>
    <p:sldId id="276" r:id="rId32"/>
    <p:sldId id="277" r:id="rId33"/>
    <p:sldId id="278" r:id="rId34"/>
    <p:sldId id="279" r:id="rId35"/>
    <p:sldId id="280" r:id="rId36"/>
    <p:sldId id="315" r:id="rId37"/>
    <p:sldId id="316" r:id="rId38"/>
    <p:sldId id="317" r:id="rId39"/>
    <p:sldId id="318" r:id="rId40"/>
    <p:sldId id="319" r:id="rId41"/>
    <p:sldId id="320" r:id="rId42"/>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4" autoAdjust="0"/>
    <p:restoredTop sz="94660"/>
  </p:normalViewPr>
  <p:slideViewPr>
    <p:cSldViewPr snapToGrid="0">
      <p:cViewPr varScale="1">
        <p:scale>
          <a:sx n="142" d="100"/>
          <a:sy n="142" d="100"/>
        </p:scale>
        <p:origin x="83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AE191EFE-3FB1-4ADA-A6B8-D0155CC092B3}" type="datetimeFigureOut">
              <a:rPr lang="en-US" smtClean="0"/>
              <a:t>11/28/2017</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09C1EA4-3452-4F05-8E24-2FBEC16D4680}" type="slidenum">
              <a:rPr lang="en-US" smtClean="0"/>
              <a:t>‹#›</a:t>
            </a:fld>
            <a:endParaRPr lang="en-US"/>
          </a:p>
        </p:txBody>
      </p:sp>
    </p:spTree>
    <p:extLst>
      <p:ext uri="{BB962C8B-B14F-4D97-AF65-F5344CB8AC3E}">
        <p14:creationId xmlns:p14="http://schemas.microsoft.com/office/powerpoint/2010/main" val="13770731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663594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34153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4223418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81409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888335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131776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25099339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1" name="Shape 61"/>
          <p:cNvSpPr txBox="1">
            <a:spLocks noGrp="1"/>
          </p:cNvSpPr>
          <p:nvPr>
            <p:ph type="body" idx="1"/>
          </p:nvPr>
        </p:nvSpPr>
        <p:spPr>
          <a:xfrm>
            <a:off x="60450" y="459275"/>
            <a:ext cx="8520600" cy="2842200"/>
          </a:xfrm>
          <a:prstGeom prst="rect">
            <a:avLst/>
          </a:prstGeom>
        </p:spPr>
        <p:txBody>
          <a:bodyPr lIns="91425" tIns="91425" rIns="91425" bIns="91425" anchor="t" anchorCtr="0">
            <a:noAutofit/>
          </a:bodyPr>
          <a:lstStyle/>
          <a:p>
            <a:pPr lvl="0">
              <a:spcBef>
                <a:spcPts val="0"/>
              </a:spcBef>
              <a:spcAft>
                <a:spcPts val="800"/>
              </a:spcAft>
              <a:buClr>
                <a:schemeClr val="dk1"/>
              </a:buClr>
              <a:buSzPct val="68750"/>
              <a:buFont typeface="Arial"/>
              <a:buNone/>
            </a:pPr>
            <a:r>
              <a:rPr lang="en" sz="1600" b="1" dirty="0">
                <a:solidFill>
                  <a:srgbClr val="777777"/>
                </a:solidFill>
                <a:highlight>
                  <a:srgbClr val="FFFFFF"/>
                </a:highlight>
                <a:latin typeface="Trebuchet MS"/>
                <a:ea typeface="Trebuchet MS"/>
                <a:cs typeface="Trebuchet MS"/>
                <a:sym typeface="Trebuchet MS"/>
              </a:rPr>
              <a:t>The novel, </a:t>
            </a:r>
            <a:r>
              <a:rPr lang="en" sz="1600" b="1" i="1" dirty="0">
                <a:solidFill>
                  <a:srgbClr val="777777"/>
                </a:solidFill>
                <a:highlight>
                  <a:srgbClr val="FFFFFF"/>
                </a:highlight>
                <a:latin typeface="Trebuchet MS"/>
                <a:ea typeface="Trebuchet MS"/>
                <a:cs typeface="Trebuchet MS"/>
                <a:sym typeface="Trebuchet MS"/>
              </a:rPr>
              <a:t>A Christmas Carol</a:t>
            </a:r>
            <a:r>
              <a:rPr lang="en" sz="1600" b="1" dirty="0">
                <a:solidFill>
                  <a:srgbClr val="777777"/>
                </a:solidFill>
                <a:highlight>
                  <a:srgbClr val="FFFFFF"/>
                </a:highlight>
                <a:latin typeface="Trebuchet MS"/>
                <a:ea typeface="Trebuchet MS"/>
                <a:cs typeface="Trebuchet MS"/>
                <a:sym typeface="Trebuchet MS"/>
              </a:rPr>
              <a:t>, shows a "miserly" protagonist Ebeneezer Scrooge visited by three spirits who changed him into a generous man.</a:t>
            </a:r>
          </a:p>
          <a:p>
            <a:pPr marL="457200" lvl="0" indent="-330200">
              <a:spcBef>
                <a:spcPts val="0"/>
              </a:spcBef>
              <a:spcAft>
                <a:spcPts val="800"/>
              </a:spcAft>
              <a:buClr>
                <a:srgbClr val="777777"/>
              </a:buClr>
              <a:buSzPct val="100000"/>
              <a:buFont typeface="Trebuchet MS"/>
              <a:buAutoNum type="arabicPeriod"/>
            </a:pPr>
            <a:r>
              <a:rPr lang="en" sz="1600" b="1" dirty="0">
                <a:solidFill>
                  <a:srgbClr val="777777"/>
                </a:solidFill>
                <a:highlight>
                  <a:srgbClr val="FFFFFF"/>
                </a:highlight>
                <a:latin typeface="Trebuchet MS"/>
                <a:ea typeface="Trebuchet MS"/>
                <a:cs typeface="Trebuchet MS"/>
                <a:sym typeface="Trebuchet MS"/>
              </a:rPr>
              <a:t>Which of the following words or phrases best suggests a meaning associated with the word in quotations?</a:t>
            </a:r>
          </a:p>
          <a:p>
            <a:pPr marL="635000" marR="177800" lvl="0" indent="-330200">
              <a:spcBef>
                <a:spcPts val="600"/>
              </a:spcBef>
              <a:spcAft>
                <a:spcPts val="600"/>
              </a:spcAft>
              <a:buClr>
                <a:srgbClr val="777777"/>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cheapskate</a:t>
            </a:r>
          </a:p>
          <a:p>
            <a:pPr marL="635000" marR="177800" lvl="0" indent="-330200">
              <a:spcBef>
                <a:spcPts val="600"/>
              </a:spcBef>
              <a:spcAft>
                <a:spcPts val="600"/>
              </a:spcAft>
              <a:buClr>
                <a:srgbClr val="777777"/>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single and elderly</a:t>
            </a:r>
          </a:p>
          <a:p>
            <a:pPr marL="635000" marR="177800" lvl="0" indent="-330200">
              <a:spcBef>
                <a:spcPts val="600"/>
              </a:spcBef>
              <a:spcAft>
                <a:spcPts val="600"/>
              </a:spcAft>
              <a:buClr>
                <a:srgbClr val="777777"/>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unhappy</a:t>
            </a:r>
          </a:p>
          <a:p>
            <a:pPr marL="635000" marR="177800" lvl="0" indent="-330200">
              <a:spcBef>
                <a:spcPts val="600"/>
              </a:spcBef>
              <a:spcAft>
                <a:spcPts val="600"/>
              </a:spcAft>
              <a:buClr>
                <a:srgbClr val="777777"/>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wealthy</a:t>
            </a:r>
          </a:p>
          <a:p>
            <a:pPr lvl="0">
              <a:spcBef>
                <a:spcPts val="0"/>
              </a:spcBef>
              <a:buNone/>
            </a:pPr>
            <a:endParaRPr dirty="0"/>
          </a:p>
        </p:txBody>
      </p:sp>
      <p:sp>
        <p:nvSpPr>
          <p:cNvPr id="3" name="Slide Number Placeholder 2">
            <a:extLst>
              <a:ext uri="{FF2B5EF4-FFF2-40B4-BE49-F238E27FC236}">
                <a16:creationId xmlns:a16="http://schemas.microsoft.com/office/drawing/2014/main" id="{AD4D41A2-7DE0-4A5E-A867-887BD12B6BF1}"/>
              </a:ext>
            </a:extLst>
          </p:cNvPr>
          <p:cNvSpPr>
            <a:spLocks noGrp="1"/>
          </p:cNvSpPr>
          <p:nvPr>
            <p:ph type="sldNum" idx="12"/>
          </p:nvPr>
        </p:nvSpPr>
        <p:spPr/>
        <p:txBody>
          <a:bodyPr/>
          <a:lstStyle/>
          <a:p>
            <a:pPr lvl="0">
              <a:spcBef>
                <a:spcPts val="0"/>
              </a:spcBef>
              <a:buNone/>
            </a:pPr>
            <a:fld id="{00000000-1234-1234-1234-123412341234}" type="slidenum">
              <a:rPr lang="en" smtClean="0"/>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0" y="72050"/>
            <a:ext cx="9144000" cy="1794300"/>
          </a:xfrm>
          <a:prstGeom prst="rect">
            <a:avLst/>
          </a:prstGeom>
        </p:spPr>
        <p:txBody>
          <a:bodyPr lIns="91425" tIns="91425" rIns="91425" bIns="91425" anchor="t" anchorCtr="0">
            <a:noAutofit/>
          </a:bodyPr>
          <a:lstStyle/>
          <a:p>
            <a:pPr lvl="0">
              <a:spcBef>
                <a:spcPts val="0"/>
              </a:spcBef>
              <a:spcAft>
                <a:spcPts val="800"/>
              </a:spcAft>
              <a:buClr>
                <a:schemeClr val="dk1"/>
              </a:buClr>
              <a:buSzPct val="68750"/>
              <a:buFont typeface="Arial"/>
              <a:buNone/>
            </a:pPr>
            <a:r>
              <a:rPr lang="en" sz="1600" dirty="0">
                <a:solidFill>
                  <a:srgbClr val="000000"/>
                </a:solidFill>
                <a:highlight>
                  <a:srgbClr val="FFFFFF"/>
                </a:highlight>
                <a:latin typeface="Trebuchet MS"/>
                <a:ea typeface="Trebuchet MS"/>
                <a:cs typeface="Trebuchet MS"/>
                <a:sym typeface="Trebuchet MS"/>
              </a:rPr>
              <a:t>10. Being intolerant of a person for a reason beyond that person's control is a form of prejudice. It is important to remember that everyone is created equal and should be respected.</a:t>
            </a:r>
          </a:p>
          <a:p>
            <a:pPr lvl="0">
              <a:spcBef>
                <a:spcPts val="800"/>
              </a:spcBef>
              <a:spcAft>
                <a:spcPts val="2400"/>
              </a:spcAft>
              <a:buClr>
                <a:schemeClr val="dk1"/>
              </a:buClr>
              <a:buSzPct val="68750"/>
              <a:buFont typeface="Arial"/>
              <a:buNone/>
            </a:pPr>
            <a:r>
              <a:rPr lang="en" sz="1600" dirty="0">
                <a:solidFill>
                  <a:srgbClr val="000000"/>
                </a:solidFill>
                <a:highlight>
                  <a:srgbClr val="FFFFFF"/>
                </a:highlight>
                <a:latin typeface="Trebuchet MS"/>
                <a:ea typeface="Trebuchet MS"/>
                <a:cs typeface="Trebuchet MS"/>
                <a:sym typeface="Trebuchet MS"/>
              </a:rPr>
              <a:t>What is the main idea?</a:t>
            </a:r>
          </a:p>
          <a:p>
            <a:pPr marL="457200" marR="50800" lvl="0" indent="-323850">
              <a:spcBef>
                <a:spcPts val="0"/>
              </a:spcBef>
              <a:spcAft>
                <a:spcPts val="0"/>
              </a:spcAft>
              <a:buClr>
                <a:srgbClr val="999999"/>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Tolerance from others is deserved by all.</a:t>
            </a:r>
          </a:p>
          <a:p>
            <a:pPr marL="457200" marR="50800" lvl="0" indent="-323850">
              <a:spcBef>
                <a:spcPts val="0"/>
              </a:spcBef>
              <a:spcAft>
                <a:spcPts val="0"/>
              </a:spcAft>
              <a:buClr>
                <a:srgbClr val="999999"/>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Not being tolerant is acceptable in some situations.</a:t>
            </a:r>
          </a:p>
          <a:p>
            <a:pPr marL="457200" marR="50800" lvl="0" indent="-323850">
              <a:spcBef>
                <a:spcPts val="0"/>
              </a:spcBef>
              <a:spcAft>
                <a:spcPts val="0"/>
              </a:spcAft>
              <a:buClr>
                <a:srgbClr val="999999"/>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Agreeing with others is how to show tolerance.</a:t>
            </a:r>
          </a:p>
          <a:p>
            <a:pPr marL="457200" marR="50800" lvl="0" indent="-323850" rtl="0">
              <a:spcBef>
                <a:spcPts val="0"/>
              </a:spcBef>
              <a:spcAft>
                <a:spcPts val="0"/>
              </a:spcAft>
              <a:buClr>
                <a:srgbClr val="999999"/>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To be tolerant is to be open-minded and fair.</a:t>
            </a:r>
          </a:p>
          <a:p>
            <a:pPr lvl="0" rtl="0">
              <a:spcBef>
                <a:spcPts val="0"/>
              </a:spcBef>
              <a:spcAft>
                <a:spcPts val="800"/>
              </a:spcAft>
              <a:buNone/>
            </a:pPr>
            <a:endParaRPr sz="1600" dirty="0">
              <a:solidFill>
                <a:srgbClr val="000000"/>
              </a:solidFill>
              <a:highlight>
                <a:srgbClr val="FFFFFF"/>
              </a:highlight>
              <a:latin typeface="Trebuchet MS"/>
              <a:ea typeface="Trebuchet MS"/>
              <a:cs typeface="Trebuchet MS"/>
              <a:sym typeface="Trebuchet MS"/>
            </a:endParaRPr>
          </a:p>
          <a:p>
            <a:pPr marR="50800" lvl="0">
              <a:spcBef>
                <a:spcPts val="0"/>
              </a:spcBef>
              <a:spcAft>
                <a:spcPts val="0"/>
              </a:spcAft>
              <a:buNone/>
            </a:pPr>
            <a:endParaRPr sz="1500" b="1" dirty="0">
              <a:solidFill>
                <a:srgbClr val="999999"/>
              </a:solidFill>
              <a:highlight>
                <a:srgbClr val="FFFFFF"/>
              </a:highlight>
              <a:latin typeface="Trebuchet MS"/>
              <a:ea typeface="Trebuchet MS"/>
              <a:cs typeface="Trebuchet MS"/>
              <a:sym typeface="Trebuchet MS"/>
            </a:endParaRPr>
          </a:p>
          <a:p>
            <a:pPr lvl="0">
              <a:spcBef>
                <a:spcPts val="0"/>
              </a:spcBef>
              <a:buNone/>
            </a:pPr>
            <a:endParaRPr sz="1500" dirty="0"/>
          </a:p>
        </p:txBody>
      </p:sp>
      <p:sp>
        <p:nvSpPr>
          <p:cNvPr id="3" name="Slide Number Placeholder 2">
            <a:extLst>
              <a:ext uri="{FF2B5EF4-FFF2-40B4-BE49-F238E27FC236}">
                <a16:creationId xmlns:a16="http://schemas.microsoft.com/office/drawing/2014/main" id="{BEA07062-D0BB-44AA-90A3-E3D46A0F6550}"/>
              </a:ext>
            </a:extLst>
          </p:cNvPr>
          <p:cNvSpPr>
            <a:spLocks noGrp="1"/>
          </p:cNvSpPr>
          <p:nvPr>
            <p:ph type="sldNum" idx="12"/>
          </p:nvPr>
        </p:nvSpPr>
        <p:spPr/>
        <p:txBody>
          <a:bodyPr/>
          <a:lstStyle/>
          <a:p>
            <a:pPr lvl="0">
              <a:spcBef>
                <a:spcPts val="0"/>
              </a:spcBef>
              <a:buNone/>
            </a:pPr>
            <a:fld id="{00000000-1234-1234-1234-123412341234}" type="slidenum">
              <a:rPr lang="en" smtClean="0"/>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body" idx="1"/>
          </p:nvPr>
        </p:nvSpPr>
        <p:spPr>
          <a:xfrm>
            <a:off x="0" y="72050"/>
            <a:ext cx="9144000" cy="1794300"/>
          </a:xfrm>
          <a:prstGeom prst="rect">
            <a:avLst/>
          </a:prstGeom>
        </p:spPr>
        <p:txBody>
          <a:bodyPr lIns="91425" tIns="91425" rIns="91425" bIns="91425" anchor="t" anchorCtr="0">
            <a:noAutofit/>
          </a:bodyPr>
          <a:lstStyle/>
          <a:p>
            <a:pPr lvl="0" rtl="0">
              <a:spcBef>
                <a:spcPts val="0"/>
              </a:spcBef>
              <a:spcAft>
                <a:spcPts val="800"/>
              </a:spcAft>
              <a:buNone/>
            </a:pPr>
            <a:endParaRPr sz="1600" dirty="0">
              <a:solidFill>
                <a:srgbClr val="000000"/>
              </a:solidFill>
              <a:highlight>
                <a:srgbClr val="FFFFFF"/>
              </a:highlight>
              <a:latin typeface="Trebuchet MS"/>
              <a:ea typeface="Trebuchet MS"/>
              <a:cs typeface="Trebuchet MS"/>
              <a:sym typeface="Trebuchet MS"/>
            </a:endParaRPr>
          </a:p>
          <a:p>
            <a:pPr lvl="0" rtl="0">
              <a:spcBef>
                <a:spcPts val="0"/>
              </a:spcBef>
              <a:spcAft>
                <a:spcPts val="800"/>
              </a:spcAft>
              <a:buNone/>
            </a:pPr>
            <a:r>
              <a:rPr lang="en" sz="1600" dirty="0">
                <a:solidFill>
                  <a:srgbClr val="000000"/>
                </a:solidFill>
                <a:highlight>
                  <a:srgbClr val="FFFFFF"/>
                </a:highlight>
                <a:latin typeface="Trebuchet MS"/>
                <a:ea typeface="Trebuchet MS"/>
                <a:cs typeface="Trebuchet MS"/>
                <a:sym typeface="Trebuchet MS"/>
              </a:rPr>
              <a:t>11. The denotation of a word is the literal definition. The connotation of a word refers to associations or emotions attached to the word.</a:t>
            </a:r>
          </a:p>
          <a:p>
            <a:pPr lvl="0" rtl="0">
              <a:spcBef>
                <a:spcPts val="0"/>
              </a:spcBef>
              <a:spcAft>
                <a:spcPts val="800"/>
              </a:spcAft>
              <a:buNone/>
            </a:pPr>
            <a:r>
              <a:rPr lang="en" sz="1600" dirty="0">
                <a:solidFill>
                  <a:srgbClr val="000000"/>
                </a:solidFill>
                <a:highlight>
                  <a:srgbClr val="FFFFFF"/>
                </a:highlight>
                <a:latin typeface="Trebuchet MS"/>
                <a:ea typeface="Trebuchet MS"/>
                <a:cs typeface="Trebuchet MS"/>
                <a:sym typeface="Trebuchet MS"/>
              </a:rPr>
              <a:t>The definition of </a:t>
            </a:r>
            <a:r>
              <a:rPr lang="en" sz="1600" b="1" dirty="0">
                <a:solidFill>
                  <a:srgbClr val="000000"/>
                </a:solidFill>
                <a:highlight>
                  <a:srgbClr val="FFFFFF"/>
                </a:highlight>
                <a:latin typeface="Trebuchet MS"/>
                <a:ea typeface="Trebuchet MS"/>
                <a:cs typeface="Trebuchet MS"/>
                <a:sym typeface="Trebuchet MS"/>
              </a:rPr>
              <a:t>home</a:t>
            </a:r>
            <a:r>
              <a:rPr lang="en" sz="1600" dirty="0">
                <a:solidFill>
                  <a:srgbClr val="000000"/>
                </a:solidFill>
                <a:highlight>
                  <a:srgbClr val="FFFFFF"/>
                </a:highlight>
                <a:latin typeface="Trebuchet MS"/>
                <a:ea typeface="Trebuchet MS"/>
                <a:cs typeface="Trebuchet MS"/>
                <a:sym typeface="Trebuchet MS"/>
              </a:rPr>
              <a:t> is "the place where one lives." What are connotative examples of </a:t>
            </a:r>
            <a:r>
              <a:rPr lang="en" sz="1600" i="1" dirty="0">
                <a:solidFill>
                  <a:srgbClr val="000000"/>
                </a:solidFill>
                <a:highlight>
                  <a:srgbClr val="FFFFFF"/>
                </a:highlight>
                <a:latin typeface="Trebuchet MS"/>
                <a:ea typeface="Trebuchet MS"/>
                <a:cs typeface="Trebuchet MS"/>
                <a:sym typeface="Trebuchet MS"/>
              </a:rPr>
              <a:t>home</a:t>
            </a:r>
            <a:r>
              <a:rPr lang="en" sz="1600" dirty="0">
                <a:solidFill>
                  <a:srgbClr val="000000"/>
                </a:solidFill>
                <a:highlight>
                  <a:srgbClr val="FFFFFF"/>
                </a:highlight>
                <a:latin typeface="Trebuchet MS"/>
                <a:ea typeface="Trebuchet MS"/>
                <a:cs typeface="Trebuchet MS"/>
                <a:sym typeface="Trebuchet MS"/>
              </a:rPr>
              <a:t>?</a:t>
            </a:r>
          </a:p>
          <a:p>
            <a:pPr marL="457200" marR="50800" lvl="0" indent="-323850" rtl="0">
              <a:spcBef>
                <a:spcPts val="0"/>
              </a:spcBef>
              <a:spcAft>
                <a:spcPts val="0"/>
              </a:spcAft>
              <a:buClr>
                <a:srgbClr val="999999"/>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foreign, distant, and far off</a:t>
            </a:r>
          </a:p>
          <a:p>
            <a:pPr marL="457200" marR="50800" lvl="0" indent="-323850" rtl="0">
              <a:spcBef>
                <a:spcPts val="0"/>
              </a:spcBef>
              <a:spcAft>
                <a:spcPts val="0"/>
              </a:spcAft>
              <a:buClr>
                <a:srgbClr val="999999"/>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family, love, and comfort</a:t>
            </a:r>
          </a:p>
          <a:p>
            <a:pPr marL="457200" marR="50800" lvl="0" indent="-323850" rtl="0">
              <a:spcBef>
                <a:spcPts val="0"/>
              </a:spcBef>
              <a:spcAft>
                <a:spcPts val="0"/>
              </a:spcAft>
              <a:buClr>
                <a:srgbClr val="999999"/>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contain, hold, and admit</a:t>
            </a:r>
          </a:p>
          <a:p>
            <a:pPr marL="457200" marR="50800" lvl="0" indent="-323850" rtl="0">
              <a:spcBef>
                <a:spcPts val="0"/>
              </a:spcBef>
              <a:spcAft>
                <a:spcPts val="0"/>
              </a:spcAft>
              <a:buClr>
                <a:srgbClr val="999999"/>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global, transnational, and planetary</a:t>
            </a:r>
          </a:p>
          <a:p>
            <a:pPr marR="50800" lvl="0">
              <a:spcBef>
                <a:spcPts val="0"/>
              </a:spcBef>
              <a:spcAft>
                <a:spcPts val="0"/>
              </a:spcAft>
              <a:buNone/>
            </a:pPr>
            <a:endParaRPr sz="1500" b="1" dirty="0">
              <a:solidFill>
                <a:srgbClr val="999999"/>
              </a:solidFill>
              <a:highlight>
                <a:srgbClr val="FFFFFF"/>
              </a:highlight>
              <a:latin typeface="Trebuchet MS"/>
              <a:ea typeface="Trebuchet MS"/>
              <a:cs typeface="Trebuchet MS"/>
              <a:sym typeface="Trebuchet MS"/>
            </a:endParaRPr>
          </a:p>
          <a:p>
            <a:pPr lvl="0">
              <a:spcBef>
                <a:spcPts val="0"/>
              </a:spcBef>
              <a:buNone/>
            </a:pPr>
            <a:endParaRPr sz="1500" dirty="0"/>
          </a:p>
        </p:txBody>
      </p:sp>
      <p:sp>
        <p:nvSpPr>
          <p:cNvPr id="3" name="Slide Number Placeholder 2">
            <a:extLst>
              <a:ext uri="{FF2B5EF4-FFF2-40B4-BE49-F238E27FC236}">
                <a16:creationId xmlns:a16="http://schemas.microsoft.com/office/drawing/2014/main" id="{712EDCEC-46E1-41F3-8741-BA8A10FCEF7B}"/>
              </a:ext>
            </a:extLst>
          </p:cNvPr>
          <p:cNvSpPr>
            <a:spLocks noGrp="1"/>
          </p:cNvSpPr>
          <p:nvPr>
            <p:ph type="sldNum" idx="12"/>
          </p:nvPr>
        </p:nvSpPr>
        <p:spPr/>
        <p:txBody>
          <a:bodyPr/>
          <a:lstStyle/>
          <a:p>
            <a:pPr lvl="0">
              <a:spcBef>
                <a:spcPts val="0"/>
              </a:spcBef>
              <a:buNone/>
            </a:pPr>
            <a:fld id="{00000000-1234-1234-1234-123412341234}" type="slidenum">
              <a:rPr lang="en" smtClean="0"/>
              <a:t>11</a:t>
            </a:fld>
            <a:endParaRPr lang="en"/>
          </a:p>
        </p:txBody>
      </p:sp>
    </p:spTree>
    <p:extLst>
      <p:ext uri="{BB962C8B-B14F-4D97-AF65-F5344CB8AC3E}">
        <p14:creationId xmlns:p14="http://schemas.microsoft.com/office/powerpoint/2010/main" val="4079500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283780" y="259015"/>
            <a:ext cx="8520600" cy="4815555"/>
          </a:xfrm>
        </p:spPr>
        <p:txBody>
          <a:bodyPr/>
          <a:lstStyle/>
          <a:p>
            <a:r>
              <a:rPr lang="en-US" dirty="0"/>
              <a:t>12.   What is the author’s tone in the below quote? </a:t>
            </a:r>
          </a:p>
          <a:p>
            <a:endParaRPr lang="en-US" b="1" i="1" dirty="0"/>
          </a:p>
          <a:p>
            <a:r>
              <a:rPr lang="en-US" b="1" i="1" dirty="0"/>
              <a:t>“I am for doing good to the poor, but I differ in opinion about the means. I think the best way of doing good to the poor is not making them easy in poverty, but leading or driving them out of it.” - Ben Franklin</a:t>
            </a:r>
          </a:p>
          <a:p>
            <a:endParaRPr lang="en-US" b="1" i="1" dirty="0"/>
          </a:p>
          <a:p>
            <a:pPr marL="342900" indent="-342900">
              <a:lnSpc>
                <a:spcPct val="100000"/>
              </a:lnSpc>
              <a:spcAft>
                <a:spcPts val="0"/>
              </a:spcAft>
              <a:buFont typeface="+mj-lt"/>
              <a:buAutoNum type="alphaUcPeriod"/>
            </a:pPr>
            <a:r>
              <a:rPr lang="en-US" dirty="0"/>
              <a:t>Compassionate</a:t>
            </a:r>
          </a:p>
          <a:p>
            <a:pPr marL="342900" indent="-342900">
              <a:lnSpc>
                <a:spcPct val="100000"/>
              </a:lnSpc>
              <a:spcAft>
                <a:spcPts val="0"/>
              </a:spcAft>
              <a:buFont typeface="+mj-lt"/>
              <a:buAutoNum type="alphaUcPeriod"/>
            </a:pPr>
            <a:r>
              <a:rPr lang="en-US" dirty="0"/>
              <a:t>Judgmental</a:t>
            </a:r>
          </a:p>
          <a:p>
            <a:pPr marL="342900" indent="-342900">
              <a:lnSpc>
                <a:spcPct val="100000"/>
              </a:lnSpc>
              <a:spcAft>
                <a:spcPts val="0"/>
              </a:spcAft>
              <a:buFont typeface="+mj-lt"/>
              <a:buAutoNum type="alphaUcPeriod"/>
            </a:pPr>
            <a:r>
              <a:rPr lang="en-US" dirty="0"/>
              <a:t>Insightful </a:t>
            </a:r>
          </a:p>
          <a:p>
            <a:pPr marL="342900" indent="-342900">
              <a:lnSpc>
                <a:spcPct val="100000"/>
              </a:lnSpc>
              <a:spcAft>
                <a:spcPts val="0"/>
              </a:spcAft>
              <a:buFont typeface="+mj-lt"/>
              <a:buAutoNum type="alphaUcPeriod"/>
            </a:pPr>
            <a:r>
              <a:rPr lang="en-US" dirty="0"/>
              <a:t>Sarcastic </a:t>
            </a:r>
          </a:p>
          <a:p>
            <a:pPr marL="342900" indent="-342900">
              <a:buFont typeface="+mj-lt"/>
              <a:buAutoNum type="alphaUcPeriod"/>
            </a:pPr>
            <a:endParaRPr lang="en-US" dirty="0"/>
          </a:p>
          <a:p>
            <a:endParaRPr lang="en-US" dirty="0"/>
          </a:p>
        </p:txBody>
      </p:sp>
      <p:sp>
        <p:nvSpPr>
          <p:cNvPr id="3" name="Slide Number Placeholder 2">
            <a:extLst>
              <a:ext uri="{FF2B5EF4-FFF2-40B4-BE49-F238E27FC236}">
                <a16:creationId xmlns:a16="http://schemas.microsoft.com/office/drawing/2014/main" id="{B88FB323-118A-4264-89F8-9B3254378C1A}"/>
              </a:ext>
            </a:extLst>
          </p:cNvPr>
          <p:cNvSpPr>
            <a:spLocks noGrp="1"/>
          </p:cNvSpPr>
          <p:nvPr>
            <p:ph type="sldNum" idx="12"/>
          </p:nvPr>
        </p:nvSpPr>
        <p:spPr/>
        <p:txBody>
          <a:bodyPr/>
          <a:lstStyle/>
          <a:p>
            <a:pPr lvl="0">
              <a:spcBef>
                <a:spcPts val="0"/>
              </a:spcBef>
              <a:buNone/>
            </a:pPr>
            <a:fld id="{00000000-1234-1234-1234-123412341234}" type="slidenum">
              <a:rPr lang="en" smtClean="0"/>
              <a:t>12</a:t>
            </a:fld>
            <a:endParaRPr lang="en"/>
          </a:p>
        </p:txBody>
      </p:sp>
    </p:spTree>
    <p:extLst>
      <p:ext uri="{BB962C8B-B14F-4D97-AF65-F5344CB8AC3E}">
        <p14:creationId xmlns:p14="http://schemas.microsoft.com/office/powerpoint/2010/main" val="1848379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3236" y="0"/>
            <a:ext cx="8520600" cy="3416400"/>
          </a:xfrm>
        </p:spPr>
        <p:txBody>
          <a:bodyPr/>
          <a:lstStyle/>
          <a:p>
            <a:r>
              <a:rPr lang="en-US" dirty="0"/>
              <a:t>13.  What two tones are expressed in the following dialogue? </a:t>
            </a:r>
          </a:p>
          <a:p>
            <a:pPr>
              <a:lnSpc>
                <a:spcPct val="100000"/>
              </a:lnSpc>
            </a:pPr>
            <a:r>
              <a:rPr lang="en-US" dirty="0">
                <a:solidFill>
                  <a:srgbClr val="0070C0"/>
                </a:solidFill>
              </a:rPr>
              <a:t>“These days, all </a:t>
            </a:r>
            <a:r>
              <a:rPr lang="en-US">
                <a:solidFill>
                  <a:srgbClr val="0070C0"/>
                </a:solidFill>
              </a:rPr>
              <a:t>teenagers are </a:t>
            </a:r>
            <a:r>
              <a:rPr lang="en-US" dirty="0">
                <a:solidFill>
                  <a:srgbClr val="0070C0"/>
                </a:solidFill>
              </a:rPr>
              <a:t>irresponsible and selfish.”</a:t>
            </a:r>
          </a:p>
          <a:p>
            <a:pPr>
              <a:lnSpc>
                <a:spcPct val="100000"/>
              </a:lnSpc>
            </a:pPr>
            <a:r>
              <a:rPr lang="en-US" dirty="0">
                <a:solidFill>
                  <a:srgbClr val="00B050"/>
                </a:solidFill>
              </a:rPr>
              <a:t>“How CAN you even say that with a straight face???  Teenagers do school work, have jobs, and participate in sports!”</a:t>
            </a:r>
          </a:p>
          <a:p>
            <a:pPr>
              <a:lnSpc>
                <a:spcPct val="100000"/>
              </a:lnSpc>
            </a:pPr>
            <a:r>
              <a:rPr lang="en-US" dirty="0">
                <a:solidFill>
                  <a:srgbClr val="0070C0"/>
                </a:solidFill>
              </a:rPr>
              <a:t>“They might DO those things, but that doesn’t mean they do them well or don’t have ulterior motives---like trying to look good on a resume.  They don’t DO them out of the goodness of their character.  They have to do them.”</a:t>
            </a:r>
          </a:p>
          <a:p>
            <a:pPr>
              <a:lnSpc>
                <a:spcPct val="100000"/>
              </a:lnSpc>
            </a:pPr>
            <a:r>
              <a:rPr lang="en-US" dirty="0">
                <a:solidFill>
                  <a:srgbClr val="00B050"/>
                </a:solidFill>
              </a:rPr>
              <a:t>“You must not know many teenagers.  My experience shows me teens who are genuinely kind, giving, hard-working, and responsible.”</a:t>
            </a:r>
          </a:p>
          <a:p>
            <a:pPr marL="342900" indent="-342900">
              <a:lnSpc>
                <a:spcPct val="100000"/>
              </a:lnSpc>
              <a:spcAft>
                <a:spcPts val="0"/>
              </a:spcAft>
              <a:buFont typeface="+mj-lt"/>
              <a:buAutoNum type="alphaUcPeriod"/>
            </a:pPr>
            <a:r>
              <a:rPr lang="en-US" dirty="0">
                <a:solidFill>
                  <a:schemeClr val="tx1"/>
                </a:solidFill>
              </a:rPr>
              <a:t>Sarcastic and irate</a:t>
            </a:r>
          </a:p>
          <a:p>
            <a:pPr marL="342900" indent="-342900">
              <a:lnSpc>
                <a:spcPct val="100000"/>
              </a:lnSpc>
              <a:spcAft>
                <a:spcPts val="0"/>
              </a:spcAft>
              <a:buFont typeface="+mj-lt"/>
              <a:buAutoNum type="alphaUcPeriod"/>
            </a:pPr>
            <a:r>
              <a:rPr lang="en-US" dirty="0">
                <a:solidFill>
                  <a:schemeClr val="tx1"/>
                </a:solidFill>
              </a:rPr>
              <a:t>Critical and defensive</a:t>
            </a:r>
          </a:p>
          <a:p>
            <a:pPr marL="342900" indent="-342900">
              <a:lnSpc>
                <a:spcPct val="100000"/>
              </a:lnSpc>
              <a:spcAft>
                <a:spcPts val="0"/>
              </a:spcAft>
              <a:buFont typeface="+mj-lt"/>
              <a:buAutoNum type="alphaUcPeriod"/>
            </a:pPr>
            <a:r>
              <a:rPr lang="en-US" dirty="0">
                <a:solidFill>
                  <a:schemeClr val="tx1"/>
                </a:solidFill>
              </a:rPr>
              <a:t>Judgmental and supportive</a:t>
            </a:r>
          </a:p>
          <a:p>
            <a:pPr marL="342900" indent="-342900">
              <a:lnSpc>
                <a:spcPct val="100000"/>
              </a:lnSpc>
              <a:spcAft>
                <a:spcPts val="0"/>
              </a:spcAft>
              <a:buFont typeface="+mj-lt"/>
              <a:buAutoNum type="alphaUcPeriod"/>
            </a:pPr>
            <a:r>
              <a:rPr lang="en-US" dirty="0">
                <a:solidFill>
                  <a:schemeClr val="tx1"/>
                </a:solidFill>
              </a:rPr>
              <a:t>Ironic and angry</a:t>
            </a:r>
          </a:p>
        </p:txBody>
      </p:sp>
      <p:sp>
        <p:nvSpPr>
          <p:cNvPr id="4" name="Slide Number Placeholder 3">
            <a:extLst>
              <a:ext uri="{FF2B5EF4-FFF2-40B4-BE49-F238E27FC236}">
                <a16:creationId xmlns:a16="http://schemas.microsoft.com/office/drawing/2014/main" id="{D4520B04-2D5B-4777-967E-60D3FEE49D25}"/>
              </a:ext>
            </a:extLst>
          </p:cNvPr>
          <p:cNvSpPr>
            <a:spLocks noGrp="1"/>
          </p:cNvSpPr>
          <p:nvPr>
            <p:ph type="sldNum" idx="12"/>
          </p:nvPr>
        </p:nvSpPr>
        <p:spPr/>
        <p:txBody>
          <a:bodyPr/>
          <a:lstStyle/>
          <a:p>
            <a:pPr lvl="0">
              <a:spcBef>
                <a:spcPts val="0"/>
              </a:spcBef>
              <a:buNone/>
            </a:pPr>
            <a:fld id="{00000000-1234-1234-1234-123412341234}" type="slidenum">
              <a:rPr lang="en" smtClean="0"/>
              <a:t>13</a:t>
            </a:fld>
            <a:endParaRPr lang="en"/>
          </a:p>
        </p:txBody>
      </p:sp>
    </p:spTree>
    <p:extLst>
      <p:ext uri="{BB962C8B-B14F-4D97-AF65-F5344CB8AC3E}">
        <p14:creationId xmlns:p14="http://schemas.microsoft.com/office/powerpoint/2010/main" val="3510984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377677"/>
            <a:ext cx="8520600" cy="4703873"/>
          </a:xfrm>
        </p:spPr>
        <p:txBody>
          <a:bodyPr/>
          <a:lstStyle/>
          <a:p>
            <a:pPr>
              <a:spcAft>
                <a:spcPts val="800"/>
              </a:spcAft>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14.  What tone best describes the below quotation?</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698500" indent="-63500">
              <a:spcAft>
                <a:spcPts val="800"/>
              </a:spcAft>
            </a:pPr>
            <a:r>
              <a:rPr lang="en-US" b="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"Finish every day and be done with it. You have done what you could. Some blunders and absurdities no doubt have crept in; forget them as soon as you can. Tomorrow is a new day; begin it well and serenely and with too high a spirit to be cumbered with your old nonsense. This day is all that is good and fair. It is too dear, with its hopes and invitations, to waste a moment on yesterdays."</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spcAft>
                <a:spcPts val="800"/>
              </a:spcAft>
            </a:pPr>
            <a:r>
              <a:rPr lang="en-US" b="1" i="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 Ralph Waldo Emerson</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342900" indent="-342900">
              <a:spcAft>
                <a:spcPts val="800"/>
              </a:spcAft>
              <a:buFont typeface="+mj-lt"/>
              <a:buAutoNum type="alphaUcPeriod"/>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Sentimental</a:t>
            </a:r>
          </a:p>
          <a:p>
            <a:pPr marL="342900" indent="-342900">
              <a:spcAft>
                <a:spcPts val="800"/>
              </a:spcAft>
              <a:buFont typeface="+mj-lt"/>
              <a:buAutoNum type="alphaUcPeriod"/>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Cautionary </a:t>
            </a:r>
          </a:p>
          <a:p>
            <a:pPr marL="342900" indent="-342900">
              <a:spcAft>
                <a:spcPts val="800"/>
              </a:spcAft>
              <a:buFont typeface="+mj-lt"/>
              <a:buAutoNum type="alphaUcPeriod"/>
            </a:pP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Reminiscent </a:t>
            </a:r>
          </a:p>
          <a:p>
            <a:pPr marL="342900" indent="-342900">
              <a:spcAft>
                <a:spcPts val="800"/>
              </a:spcAft>
              <a:buFont typeface="+mj-lt"/>
              <a:buAutoNum type="alphaUcPeriod"/>
            </a:pPr>
            <a:r>
              <a:rPr lang="en-US" sz="2000" dirty="0">
                <a:solidFill>
                  <a:srgbClr val="000000"/>
                </a:solidFill>
                <a:latin typeface="Arial" panose="020B0604020202020204" pitchFamily="34" charset="0"/>
                <a:ea typeface="MS Mincho" panose="02020609040205080304" pitchFamily="49" charset="-128"/>
                <a:cs typeface="Times New Roman" panose="02020603050405020304" pitchFamily="18" charset="0"/>
              </a:rPr>
              <a:t>Inspirational </a:t>
            </a: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CEA2BFC5-9531-4EDC-9AB1-0C7C732F4B3C}"/>
              </a:ext>
            </a:extLst>
          </p:cNvPr>
          <p:cNvSpPr>
            <a:spLocks noGrp="1"/>
          </p:cNvSpPr>
          <p:nvPr>
            <p:ph type="sldNum" idx="12"/>
          </p:nvPr>
        </p:nvSpPr>
        <p:spPr/>
        <p:txBody>
          <a:bodyPr/>
          <a:lstStyle/>
          <a:p>
            <a:pPr lvl="0">
              <a:spcBef>
                <a:spcPts val="0"/>
              </a:spcBef>
              <a:buNone/>
            </a:pPr>
            <a:fld id="{00000000-1234-1234-1234-123412341234}" type="slidenum">
              <a:rPr lang="en" smtClean="0"/>
              <a:t>14</a:t>
            </a:fld>
            <a:endParaRPr lang="en"/>
          </a:p>
        </p:txBody>
      </p:sp>
    </p:spTree>
    <p:extLst>
      <p:ext uri="{BB962C8B-B14F-4D97-AF65-F5344CB8AC3E}">
        <p14:creationId xmlns:p14="http://schemas.microsoft.com/office/powerpoint/2010/main" val="576890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377678"/>
            <a:ext cx="8520600" cy="4606151"/>
          </a:xfrm>
        </p:spPr>
        <p:txBody>
          <a:bodyPr/>
          <a:lstStyle/>
          <a:p>
            <a:pPr>
              <a:spcAft>
                <a:spcPts val="800"/>
              </a:spcAft>
            </a:pPr>
            <a:r>
              <a:rPr lang="en-US">
                <a:solidFill>
                  <a:srgbClr val="000000"/>
                </a:solidFill>
                <a:latin typeface="Arial" panose="020B0604020202020204" pitchFamily="34" charset="0"/>
                <a:ea typeface="MS Mincho" panose="02020609040205080304" pitchFamily="49" charset="-128"/>
                <a:cs typeface="Times New Roman" panose="02020603050405020304" pitchFamily="18" charset="0"/>
              </a:rPr>
              <a:t>.What </a:t>
            </a:r>
            <a:r>
              <a:rPr lang="en-US" dirty="0">
                <a:solidFill>
                  <a:srgbClr val="000000"/>
                </a:solidFill>
                <a:latin typeface="Arial" panose="020B0604020202020204" pitchFamily="34" charset="0"/>
                <a:ea typeface="MS Mincho" panose="02020609040205080304" pitchFamily="49" charset="-128"/>
                <a:cs typeface="Times New Roman" panose="02020603050405020304" pitchFamily="18" charset="0"/>
              </a:rPr>
              <a:t>is the TONE of the following quote?  </a:t>
            </a:r>
          </a:p>
          <a:p>
            <a:pPr>
              <a:spcAft>
                <a:spcPts val="800"/>
              </a:spcAft>
            </a:pP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a:spcAft>
                <a:spcPts val="800"/>
              </a:spcAft>
            </a:pPr>
            <a:r>
              <a:rPr lang="en-US" b="1" i="1" dirty="0">
                <a:solidFill>
                  <a:srgbClr val="000000"/>
                </a:solidFill>
                <a:latin typeface="Arial" panose="020B0604020202020204" pitchFamily="34" charset="0"/>
                <a:ea typeface="MS Mincho" panose="02020609040205080304" pitchFamily="49" charset="-128"/>
                <a:cs typeface="Times New Roman" panose="02020603050405020304" pitchFamily="18" charset="0"/>
              </a:rPr>
              <a:t>“Never in the field of human conflict was so much owed by so many to so few.”  - Winston Churchill</a:t>
            </a:r>
          </a:p>
          <a:p>
            <a:pPr>
              <a:spcAft>
                <a:spcPts val="800"/>
              </a:spcAft>
            </a:pPr>
            <a:endParaRPr lang="en-US" sz="2000" dirty="0">
              <a:latin typeface="Cambria" panose="02040503050406030204" pitchFamily="18" charset="0"/>
              <a:ea typeface="MS Mincho" panose="02020609040205080304" pitchFamily="49" charset="-128"/>
              <a:cs typeface="Times New Roman" panose="02020603050405020304" pitchFamily="18" charset="0"/>
            </a:endParaRPr>
          </a:p>
          <a:p>
            <a:pPr marL="342900" indent="-342900">
              <a:buFont typeface="+mj-lt"/>
              <a:buAutoNum type="alphaUcPeriod"/>
            </a:pPr>
            <a:r>
              <a:rPr lang="en-US" dirty="0"/>
              <a:t>Condescending</a:t>
            </a:r>
          </a:p>
          <a:p>
            <a:pPr marL="342900" indent="-342900">
              <a:buFont typeface="+mj-lt"/>
              <a:buAutoNum type="alphaUcPeriod"/>
            </a:pPr>
            <a:r>
              <a:rPr lang="en-US" dirty="0"/>
              <a:t>Gratifying</a:t>
            </a:r>
          </a:p>
          <a:p>
            <a:pPr marL="342900" indent="-342900">
              <a:buFont typeface="+mj-lt"/>
              <a:buAutoNum type="alphaUcPeriod"/>
            </a:pPr>
            <a:r>
              <a:rPr lang="en-US" dirty="0"/>
              <a:t>Patriotic</a:t>
            </a:r>
          </a:p>
          <a:p>
            <a:pPr marL="342900" indent="-342900">
              <a:buFont typeface="+mj-lt"/>
              <a:buAutoNum type="alphaUcPeriod"/>
            </a:pPr>
            <a:r>
              <a:rPr lang="en-US" dirty="0"/>
              <a:t>Reminiscent </a:t>
            </a:r>
          </a:p>
        </p:txBody>
      </p:sp>
      <p:sp>
        <p:nvSpPr>
          <p:cNvPr id="4" name="Slide Number Placeholder 3">
            <a:extLst>
              <a:ext uri="{FF2B5EF4-FFF2-40B4-BE49-F238E27FC236}">
                <a16:creationId xmlns:a16="http://schemas.microsoft.com/office/drawing/2014/main" id="{AD8A3A79-45A8-4AD8-AD0D-CB53BD690023}"/>
              </a:ext>
            </a:extLst>
          </p:cNvPr>
          <p:cNvSpPr>
            <a:spLocks noGrp="1"/>
          </p:cNvSpPr>
          <p:nvPr>
            <p:ph type="sldNum" idx="12"/>
          </p:nvPr>
        </p:nvSpPr>
        <p:spPr/>
        <p:txBody>
          <a:bodyPr/>
          <a:lstStyle/>
          <a:p>
            <a:pPr lvl="0">
              <a:spcBef>
                <a:spcPts val="0"/>
              </a:spcBef>
              <a:buNone/>
            </a:pPr>
            <a:fld id="{00000000-1234-1234-1234-123412341234}" type="slidenum">
              <a:rPr lang="en" smtClean="0"/>
              <a:t>15</a:t>
            </a:fld>
            <a:endParaRPr lang="en"/>
          </a:p>
        </p:txBody>
      </p:sp>
    </p:spTree>
    <p:extLst>
      <p:ext uri="{BB962C8B-B14F-4D97-AF65-F5344CB8AC3E}">
        <p14:creationId xmlns:p14="http://schemas.microsoft.com/office/powerpoint/2010/main" val="2976252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377678"/>
            <a:ext cx="8520600" cy="3416400"/>
          </a:xfrm>
        </p:spPr>
        <p:txBody>
          <a:bodyPr/>
          <a:lstStyle/>
          <a:p>
            <a:r>
              <a:rPr lang="en-US" dirty="0"/>
              <a:t>What is the image satirizing?  </a:t>
            </a:r>
          </a:p>
          <a:p>
            <a:pPr marL="342900" indent="-342900">
              <a:buFont typeface="+mj-lt"/>
              <a:buAutoNum type="alphaUcPeriod"/>
            </a:pPr>
            <a:r>
              <a:rPr lang="en-US" dirty="0"/>
              <a:t>construction zones</a:t>
            </a:r>
          </a:p>
          <a:p>
            <a:pPr marL="342900" indent="-342900">
              <a:buFont typeface="+mj-lt"/>
              <a:buAutoNum type="alphaUcPeriod"/>
            </a:pPr>
            <a:r>
              <a:rPr lang="en-US" dirty="0"/>
              <a:t>fashion</a:t>
            </a:r>
          </a:p>
          <a:p>
            <a:pPr marL="342900" indent="-342900">
              <a:buFont typeface="+mj-lt"/>
              <a:buAutoNum type="alphaUcPeriod"/>
            </a:pPr>
            <a:r>
              <a:rPr lang="en-US" dirty="0"/>
              <a:t>digital overload</a:t>
            </a:r>
          </a:p>
          <a:p>
            <a:pPr marL="342900" indent="-342900">
              <a:buFont typeface="+mj-lt"/>
              <a:buAutoNum type="alphaUcPeriod"/>
            </a:pPr>
            <a:r>
              <a:rPr lang="en-US" dirty="0"/>
              <a:t>the government</a:t>
            </a:r>
          </a:p>
          <a:p>
            <a:endParaRPr lang="en-US" dirty="0"/>
          </a:p>
        </p:txBody>
      </p:sp>
      <p:pic>
        <p:nvPicPr>
          <p:cNvPr id="4" name="Picture 3" descr="https://lh6.googleusercontent.com/ivuAxNF4dOJrrjB--04we0ubDHBfP8fIf2k1zft9VQXXW7B5DyE4DlzEKeCHpwwmyfA6idJzYFZCSzPeuMrS_LM9KSuiLWZIlfAi2BvDJYkFsYoU4oNNwa7JhyPrVoE_MrZVkX0"/>
          <p:cNvPicPr/>
          <p:nvPr/>
        </p:nvPicPr>
        <p:blipFill>
          <a:blip r:embed="rId2">
            <a:extLst>
              <a:ext uri="{28A0092B-C50C-407E-A947-70E740481C1C}">
                <a14:useLocalDpi xmlns:a14="http://schemas.microsoft.com/office/drawing/2010/main" val="0"/>
              </a:ext>
            </a:extLst>
          </a:blip>
          <a:srcRect/>
          <a:stretch>
            <a:fillRect/>
          </a:stretch>
        </p:blipFill>
        <p:spPr bwMode="auto">
          <a:xfrm>
            <a:off x="3750959" y="487345"/>
            <a:ext cx="4443739" cy="4391781"/>
          </a:xfrm>
          <a:prstGeom prst="rect">
            <a:avLst/>
          </a:prstGeom>
          <a:noFill/>
          <a:ln>
            <a:noFill/>
          </a:ln>
        </p:spPr>
      </p:pic>
      <p:sp>
        <p:nvSpPr>
          <p:cNvPr id="5" name="Slide Number Placeholder 4">
            <a:extLst>
              <a:ext uri="{FF2B5EF4-FFF2-40B4-BE49-F238E27FC236}">
                <a16:creationId xmlns:a16="http://schemas.microsoft.com/office/drawing/2014/main" id="{1F357AB0-8018-4ECF-9626-A51FB9E3DF06}"/>
              </a:ext>
            </a:extLst>
          </p:cNvPr>
          <p:cNvSpPr>
            <a:spLocks noGrp="1"/>
          </p:cNvSpPr>
          <p:nvPr>
            <p:ph type="sldNum" idx="12"/>
          </p:nvPr>
        </p:nvSpPr>
        <p:spPr/>
        <p:txBody>
          <a:bodyPr/>
          <a:lstStyle/>
          <a:p>
            <a:pPr lvl="0">
              <a:spcBef>
                <a:spcPts val="0"/>
              </a:spcBef>
              <a:buNone/>
            </a:pPr>
            <a:fld id="{00000000-1234-1234-1234-123412341234}" type="slidenum">
              <a:rPr lang="en" smtClean="0"/>
              <a:t>16</a:t>
            </a:fld>
            <a:endParaRPr lang="en"/>
          </a:p>
        </p:txBody>
      </p:sp>
    </p:spTree>
    <p:extLst>
      <p:ext uri="{BB962C8B-B14F-4D97-AF65-F5344CB8AC3E}">
        <p14:creationId xmlns:p14="http://schemas.microsoft.com/office/powerpoint/2010/main" val="2765402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4631" y="33207"/>
            <a:ext cx="4302181" cy="4781404"/>
          </a:xfrm>
        </p:spPr>
        <p:txBody>
          <a:bodyPr/>
          <a:lstStyle/>
          <a:p>
            <a:pPr>
              <a:lnSpc>
                <a:spcPct val="100000"/>
              </a:lnSpc>
              <a:spcAft>
                <a:spcPts val="0"/>
              </a:spcAft>
            </a:pPr>
            <a:r>
              <a:rPr lang="en-US" sz="1800" b="1"/>
              <a:t>The </a:t>
            </a:r>
            <a:r>
              <a:rPr lang="en-US" sz="1800" b="1" dirty="0"/>
              <a:t>Courage That My Mother Had</a:t>
            </a:r>
          </a:p>
          <a:p>
            <a:pPr>
              <a:lnSpc>
                <a:spcPct val="100000"/>
              </a:lnSpc>
              <a:spcAft>
                <a:spcPts val="0"/>
              </a:spcAft>
            </a:pPr>
            <a:endParaRPr lang="en-US" sz="1800" dirty="0"/>
          </a:p>
          <a:p>
            <a:pPr>
              <a:lnSpc>
                <a:spcPct val="100000"/>
              </a:lnSpc>
              <a:spcAft>
                <a:spcPts val="0"/>
              </a:spcAft>
            </a:pPr>
            <a:r>
              <a:rPr lang="en-US" sz="1800" dirty="0"/>
              <a:t>The courage that my mother had</a:t>
            </a:r>
          </a:p>
          <a:p>
            <a:pPr>
              <a:lnSpc>
                <a:spcPct val="100000"/>
              </a:lnSpc>
              <a:spcAft>
                <a:spcPts val="0"/>
              </a:spcAft>
            </a:pPr>
            <a:r>
              <a:rPr lang="en-US" sz="1800" dirty="0"/>
              <a:t>Went with her, and is with her still:</a:t>
            </a:r>
          </a:p>
          <a:p>
            <a:pPr>
              <a:lnSpc>
                <a:spcPct val="100000"/>
              </a:lnSpc>
              <a:spcAft>
                <a:spcPts val="0"/>
              </a:spcAft>
            </a:pPr>
            <a:r>
              <a:rPr lang="en-US" sz="1800" dirty="0"/>
              <a:t>Rock from New England quarried;</a:t>
            </a:r>
          </a:p>
          <a:p>
            <a:pPr>
              <a:lnSpc>
                <a:spcPct val="100000"/>
              </a:lnSpc>
              <a:spcAft>
                <a:spcPts val="0"/>
              </a:spcAft>
            </a:pPr>
            <a:r>
              <a:rPr lang="en-US" sz="1800" dirty="0"/>
              <a:t>Now granite in a granite hill.</a:t>
            </a:r>
          </a:p>
          <a:p>
            <a:pPr>
              <a:lnSpc>
                <a:spcPct val="100000"/>
              </a:lnSpc>
              <a:spcAft>
                <a:spcPts val="0"/>
              </a:spcAft>
            </a:pPr>
            <a:endParaRPr lang="en-US" sz="1800" dirty="0"/>
          </a:p>
          <a:p>
            <a:pPr>
              <a:lnSpc>
                <a:spcPct val="100000"/>
              </a:lnSpc>
              <a:spcAft>
                <a:spcPts val="0"/>
              </a:spcAft>
            </a:pPr>
            <a:r>
              <a:rPr lang="en-US" sz="1800" dirty="0"/>
              <a:t>The golden brooch</a:t>
            </a:r>
          </a:p>
          <a:p>
            <a:pPr>
              <a:lnSpc>
                <a:spcPct val="100000"/>
              </a:lnSpc>
              <a:spcAft>
                <a:spcPts val="0"/>
              </a:spcAft>
            </a:pPr>
            <a:r>
              <a:rPr lang="en-US" sz="1800" dirty="0"/>
              <a:t> my mother wore</a:t>
            </a:r>
          </a:p>
          <a:p>
            <a:pPr>
              <a:lnSpc>
                <a:spcPct val="100000"/>
              </a:lnSpc>
              <a:spcAft>
                <a:spcPts val="0"/>
              </a:spcAft>
            </a:pPr>
            <a:r>
              <a:rPr lang="en-US" sz="1800" dirty="0"/>
              <a:t>She left behind for me to wear;</a:t>
            </a:r>
          </a:p>
          <a:p>
            <a:pPr>
              <a:lnSpc>
                <a:spcPct val="100000"/>
              </a:lnSpc>
              <a:spcAft>
                <a:spcPts val="0"/>
              </a:spcAft>
            </a:pPr>
            <a:r>
              <a:rPr lang="en-US" sz="1800" dirty="0"/>
              <a:t>I have no thing I treasure more:</a:t>
            </a:r>
          </a:p>
          <a:p>
            <a:pPr>
              <a:lnSpc>
                <a:spcPct val="100000"/>
              </a:lnSpc>
              <a:spcAft>
                <a:spcPts val="0"/>
              </a:spcAft>
            </a:pPr>
            <a:r>
              <a:rPr lang="en-US" sz="1800" dirty="0"/>
              <a:t>Yet it is something I could spare.</a:t>
            </a:r>
          </a:p>
          <a:p>
            <a:pPr>
              <a:lnSpc>
                <a:spcPct val="100000"/>
              </a:lnSpc>
              <a:spcAft>
                <a:spcPts val="0"/>
              </a:spcAft>
            </a:pPr>
            <a:endParaRPr lang="en-US" sz="1800" dirty="0"/>
          </a:p>
          <a:p>
            <a:pPr>
              <a:lnSpc>
                <a:spcPct val="100000"/>
              </a:lnSpc>
              <a:spcAft>
                <a:spcPts val="0"/>
              </a:spcAft>
            </a:pPr>
            <a:r>
              <a:rPr lang="en-US" sz="1800" dirty="0"/>
              <a:t>Oh, if instead she’d left to me</a:t>
            </a:r>
          </a:p>
          <a:p>
            <a:pPr>
              <a:lnSpc>
                <a:spcPct val="100000"/>
              </a:lnSpc>
              <a:spcAft>
                <a:spcPts val="0"/>
              </a:spcAft>
            </a:pPr>
            <a:r>
              <a:rPr lang="en-US" sz="1800" dirty="0"/>
              <a:t>The thing she took into the grave!—</a:t>
            </a:r>
          </a:p>
          <a:p>
            <a:pPr>
              <a:lnSpc>
                <a:spcPct val="100000"/>
              </a:lnSpc>
              <a:spcAft>
                <a:spcPts val="0"/>
              </a:spcAft>
            </a:pPr>
            <a:r>
              <a:rPr lang="en-US" sz="1800" dirty="0"/>
              <a:t>That courage like a rock, which she</a:t>
            </a:r>
          </a:p>
          <a:p>
            <a:pPr>
              <a:lnSpc>
                <a:spcPct val="100000"/>
              </a:lnSpc>
              <a:spcAft>
                <a:spcPts val="0"/>
              </a:spcAft>
            </a:pPr>
            <a:r>
              <a:rPr lang="en-US" sz="1800" dirty="0"/>
              <a:t>Has no more need of, and I have.</a:t>
            </a:r>
          </a:p>
        </p:txBody>
      </p:sp>
      <p:sp>
        <p:nvSpPr>
          <p:cNvPr id="4" name="Text Placeholder 3"/>
          <p:cNvSpPr>
            <a:spLocks noGrp="1"/>
          </p:cNvSpPr>
          <p:nvPr>
            <p:ph type="body" idx="2"/>
          </p:nvPr>
        </p:nvSpPr>
        <p:spPr>
          <a:xfrm>
            <a:off x="4211166" y="356738"/>
            <a:ext cx="4932834" cy="4592190"/>
          </a:xfrm>
        </p:spPr>
        <p:txBody>
          <a:bodyPr/>
          <a:lstStyle/>
          <a:p>
            <a:r>
              <a:rPr lang="en-US" sz="1800" b="1" dirty="0"/>
              <a:t>Which sentence BEST describes the theme of this poem? </a:t>
            </a:r>
          </a:p>
          <a:p>
            <a:pPr marL="342900" indent="-342900">
              <a:buFont typeface="+mj-lt"/>
              <a:buAutoNum type="alphaUcPeriod"/>
            </a:pPr>
            <a:r>
              <a:rPr lang="en-US" sz="1800" b="1" dirty="0"/>
              <a:t>Personal strengths are more important than valuable objects. </a:t>
            </a:r>
          </a:p>
          <a:p>
            <a:pPr marL="342900" indent="-342900">
              <a:buFont typeface="+mj-lt"/>
              <a:buAutoNum type="alphaUcPeriod"/>
            </a:pPr>
            <a:r>
              <a:rPr lang="en-US" sz="1800" b="1" dirty="0"/>
              <a:t>Only a daughter can truly relate to her mother’s feelings. </a:t>
            </a:r>
          </a:p>
          <a:p>
            <a:pPr marL="342900" indent="-342900">
              <a:buFont typeface="+mj-lt"/>
              <a:buAutoNum type="alphaUcPeriod"/>
            </a:pPr>
            <a:r>
              <a:rPr lang="en-US" sz="1800" b="1" dirty="0"/>
              <a:t>Having a golden brooch is better than nothing. </a:t>
            </a:r>
          </a:p>
          <a:p>
            <a:pPr marL="342900" indent="-342900">
              <a:buFont typeface="+mj-lt"/>
              <a:buAutoNum type="alphaUcPeriod"/>
            </a:pPr>
            <a:r>
              <a:rPr lang="en-US" sz="1800" b="1" dirty="0"/>
              <a:t>Unlike jewelry, traits such as courage are not valued. </a:t>
            </a:r>
          </a:p>
        </p:txBody>
      </p:sp>
      <p:cxnSp>
        <p:nvCxnSpPr>
          <p:cNvPr id="6" name="Straight Connector 5"/>
          <p:cNvCxnSpPr/>
          <p:nvPr/>
        </p:nvCxnSpPr>
        <p:spPr>
          <a:xfrm flipH="1">
            <a:off x="3908885" y="279206"/>
            <a:ext cx="55842" cy="4669722"/>
          </a:xfrm>
          <a:prstGeom prst="line">
            <a:avLst/>
          </a:prstGeom>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F0803E72-D8C4-4349-94BC-52EE13F3B7A7}"/>
              </a:ext>
            </a:extLst>
          </p:cNvPr>
          <p:cNvSpPr>
            <a:spLocks noGrp="1"/>
          </p:cNvSpPr>
          <p:nvPr>
            <p:ph type="sldNum" idx="12"/>
          </p:nvPr>
        </p:nvSpPr>
        <p:spPr/>
        <p:txBody>
          <a:bodyPr/>
          <a:lstStyle/>
          <a:p>
            <a:pPr lvl="0">
              <a:spcBef>
                <a:spcPts val="0"/>
              </a:spcBef>
              <a:buNone/>
            </a:pPr>
            <a:fld id="{00000000-1234-1234-1234-123412341234}" type="slidenum">
              <a:rPr lang="en" smtClean="0"/>
              <a:t>17</a:t>
            </a:fld>
            <a:endParaRPr lang="en"/>
          </a:p>
        </p:txBody>
      </p:sp>
    </p:spTree>
    <p:extLst>
      <p:ext uri="{BB962C8B-B14F-4D97-AF65-F5344CB8AC3E}">
        <p14:creationId xmlns:p14="http://schemas.microsoft.com/office/powerpoint/2010/main" val="3137144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354" y="167524"/>
            <a:ext cx="4302181" cy="4781404"/>
          </a:xfrm>
        </p:spPr>
        <p:txBody>
          <a:bodyPr/>
          <a:lstStyle/>
          <a:p>
            <a:pPr>
              <a:lnSpc>
                <a:spcPct val="100000"/>
              </a:lnSpc>
              <a:spcAft>
                <a:spcPts val="0"/>
              </a:spcAft>
            </a:pPr>
            <a:r>
              <a:rPr lang="en-US" sz="1800" b="1" dirty="0"/>
              <a:t>The Courage That My Mother Had</a:t>
            </a:r>
          </a:p>
          <a:p>
            <a:pPr>
              <a:lnSpc>
                <a:spcPct val="100000"/>
              </a:lnSpc>
              <a:spcAft>
                <a:spcPts val="0"/>
              </a:spcAft>
            </a:pPr>
            <a:endParaRPr lang="en-US" sz="1800" dirty="0"/>
          </a:p>
          <a:p>
            <a:pPr>
              <a:lnSpc>
                <a:spcPct val="100000"/>
              </a:lnSpc>
              <a:spcAft>
                <a:spcPts val="0"/>
              </a:spcAft>
            </a:pPr>
            <a:r>
              <a:rPr lang="en-US" sz="1800" dirty="0"/>
              <a:t>The courage that my mother had</a:t>
            </a:r>
          </a:p>
          <a:p>
            <a:pPr>
              <a:lnSpc>
                <a:spcPct val="100000"/>
              </a:lnSpc>
              <a:spcAft>
                <a:spcPts val="0"/>
              </a:spcAft>
            </a:pPr>
            <a:r>
              <a:rPr lang="en-US" sz="1800" dirty="0"/>
              <a:t>Went with her, and is with her still:</a:t>
            </a:r>
          </a:p>
          <a:p>
            <a:pPr>
              <a:lnSpc>
                <a:spcPct val="100000"/>
              </a:lnSpc>
              <a:spcAft>
                <a:spcPts val="0"/>
              </a:spcAft>
            </a:pPr>
            <a:r>
              <a:rPr lang="en-US" sz="1800" dirty="0"/>
              <a:t>Rock from New England quarried;</a:t>
            </a:r>
          </a:p>
          <a:p>
            <a:pPr>
              <a:lnSpc>
                <a:spcPct val="100000"/>
              </a:lnSpc>
              <a:spcAft>
                <a:spcPts val="0"/>
              </a:spcAft>
            </a:pPr>
            <a:r>
              <a:rPr lang="en-US" sz="1800" dirty="0"/>
              <a:t>Now granite in a granite hill.</a:t>
            </a:r>
          </a:p>
          <a:p>
            <a:pPr>
              <a:lnSpc>
                <a:spcPct val="100000"/>
              </a:lnSpc>
              <a:spcAft>
                <a:spcPts val="0"/>
              </a:spcAft>
            </a:pPr>
            <a:endParaRPr lang="en-US" sz="1800" dirty="0"/>
          </a:p>
          <a:p>
            <a:pPr>
              <a:lnSpc>
                <a:spcPct val="100000"/>
              </a:lnSpc>
              <a:spcAft>
                <a:spcPts val="0"/>
              </a:spcAft>
            </a:pPr>
            <a:r>
              <a:rPr lang="en-US" sz="1800" dirty="0"/>
              <a:t>The golden brooch</a:t>
            </a:r>
          </a:p>
          <a:p>
            <a:pPr>
              <a:lnSpc>
                <a:spcPct val="100000"/>
              </a:lnSpc>
              <a:spcAft>
                <a:spcPts val="0"/>
              </a:spcAft>
            </a:pPr>
            <a:r>
              <a:rPr lang="en-US" sz="1800" dirty="0"/>
              <a:t> my mother wore</a:t>
            </a:r>
          </a:p>
          <a:p>
            <a:pPr>
              <a:lnSpc>
                <a:spcPct val="100000"/>
              </a:lnSpc>
              <a:spcAft>
                <a:spcPts val="0"/>
              </a:spcAft>
            </a:pPr>
            <a:r>
              <a:rPr lang="en-US" sz="1800" dirty="0"/>
              <a:t>She left behind for me to wear;</a:t>
            </a:r>
          </a:p>
          <a:p>
            <a:pPr>
              <a:lnSpc>
                <a:spcPct val="100000"/>
              </a:lnSpc>
              <a:spcAft>
                <a:spcPts val="0"/>
              </a:spcAft>
            </a:pPr>
            <a:r>
              <a:rPr lang="en-US" sz="1800" dirty="0"/>
              <a:t>I have no thing I treasure more:</a:t>
            </a:r>
          </a:p>
          <a:p>
            <a:pPr>
              <a:lnSpc>
                <a:spcPct val="100000"/>
              </a:lnSpc>
              <a:spcAft>
                <a:spcPts val="0"/>
              </a:spcAft>
            </a:pPr>
            <a:r>
              <a:rPr lang="en-US" sz="1800" dirty="0"/>
              <a:t>Yet it is something I could spare.</a:t>
            </a:r>
          </a:p>
          <a:p>
            <a:pPr>
              <a:lnSpc>
                <a:spcPct val="100000"/>
              </a:lnSpc>
              <a:spcAft>
                <a:spcPts val="0"/>
              </a:spcAft>
            </a:pPr>
            <a:endParaRPr lang="en-US" sz="1800" dirty="0"/>
          </a:p>
          <a:p>
            <a:pPr>
              <a:lnSpc>
                <a:spcPct val="100000"/>
              </a:lnSpc>
              <a:spcAft>
                <a:spcPts val="0"/>
              </a:spcAft>
            </a:pPr>
            <a:r>
              <a:rPr lang="en-US" sz="1800" dirty="0"/>
              <a:t>Oh, if instead she’d left to me</a:t>
            </a:r>
          </a:p>
          <a:p>
            <a:pPr>
              <a:lnSpc>
                <a:spcPct val="100000"/>
              </a:lnSpc>
              <a:spcAft>
                <a:spcPts val="0"/>
              </a:spcAft>
            </a:pPr>
            <a:r>
              <a:rPr lang="en-US" sz="1800" dirty="0"/>
              <a:t>The thing she took into the grave!—</a:t>
            </a:r>
          </a:p>
          <a:p>
            <a:pPr>
              <a:lnSpc>
                <a:spcPct val="100000"/>
              </a:lnSpc>
              <a:spcAft>
                <a:spcPts val="0"/>
              </a:spcAft>
            </a:pPr>
            <a:r>
              <a:rPr lang="en-US" sz="1800" dirty="0"/>
              <a:t>That courage like a rock, which she</a:t>
            </a:r>
          </a:p>
          <a:p>
            <a:pPr>
              <a:lnSpc>
                <a:spcPct val="100000"/>
              </a:lnSpc>
              <a:spcAft>
                <a:spcPts val="0"/>
              </a:spcAft>
            </a:pPr>
            <a:r>
              <a:rPr lang="en-US" sz="1800" dirty="0"/>
              <a:t>Has no more need of, and I have.</a:t>
            </a:r>
          </a:p>
        </p:txBody>
      </p:sp>
      <p:sp>
        <p:nvSpPr>
          <p:cNvPr id="4" name="Text Placeholder 3"/>
          <p:cNvSpPr>
            <a:spLocks noGrp="1"/>
          </p:cNvSpPr>
          <p:nvPr>
            <p:ph type="body" idx="2"/>
          </p:nvPr>
        </p:nvSpPr>
        <p:spPr>
          <a:xfrm>
            <a:off x="4383534" y="349758"/>
            <a:ext cx="4572001" cy="4047738"/>
          </a:xfrm>
        </p:spPr>
        <p:txBody>
          <a:bodyPr/>
          <a:lstStyle/>
          <a:p>
            <a:r>
              <a:rPr lang="en-US" sz="1800" b="1" dirty="0"/>
              <a:t>Which phrase from the poem creates a tone of sadness and regret?</a:t>
            </a:r>
          </a:p>
          <a:p>
            <a:pPr marL="342900" indent="-342900">
              <a:buFont typeface="+mj-lt"/>
              <a:buAutoNum type="alphaUcPeriod"/>
            </a:pPr>
            <a:r>
              <a:rPr lang="en-US" sz="1800" b="1" dirty="0"/>
              <a:t>“Rock from New England quarried”</a:t>
            </a:r>
          </a:p>
          <a:p>
            <a:pPr marL="342900" indent="-342900">
              <a:buFont typeface="+mj-lt"/>
              <a:buAutoNum type="alphaUcPeriod"/>
            </a:pPr>
            <a:r>
              <a:rPr lang="en-US" sz="1800" b="1" dirty="0"/>
              <a:t>“Oh, if instead she’d left to me”</a:t>
            </a:r>
          </a:p>
          <a:p>
            <a:pPr marL="342900" indent="-342900">
              <a:buFont typeface="+mj-lt"/>
              <a:buAutoNum type="alphaUcPeriod"/>
            </a:pPr>
            <a:r>
              <a:rPr lang="en-US" sz="1800" b="1" dirty="0"/>
              <a:t>“The golden brooch my mother wore”</a:t>
            </a:r>
          </a:p>
          <a:p>
            <a:pPr marL="342900" indent="-342900">
              <a:buFont typeface="+mj-lt"/>
              <a:buAutoNum type="alphaUcPeriod"/>
            </a:pPr>
            <a:r>
              <a:rPr lang="en-US" sz="1800" b="1" dirty="0"/>
              <a:t>“That courage like a rock” </a:t>
            </a:r>
          </a:p>
        </p:txBody>
      </p:sp>
      <p:cxnSp>
        <p:nvCxnSpPr>
          <p:cNvPr id="5" name="Straight Connector 4"/>
          <p:cNvCxnSpPr/>
          <p:nvPr/>
        </p:nvCxnSpPr>
        <p:spPr>
          <a:xfrm>
            <a:off x="3922846" y="237325"/>
            <a:ext cx="0" cy="4906175"/>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0800678F-C7DF-492F-82A4-F796358FE96F}"/>
              </a:ext>
            </a:extLst>
          </p:cNvPr>
          <p:cNvSpPr>
            <a:spLocks noGrp="1"/>
          </p:cNvSpPr>
          <p:nvPr>
            <p:ph type="sldNum" idx="12"/>
          </p:nvPr>
        </p:nvSpPr>
        <p:spPr/>
        <p:txBody>
          <a:bodyPr/>
          <a:lstStyle/>
          <a:p>
            <a:pPr lvl="0">
              <a:spcBef>
                <a:spcPts val="0"/>
              </a:spcBef>
              <a:buNone/>
            </a:pPr>
            <a:fld id="{00000000-1234-1234-1234-123412341234}" type="slidenum">
              <a:rPr lang="en" smtClean="0"/>
              <a:t>18</a:t>
            </a:fld>
            <a:endParaRPr lang="en"/>
          </a:p>
        </p:txBody>
      </p:sp>
    </p:spTree>
    <p:extLst>
      <p:ext uri="{BB962C8B-B14F-4D97-AF65-F5344CB8AC3E}">
        <p14:creationId xmlns:p14="http://schemas.microsoft.com/office/powerpoint/2010/main" val="2975466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1354" y="167524"/>
            <a:ext cx="4302181" cy="4781404"/>
          </a:xfrm>
        </p:spPr>
        <p:txBody>
          <a:bodyPr/>
          <a:lstStyle/>
          <a:p>
            <a:pPr>
              <a:lnSpc>
                <a:spcPct val="100000"/>
              </a:lnSpc>
              <a:spcAft>
                <a:spcPts val="0"/>
              </a:spcAft>
            </a:pPr>
            <a:r>
              <a:rPr lang="en-US" sz="1800" b="1" dirty="0"/>
              <a:t>The Courage That My Mother Had</a:t>
            </a:r>
          </a:p>
          <a:p>
            <a:pPr>
              <a:lnSpc>
                <a:spcPct val="100000"/>
              </a:lnSpc>
              <a:spcAft>
                <a:spcPts val="0"/>
              </a:spcAft>
            </a:pPr>
            <a:endParaRPr lang="en-US" sz="1800" dirty="0"/>
          </a:p>
          <a:p>
            <a:pPr>
              <a:lnSpc>
                <a:spcPct val="100000"/>
              </a:lnSpc>
              <a:spcAft>
                <a:spcPts val="0"/>
              </a:spcAft>
            </a:pPr>
            <a:r>
              <a:rPr lang="en-US" sz="1800" dirty="0"/>
              <a:t>The courage that my mother had</a:t>
            </a:r>
          </a:p>
          <a:p>
            <a:pPr>
              <a:lnSpc>
                <a:spcPct val="100000"/>
              </a:lnSpc>
              <a:spcAft>
                <a:spcPts val="0"/>
              </a:spcAft>
            </a:pPr>
            <a:r>
              <a:rPr lang="en-US" sz="1800" dirty="0"/>
              <a:t>Went with her, and is with her still:</a:t>
            </a:r>
          </a:p>
          <a:p>
            <a:pPr>
              <a:lnSpc>
                <a:spcPct val="100000"/>
              </a:lnSpc>
              <a:spcAft>
                <a:spcPts val="0"/>
              </a:spcAft>
            </a:pPr>
            <a:r>
              <a:rPr lang="en-US" sz="1800" dirty="0"/>
              <a:t>Rock from New England quarried;</a:t>
            </a:r>
          </a:p>
          <a:p>
            <a:pPr>
              <a:lnSpc>
                <a:spcPct val="100000"/>
              </a:lnSpc>
              <a:spcAft>
                <a:spcPts val="0"/>
              </a:spcAft>
            </a:pPr>
            <a:r>
              <a:rPr lang="en-US" sz="1800" dirty="0"/>
              <a:t>Now granite in a granite hill.</a:t>
            </a:r>
          </a:p>
          <a:p>
            <a:pPr>
              <a:lnSpc>
                <a:spcPct val="100000"/>
              </a:lnSpc>
              <a:spcAft>
                <a:spcPts val="0"/>
              </a:spcAft>
            </a:pPr>
            <a:endParaRPr lang="en-US" sz="1800" dirty="0"/>
          </a:p>
          <a:p>
            <a:pPr>
              <a:lnSpc>
                <a:spcPct val="100000"/>
              </a:lnSpc>
              <a:spcAft>
                <a:spcPts val="0"/>
              </a:spcAft>
            </a:pPr>
            <a:r>
              <a:rPr lang="en-US" sz="1800" dirty="0"/>
              <a:t>The golden brooch</a:t>
            </a:r>
          </a:p>
          <a:p>
            <a:pPr>
              <a:lnSpc>
                <a:spcPct val="100000"/>
              </a:lnSpc>
              <a:spcAft>
                <a:spcPts val="0"/>
              </a:spcAft>
            </a:pPr>
            <a:r>
              <a:rPr lang="en-US" sz="1800" dirty="0"/>
              <a:t> my mother wore</a:t>
            </a:r>
          </a:p>
          <a:p>
            <a:pPr>
              <a:lnSpc>
                <a:spcPct val="100000"/>
              </a:lnSpc>
              <a:spcAft>
                <a:spcPts val="0"/>
              </a:spcAft>
            </a:pPr>
            <a:r>
              <a:rPr lang="en-US" sz="1800" dirty="0"/>
              <a:t>She left behind for me to wear;</a:t>
            </a:r>
          </a:p>
          <a:p>
            <a:pPr>
              <a:lnSpc>
                <a:spcPct val="100000"/>
              </a:lnSpc>
              <a:spcAft>
                <a:spcPts val="0"/>
              </a:spcAft>
            </a:pPr>
            <a:r>
              <a:rPr lang="en-US" sz="1800" dirty="0"/>
              <a:t>I have no thing I treasure more:</a:t>
            </a:r>
          </a:p>
          <a:p>
            <a:pPr>
              <a:lnSpc>
                <a:spcPct val="100000"/>
              </a:lnSpc>
              <a:spcAft>
                <a:spcPts val="0"/>
              </a:spcAft>
            </a:pPr>
            <a:r>
              <a:rPr lang="en-US" sz="1800" dirty="0"/>
              <a:t>Yet it is something I could spare.</a:t>
            </a:r>
          </a:p>
          <a:p>
            <a:pPr>
              <a:lnSpc>
                <a:spcPct val="100000"/>
              </a:lnSpc>
              <a:spcAft>
                <a:spcPts val="0"/>
              </a:spcAft>
            </a:pPr>
            <a:endParaRPr lang="en-US" sz="1800" dirty="0"/>
          </a:p>
          <a:p>
            <a:pPr>
              <a:lnSpc>
                <a:spcPct val="100000"/>
              </a:lnSpc>
              <a:spcAft>
                <a:spcPts val="0"/>
              </a:spcAft>
            </a:pPr>
            <a:r>
              <a:rPr lang="en-US" sz="1800" dirty="0"/>
              <a:t>Oh, if instead she’d left to me</a:t>
            </a:r>
          </a:p>
          <a:p>
            <a:pPr>
              <a:lnSpc>
                <a:spcPct val="100000"/>
              </a:lnSpc>
              <a:spcAft>
                <a:spcPts val="0"/>
              </a:spcAft>
            </a:pPr>
            <a:r>
              <a:rPr lang="en-US" sz="1800" dirty="0"/>
              <a:t>The thing she took into the grave!—</a:t>
            </a:r>
          </a:p>
          <a:p>
            <a:pPr>
              <a:lnSpc>
                <a:spcPct val="100000"/>
              </a:lnSpc>
              <a:spcAft>
                <a:spcPts val="0"/>
              </a:spcAft>
            </a:pPr>
            <a:r>
              <a:rPr lang="en-US" sz="1800" dirty="0"/>
              <a:t>That courage like a rock, which she</a:t>
            </a:r>
          </a:p>
          <a:p>
            <a:pPr>
              <a:lnSpc>
                <a:spcPct val="100000"/>
              </a:lnSpc>
              <a:spcAft>
                <a:spcPts val="0"/>
              </a:spcAft>
            </a:pPr>
            <a:r>
              <a:rPr lang="en-US" sz="1800" dirty="0"/>
              <a:t>Has no more need of, and I have.</a:t>
            </a:r>
          </a:p>
        </p:txBody>
      </p:sp>
      <p:sp>
        <p:nvSpPr>
          <p:cNvPr id="4" name="Text Placeholder 3"/>
          <p:cNvSpPr>
            <a:spLocks noGrp="1"/>
          </p:cNvSpPr>
          <p:nvPr>
            <p:ph type="body" idx="2"/>
          </p:nvPr>
        </p:nvSpPr>
        <p:spPr>
          <a:xfrm>
            <a:off x="4383535" y="850026"/>
            <a:ext cx="3999900" cy="3416400"/>
          </a:xfrm>
        </p:spPr>
        <p:txBody>
          <a:bodyPr/>
          <a:lstStyle/>
          <a:p>
            <a:r>
              <a:rPr lang="en-US" sz="1800" b="1" dirty="0"/>
              <a:t>Which pair of nouns BEST </a:t>
            </a:r>
            <a:r>
              <a:rPr lang="en-US" sz="1800" b="1"/>
              <a:t>describes the mood </a:t>
            </a:r>
            <a:r>
              <a:rPr lang="en-US" sz="1800" b="1" dirty="0"/>
              <a:t>of this poem?</a:t>
            </a:r>
          </a:p>
          <a:p>
            <a:pPr marL="342900" indent="-342900">
              <a:buFont typeface="+mj-lt"/>
              <a:buAutoNum type="alphaUcPeriod"/>
            </a:pPr>
            <a:r>
              <a:rPr lang="en-US" sz="1800" b="1" dirty="0"/>
              <a:t>admiration and longing</a:t>
            </a:r>
          </a:p>
          <a:p>
            <a:pPr marL="342900" indent="-342900">
              <a:buFont typeface="+mj-lt"/>
              <a:buAutoNum type="alphaUcPeriod"/>
            </a:pPr>
            <a:r>
              <a:rPr lang="en-US" sz="1800" b="1" dirty="0"/>
              <a:t>distrust and jealousy</a:t>
            </a:r>
          </a:p>
          <a:p>
            <a:pPr marL="342900" indent="-342900">
              <a:buFont typeface="+mj-lt"/>
              <a:buAutoNum type="alphaUcPeriod"/>
            </a:pPr>
            <a:r>
              <a:rPr lang="en-US" sz="1800" b="1" dirty="0"/>
              <a:t>awe and amazement</a:t>
            </a:r>
          </a:p>
          <a:p>
            <a:pPr marL="342900" indent="-342900">
              <a:buFont typeface="+mj-lt"/>
              <a:buAutoNum type="alphaUcPeriod"/>
            </a:pPr>
            <a:r>
              <a:rPr lang="en-US" sz="1800" b="1" dirty="0"/>
              <a:t>anger and resentment</a:t>
            </a:r>
          </a:p>
        </p:txBody>
      </p:sp>
      <p:cxnSp>
        <p:nvCxnSpPr>
          <p:cNvPr id="5" name="Straight Connector 4"/>
          <p:cNvCxnSpPr>
            <a:cxnSpLocks/>
          </p:cNvCxnSpPr>
          <p:nvPr/>
        </p:nvCxnSpPr>
        <p:spPr>
          <a:xfrm>
            <a:off x="3901905" y="167524"/>
            <a:ext cx="0" cy="4851206"/>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40B4F0A3-DCF1-4BA4-B059-B6054E73DC32}"/>
              </a:ext>
            </a:extLst>
          </p:cNvPr>
          <p:cNvSpPr>
            <a:spLocks noGrp="1"/>
          </p:cNvSpPr>
          <p:nvPr>
            <p:ph type="sldNum" idx="12"/>
          </p:nvPr>
        </p:nvSpPr>
        <p:spPr/>
        <p:txBody>
          <a:bodyPr/>
          <a:lstStyle/>
          <a:p>
            <a:pPr lvl="0">
              <a:spcBef>
                <a:spcPts val="0"/>
              </a:spcBef>
              <a:buNone/>
            </a:pPr>
            <a:fld id="{00000000-1234-1234-1234-123412341234}" type="slidenum">
              <a:rPr lang="en" smtClean="0"/>
              <a:t>19</a:t>
            </a:fld>
            <a:endParaRPr lang="en"/>
          </a:p>
        </p:txBody>
      </p:sp>
    </p:spTree>
    <p:extLst>
      <p:ext uri="{BB962C8B-B14F-4D97-AF65-F5344CB8AC3E}">
        <p14:creationId xmlns:p14="http://schemas.microsoft.com/office/powerpoint/2010/main" val="558953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2" name="Shape 62"/>
          <p:cNvSpPr txBox="1"/>
          <p:nvPr/>
        </p:nvSpPr>
        <p:spPr>
          <a:xfrm>
            <a:off x="208086" y="474150"/>
            <a:ext cx="9023100" cy="3000000"/>
          </a:xfrm>
          <a:prstGeom prst="rect">
            <a:avLst/>
          </a:prstGeom>
          <a:noFill/>
          <a:ln>
            <a:noFill/>
          </a:ln>
        </p:spPr>
        <p:txBody>
          <a:bodyPr lIns="91425" tIns="91425" rIns="91425" bIns="91425" anchor="ctr" anchorCtr="0">
            <a:noAutofit/>
          </a:bodyPr>
          <a:lstStyle/>
          <a:p>
            <a:pPr lvl="0" rtl="0">
              <a:lnSpc>
                <a:spcPct val="115000"/>
              </a:lnSpc>
              <a:spcBef>
                <a:spcPts val="0"/>
              </a:spcBef>
              <a:spcAft>
                <a:spcPts val="800"/>
              </a:spcAft>
              <a:buNone/>
            </a:pPr>
            <a:r>
              <a:rPr lang="en" sz="1600" b="1" dirty="0">
                <a:solidFill>
                  <a:srgbClr val="777777"/>
                </a:solidFill>
                <a:highlight>
                  <a:srgbClr val="FFFFFF"/>
                </a:highlight>
                <a:latin typeface="Trebuchet MS"/>
                <a:ea typeface="Trebuchet MS"/>
                <a:cs typeface="Trebuchet MS"/>
                <a:sym typeface="Trebuchet MS"/>
              </a:rPr>
              <a:t>Maya's decision to study for the biology exam instead of going to the movie with her friends was "prudent." She got an "A" on the exam while her movie going friends got D's.</a:t>
            </a:r>
          </a:p>
          <a:p>
            <a:pPr lvl="0" rtl="0">
              <a:lnSpc>
                <a:spcPct val="115000"/>
              </a:lnSpc>
              <a:spcBef>
                <a:spcPts val="0"/>
              </a:spcBef>
              <a:spcAft>
                <a:spcPts val="800"/>
              </a:spcAft>
              <a:buNone/>
            </a:pPr>
            <a:r>
              <a:rPr lang="en" sz="1600" b="1" dirty="0">
                <a:solidFill>
                  <a:srgbClr val="777777"/>
                </a:solidFill>
                <a:highlight>
                  <a:srgbClr val="FFFFFF"/>
                </a:highlight>
                <a:latin typeface="Trebuchet MS"/>
                <a:ea typeface="Trebuchet MS"/>
                <a:cs typeface="Trebuchet MS"/>
                <a:sym typeface="Trebuchet MS"/>
              </a:rPr>
              <a:t>2. Which of the following words or phrases defines the word in quotations?</a:t>
            </a:r>
          </a:p>
          <a:p>
            <a:pPr marL="635000" marR="177800" lvl="0" indent="-330200" rtl="0">
              <a:lnSpc>
                <a:spcPct val="115000"/>
              </a:lnSpc>
              <a:spcBef>
                <a:spcPts val="600"/>
              </a:spcBef>
              <a:spcAft>
                <a:spcPts val="600"/>
              </a:spcAft>
              <a:buClr>
                <a:srgbClr val="777777"/>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anti-social</a:t>
            </a:r>
          </a:p>
          <a:p>
            <a:pPr marL="635000" marR="177800" lvl="0" indent="-330200" rtl="0">
              <a:lnSpc>
                <a:spcPct val="115000"/>
              </a:lnSpc>
              <a:spcBef>
                <a:spcPts val="600"/>
              </a:spcBef>
              <a:spcAft>
                <a:spcPts val="600"/>
              </a:spcAft>
              <a:buClr>
                <a:srgbClr val="777777"/>
              </a:buClr>
              <a:buSzPct val="100000"/>
              <a:buFont typeface="Trebuchet MS"/>
              <a:buAutoNum type="alphaUcPeriod"/>
            </a:pPr>
            <a:r>
              <a:rPr lang="en" sz="1600" b="1">
                <a:solidFill>
                  <a:srgbClr val="999999"/>
                </a:solidFill>
                <a:highlight>
                  <a:srgbClr val="FFFFFF"/>
                </a:highlight>
                <a:latin typeface="Trebuchet MS"/>
                <a:ea typeface="Trebuchet MS"/>
                <a:cs typeface="Trebuchet MS"/>
                <a:sym typeface="Trebuchet MS"/>
              </a:rPr>
              <a:t>wise</a:t>
            </a:r>
            <a:endParaRPr lang="en" sz="1600" b="1" dirty="0">
              <a:solidFill>
                <a:srgbClr val="999999"/>
              </a:solidFill>
              <a:highlight>
                <a:srgbClr val="FFFFFF"/>
              </a:highlight>
              <a:latin typeface="Trebuchet MS"/>
              <a:ea typeface="Trebuchet MS"/>
              <a:cs typeface="Trebuchet MS"/>
              <a:sym typeface="Trebuchet MS"/>
            </a:endParaRPr>
          </a:p>
          <a:p>
            <a:pPr marL="635000" marR="177800" lvl="0" indent="-330200" rtl="0">
              <a:lnSpc>
                <a:spcPct val="115000"/>
              </a:lnSpc>
              <a:spcBef>
                <a:spcPts val="600"/>
              </a:spcBef>
              <a:spcAft>
                <a:spcPts val="600"/>
              </a:spcAft>
              <a:buClr>
                <a:srgbClr val="777777"/>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selfish</a:t>
            </a:r>
          </a:p>
          <a:p>
            <a:pPr marL="635000" marR="177800" lvl="0" indent="-330200" rtl="0">
              <a:lnSpc>
                <a:spcPct val="115000"/>
              </a:lnSpc>
              <a:spcBef>
                <a:spcPts val="600"/>
              </a:spcBef>
              <a:spcAft>
                <a:spcPts val="600"/>
              </a:spcAft>
              <a:buClr>
                <a:srgbClr val="777777"/>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calculating</a:t>
            </a:r>
          </a:p>
        </p:txBody>
      </p:sp>
      <p:sp>
        <p:nvSpPr>
          <p:cNvPr id="3" name="Slide Number Placeholder 2">
            <a:extLst>
              <a:ext uri="{FF2B5EF4-FFF2-40B4-BE49-F238E27FC236}">
                <a16:creationId xmlns:a16="http://schemas.microsoft.com/office/drawing/2014/main" id="{4AE99FCD-3B7F-452E-8BA1-02FAE1A64213}"/>
              </a:ext>
            </a:extLst>
          </p:cNvPr>
          <p:cNvSpPr>
            <a:spLocks noGrp="1"/>
          </p:cNvSpPr>
          <p:nvPr>
            <p:ph type="sldNum" idx="12"/>
          </p:nvPr>
        </p:nvSpPr>
        <p:spPr/>
        <p:txBody>
          <a:bodyPr/>
          <a:lstStyle/>
          <a:p>
            <a:pPr lvl="0">
              <a:spcBef>
                <a:spcPts val="0"/>
              </a:spcBef>
              <a:buNone/>
            </a:pPr>
            <a:fld id="{00000000-1234-1234-1234-123412341234}" type="slidenum">
              <a:rPr lang="en" smtClean="0"/>
              <a:t>2</a:t>
            </a:fld>
            <a:endParaRPr lang="en"/>
          </a:p>
        </p:txBody>
      </p:sp>
    </p:spTree>
    <p:extLst>
      <p:ext uri="{BB962C8B-B14F-4D97-AF65-F5344CB8AC3E}">
        <p14:creationId xmlns:p14="http://schemas.microsoft.com/office/powerpoint/2010/main" val="3230167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118663"/>
            <a:ext cx="3841490" cy="4816305"/>
          </a:xfrm>
        </p:spPr>
        <p:txBody>
          <a:bodyPr/>
          <a:lstStyle/>
          <a:p>
            <a:pPr>
              <a:lnSpc>
                <a:spcPct val="100000"/>
              </a:lnSpc>
              <a:spcAft>
                <a:spcPts val="0"/>
              </a:spcAft>
            </a:pPr>
            <a:r>
              <a:rPr lang="en-US" sz="1200" b="1" dirty="0"/>
              <a:t>Wildflowers</a:t>
            </a:r>
          </a:p>
          <a:p>
            <a:pPr>
              <a:lnSpc>
                <a:spcPct val="100000"/>
              </a:lnSpc>
              <a:spcAft>
                <a:spcPts val="0"/>
              </a:spcAft>
            </a:pPr>
            <a:r>
              <a:rPr lang="en-US" sz="1200" dirty="0"/>
              <a:t>      The bellflower’s cup is a five-pointed star,</a:t>
            </a:r>
          </a:p>
          <a:p>
            <a:pPr>
              <a:lnSpc>
                <a:spcPct val="100000"/>
              </a:lnSpc>
              <a:spcAft>
                <a:spcPts val="0"/>
              </a:spcAft>
            </a:pPr>
            <a:r>
              <a:rPr lang="en-US" sz="1200" dirty="0"/>
              <a:t>      Translucent and thin</a:t>
            </a:r>
          </a:p>
          <a:p>
            <a:pPr>
              <a:lnSpc>
                <a:spcPct val="100000"/>
              </a:lnSpc>
              <a:spcAft>
                <a:spcPts val="0"/>
              </a:spcAft>
            </a:pPr>
            <a:r>
              <a:rPr lang="en-US" sz="1200" dirty="0"/>
              <a:t>      As an onion skin.</a:t>
            </a:r>
          </a:p>
          <a:p>
            <a:pPr>
              <a:lnSpc>
                <a:spcPct val="100000"/>
              </a:lnSpc>
              <a:spcAft>
                <a:spcPts val="0"/>
              </a:spcAft>
            </a:pPr>
            <a:r>
              <a:rPr lang="en-US" sz="1200" dirty="0"/>
              <a:t>      The beach rose smells like a citrus fruit—</a:t>
            </a:r>
          </a:p>
          <a:p>
            <a:pPr>
              <a:lnSpc>
                <a:spcPct val="100000"/>
              </a:lnSpc>
              <a:spcAft>
                <a:spcPts val="0"/>
              </a:spcAft>
            </a:pPr>
            <a:r>
              <a:rPr lang="en-US" sz="1200" dirty="0"/>
              <a:t>5    Acrid, yet sweet—</a:t>
            </a:r>
          </a:p>
          <a:p>
            <a:pPr>
              <a:lnSpc>
                <a:spcPct val="100000"/>
              </a:lnSpc>
              <a:spcAft>
                <a:spcPts val="0"/>
              </a:spcAft>
            </a:pPr>
            <a:r>
              <a:rPr lang="en-US" sz="1200" dirty="0"/>
              <a:t>      A lemony treat.</a:t>
            </a:r>
          </a:p>
          <a:p>
            <a:pPr>
              <a:lnSpc>
                <a:spcPct val="100000"/>
              </a:lnSpc>
              <a:spcAft>
                <a:spcPts val="0"/>
              </a:spcAft>
            </a:pPr>
            <a:r>
              <a:rPr lang="en-US" sz="1200" dirty="0"/>
              <a:t>      The milkweed, in autumn, sends out its seeds,</a:t>
            </a:r>
          </a:p>
          <a:p>
            <a:pPr>
              <a:lnSpc>
                <a:spcPct val="100000"/>
              </a:lnSpc>
              <a:spcAft>
                <a:spcPts val="0"/>
              </a:spcAft>
            </a:pPr>
            <a:r>
              <a:rPr lang="en-US" sz="1200" dirty="0"/>
              <a:t>      Traveling the wind’s routes</a:t>
            </a:r>
          </a:p>
          <a:p>
            <a:pPr>
              <a:lnSpc>
                <a:spcPct val="100000"/>
              </a:lnSpc>
              <a:spcAft>
                <a:spcPts val="0"/>
              </a:spcAft>
            </a:pPr>
            <a:r>
              <a:rPr lang="en-US" sz="1200" dirty="0"/>
              <a:t>      In downy parachutes.</a:t>
            </a:r>
          </a:p>
          <a:p>
            <a:pPr>
              <a:lnSpc>
                <a:spcPct val="100000"/>
              </a:lnSpc>
              <a:spcAft>
                <a:spcPts val="0"/>
              </a:spcAft>
            </a:pPr>
            <a:r>
              <a:rPr lang="en-US" sz="1200" dirty="0"/>
              <a:t>10  The scarlet nasturtium is striking and bright,</a:t>
            </a:r>
          </a:p>
          <a:p>
            <a:pPr>
              <a:lnSpc>
                <a:spcPct val="100000"/>
              </a:lnSpc>
              <a:spcAft>
                <a:spcPts val="0"/>
              </a:spcAft>
            </a:pPr>
            <a:r>
              <a:rPr lang="en-US" sz="1200" dirty="0"/>
              <a:t>      A trailing vine</a:t>
            </a:r>
          </a:p>
          <a:p>
            <a:pPr>
              <a:lnSpc>
                <a:spcPct val="100000"/>
              </a:lnSpc>
              <a:spcAft>
                <a:spcPts val="0"/>
              </a:spcAft>
            </a:pPr>
            <a:r>
              <a:rPr lang="en-US" sz="1200" dirty="0"/>
              <a:t>      That loves to climb.</a:t>
            </a:r>
          </a:p>
          <a:p>
            <a:pPr>
              <a:lnSpc>
                <a:spcPct val="100000"/>
              </a:lnSpc>
              <a:spcAft>
                <a:spcPts val="0"/>
              </a:spcAft>
            </a:pPr>
            <a:r>
              <a:rPr lang="en-US" sz="1200" dirty="0"/>
              <a:t>      The forget-me-not blossom is blue and gold,</a:t>
            </a:r>
          </a:p>
          <a:p>
            <a:pPr>
              <a:lnSpc>
                <a:spcPct val="100000"/>
              </a:lnSpc>
              <a:spcAft>
                <a:spcPts val="0"/>
              </a:spcAft>
            </a:pPr>
            <a:r>
              <a:rPr lang="en-US" sz="1200" dirty="0"/>
              <a:t>      A keepsake of love</a:t>
            </a:r>
          </a:p>
          <a:p>
            <a:pPr>
              <a:lnSpc>
                <a:spcPct val="100000"/>
              </a:lnSpc>
              <a:spcAft>
                <a:spcPts val="0"/>
              </a:spcAft>
            </a:pPr>
            <a:r>
              <a:rPr lang="en-US" sz="1200" dirty="0"/>
              <a:t>15  For those bereft of.</a:t>
            </a:r>
          </a:p>
          <a:p>
            <a:pPr>
              <a:lnSpc>
                <a:spcPct val="100000"/>
              </a:lnSpc>
              <a:spcAft>
                <a:spcPts val="0"/>
              </a:spcAft>
            </a:pPr>
            <a:r>
              <a:rPr lang="en-US" sz="1200" dirty="0"/>
              <a:t>      The iris has whorls of purple and white,</a:t>
            </a:r>
          </a:p>
          <a:p>
            <a:pPr>
              <a:lnSpc>
                <a:spcPct val="100000"/>
              </a:lnSpc>
              <a:spcAft>
                <a:spcPts val="0"/>
              </a:spcAft>
            </a:pPr>
            <a:r>
              <a:rPr lang="en-US" sz="1200" dirty="0"/>
              <a:t>      And a stubbly beard</a:t>
            </a:r>
          </a:p>
          <a:p>
            <a:pPr>
              <a:lnSpc>
                <a:spcPct val="100000"/>
              </a:lnSpc>
              <a:spcAft>
                <a:spcPts val="0"/>
              </a:spcAft>
            </a:pPr>
            <a:r>
              <a:rPr lang="en-US" sz="1200" dirty="0"/>
              <a:t>      That looks quite weird.</a:t>
            </a:r>
          </a:p>
          <a:p>
            <a:pPr>
              <a:lnSpc>
                <a:spcPct val="100000"/>
              </a:lnSpc>
              <a:spcAft>
                <a:spcPts val="0"/>
              </a:spcAft>
            </a:pPr>
            <a:r>
              <a:rPr lang="en-US" sz="1200" dirty="0"/>
              <a:t>      The Queen Anne’s lace is noble and prime,</a:t>
            </a:r>
          </a:p>
          <a:p>
            <a:pPr>
              <a:lnSpc>
                <a:spcPct val="100000"/>
              </a:lnSpc>
              <a:spcAft>
                <a:spcPts val="0"/>
              </a:spcAft>
            </a:pPr>
            <a:r>
              <a:rPr lang="en-US" sz="1200" dirty="0"/>
              <a:t>20  A sovereign cloud</a:t>
            </a:r>
          </a:p>
          <a:p>
            <a:pPr>
              <a:lnSpc>
                <a:spcPct val="100000"/>
              </a:lnSpc>
              <a:spcAft>
                <a:spcPts val="0"/>
              </a:spcAft>
            </a:pPr>
            <a:r>
              <a:rPr lang="en-US" sz="1200" dirty="0"/>
              <a:t>      Of beauty endowed.</a:t>
            </a:r>
          </a:p>
          <a:p>
            <a:pPr>
              <a:lnSpc>
                <a:spcPct val="100000"/>
              </a:lnSpc>
              <a:spcAft>
                <a:spcPts val="0"/>
              </a:spcAft>
            </a:pPr>
            <a:r>
              <a:rPr lang="en-US" sz="1200" dirty="0"/>
              <a:t>      And the florist’s flower is beautiful, too,</a:t>
            </a:r>
          </a:p>
          <a:p>
            <a:pPr>
              <a:lnSpc>
                <a:spcPct val="100000"/>
              </a:lnSpc>
              <a:spcAft>
                <a:spcPts val="0"/>
              </a:spcAft>
            </a:pPr>
            <a:r>
              <a:rPr lang="en-US" sz="1200" dirty="0"/>
              <a:t>     But those that grow free</a:t>
            </a:r>
          </a:p>
          <a:p>
            <a:pPr>
              <a:lnSpc>
                <a:spcPct val="100000"/>
              </a:lnSpc>
              <a:spcAft>
                <a:spcPts val="0"/>
              </a:spcAft>
            </a:pPr>
            <a:r>
              <a:rPr lang="en-US" sz="1200" dirty="0"/>
              <a:t>      Are special to me.</a:t>
            </a:r>
          </a:p>
        </p:txBody>
      </p:sp>
      <p:sp>
        <p:nvSpPr>
          <p:cNvPr id="2" name="Rectangle 1"/>
          <p:cNvSpPr/>
          <p:nvPr/>
        </p:nvSpPr>
        <p:spPr>
          <a:xfrm>
            <a:off x="4519649" y="1375742"/>
            <a:ext cx="4572000" cy="2031325"/>
          </a:xfrm>
          <a:prstGeom prst="rect">
            <a:avLst/>
          </a:prstGeom>
        </p:spPr>
        <p:txBody>
          <a:bodyPr>
            <a:spAutoFit/>
          </a:bodyPr>
          <a:lstStyle/>
          <a:p>
            <a:r>
              <a:rPr lang="en-US" sz="1800" b="1" dirty="0"/>
              <a:t>In Line 19, the phrase noble and prime suggests that the Queen Anne’s lace— </a:t>
            </a:r>
          </a:p>
          <a:p>
            <a:endParaRPr lang="en-US" sz="1800" b="1" dirty="0"/>
          </a:p>
          <a:p>
            <a:pPr marL="342900" indent="-342900">
              <a:buFont typeface="+mj-lt"/>
              <a:buAutoNum type="alphaUcPeriod"/>
            </a:pPr>
            <a:r>
              <a:rPr lang="en-US" sz="1800" b="1" dirty="0"/>
              <a:t>is invaluable.</a:t>
            </a:r>
          </a:p>
          <a:p>
            <a:pPr marL="342900" indent="-342900">
              <a:buFont typeface="+mj-lt"/>
              <a:buAutoNum type="alphaUcPeriod"/>
            </a:pPr>
            <a:r>
              <a:rPr lang="en-US" sz="1800" b="1" dirty="0"/>
              <a:t>has a regal beauty to it. </a:t>
            </a:r>
          </a:p>
          <a:p>
            <a:pPr marL="342900" indent="-342900">
              <a:buFont typeface="+mj-lt"/>
              <a:buAutoNum type="alphaUcPeriod"/>
            </a:pPr>
            <a:r>
              <a:rPr lang="en-US" sz="1800" b="1" dirty="0"/>
              <a:t>was first grown by an English queen. </a:t>
            </a:r>
          </a:p>
          <a:p>
            <a:pPr marL="342900" indent="-342900">
              <a:buFont typeface="+mj-lt"/>
              <a:buAutoNum type="alphaUcPeriod"/>
            </a:pPr>
            <a:r>
              <a:rPr lang="en-US" sz="1800" b="1" dirty="0"/>
              <a:t>is the tallest of all the wildflowers.</a:t>
            </a:r>
          </a:p>
        </p:txBody>
      </p:sp>
      <p:sp>
        <p:nvSpPr>
          <p:cNvPr id="5" name="Slide Number Placeholder 4">
            <a:extLst>
              <a:ext uri="{FF2B5EF4-FFF2-40B4-BE49-F238E27FC236}">
                <a16:creationId xmlns:a16="http://schemas.microsoft.com/office/drawing/2014/main" id="{C980B596-A165-4946-9D11-F6A71F88D06B}"/>
              </a:ext>
            </a:extLst>
          </p:cNvPr>
          <p:cNvSpPr>
            <a:spLocks noGrp="1"/>
          </p:cNvSpPr>
          <p:nvPr>
            <p:ph type="sldNum" idx="12"/>
          </p:nvPr>
        </p:nvSpPr>
        <p:spPr/>
        <p:txBody>
          <a:bodyPr/>
          <a:lstStyle/>
          <a:p>
            <a:pPr lvl="0">
              <a:spcBef>
                <a:spcPts val="0"/>
              </a:spcBef>
              <a:buNone/>
            </a:pPr>
            <a:fld id="{00000000-1234-1234-1234-123412341234}" type="slidenum">
              <a:rPr lang="en" smtClean="0"/>
              <a:t>20</a:t>
            </a:fld>
            <a:endParaRPr lang="en"/>
          </a:p>
        </p:txBody>
      </p:sp>
    </p:spTree>
    <p:extLst>
      <p:ext uri="{BB962C8B-B14F-4D97-AF65-F5344CB8AC3E}">
        <p14:creationId xmlns:p14="http://schemas.microsoft.com/office/powerpoint/2010/main" val="3902864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118663"/>
            <a:ext cx="3841490" cy="4816305"/>
          </a:xfrm>
        </p:spPr>
        <p:txBody>
          <a:bodyPr/>
          <a:lstStyle/>
          <a:p>
            <a:pPr>
              <a:lnSpc>
                <a:spcPct val="100000"/>
              </a:lnSpc>
              <a:spcAft>
                <a:spcPts val="0"/>
              </a:spcAft>
            </a:pPr>
            <a:r>
              <a:rPr lang="en-US" sz="1200" b="1" dirty="0"/>
              <a:t>Wildflowers</a:t>
            </a:r>
          </a:p>
          <a:p>
            <a:pPr>
              <a:lnSpc>
                <a:spcPct val="100000"/>
              </a:lnSpc>
              <a:spcAft>
                <a:spcPts val="0"/>
              </a:spcAft>
            </a:pPr>
            <a:r>
              <a:rPr lang="en-US" sz="1200" dirty="0"/>
              <a:t>      The bellflower’s cup is a five-pointed star,</a:t>
            </a:r>
          </a:p>
          <a:p>
            <a:pPr>
              <a:lnSpc>
                <a:spcPct val="100000"/>
              </a:lnSpc>
              <a:spcAft>
                <a:spcPts val="0"/>
              </a:spcAft>
            </a:pPr>
            <a:r>
              <a:rPr lang="en-US" sz="1200" dirty="0"/>
              <a:t>      Translucent and thin</a:t>
            </a:r>
          </a:p>
          <a:p>
            <a:pPr>
              <a:lnSpc>
                <a:spcPct val="100000"/>
              </a:lnSpc>
              <a:spcAft>
                <a:spcPts val="0"/>
              </a:spcAft>
            </a:pPr>
            <a:r>
              <a:rPr lang="en-US" sz="1200" dirty="0"/>
              <a:t>      As an onion skin.</a:t>
            </a:r>
          </a:p>
          <a:p>
            <a:pPr>
              <a:lnSpc>
                <a:spcPct val="100000"/>
              </a:lnSpc>
              <a:spcAft>
                <a:spcPts val="0"/>
              </a:spcAft>
            </a:pPr>
            <a:r>
              <a:rPr lang="en-US" sz="1200" dirty="0"/>
              <a:t>      The beach rose smells like a citrus fruit—</a:t>
            </a:r>
          </a:p>
          <a:p>
            <a:pPr>
              <a:lnSpc>
                <a:spcPct val="100000"/>
              </a:lnSpc>
              <a:spcAft>
                <a:spcPts val="0"/>
              </a:spcAft>
            </a:pPr>
            <a:r>
              <a:rPr lang="en-US" sz="1200" dirty="0"/>
              <a:t>5    Acrid, yet sweet—</a:t>
            </a:r>
          </a:p>
          <a:p>
            <a:pPr>
              <a:lnSpc>
                <a:spcPct val="100000"/>
              </a:lnSpc>
              <a:spcAft>
                <a:spcPts val="0"/>
              </a:spcAft>
            </a:pPr>
            <a:r>
              <a:rPr lang="en-US" sz="1200" dirty="0"/>
              <a:t>      A lemony treat.</a:t>
            </a:r>
          </a:p>
          <a:p>
            <a:pPr>
              <a:lnSpc>
                <a:spcPct val="100000"/>
              </a:lnSpc>
              <a:spcAft>
                <a:spcPts val="0"/>
              </a:spcAft>
            </a:pPr>
            <a:r>
              <a:rPr lang="en-US" sz="1200" dirty="0"/>
              <a:t>      The milkweed, in autumn, sends out its seeds,</a:t>
            </a:r>
          </a:p>
          <a:p>
            <a:pPr>
              <a:lnSpc>
                <a:spcPct val="100000"/>
              </a:lnSpc>
              <a:spcAft>
                <a:spcPts val="0"/>
              </a:spcAft>
            </a:pPr>
            <a:r>
              <a:rPr lang="en-US" sz="1200" dirty="0"/>
              <a:t>      Traveling the wind’s routes</a:t>
            </a:r>
          </a:p>
          <a:p>
            <a:pPr>
              <a:lnSpc>
                <a:spcPct val="100000"/>
              </a:lnSpc>
              <a:spcAft>
                <a:spcPts val="0"/>
              </a:spcAft>
            </a:pPr>
            <a:r>
              <a:rPr lang="en-US" sz="1200" dirty="0"/>
              <a:t>      In downy parachutes.</a:t>
            </a:r>
          </a:p>
          <a:p>
            <a:pPr>
              <a:lnSpc>
                <a:spcPct val="100000"/>
              </a:lnSpc>
              <a:spcAft>
                <a:spcPts val="0"/>
              </a:spcAft>
            </a:pPr>
            <a:r>
              <a:rPr lang="en-US" sz="1200" dirty="0"/>
              <a:t>10  The scarlet nasturtium is striking and bright,</a:t>
            </a:r>
          </a:p>
          <a:p>
            <a:pPr>
              <a:lnSpc>
                <a:spcPct val="100000"/>
              </a:lnSpc>
              <a:spcAft>
                <a:spcPts val="0"/>
              </a:spcAft>
            </a:pPr>
            <a:r>
              <a:rPr lang="en-US" sz="1200" dirty="0"/>
              <a:t>      A trailing vine</a:t>
            </a:r>
          </a:p>
          <a:p>
            <a:pPr>
              <a:lnSpc>
                <a:spcPct val="100000"/>
              </a:lnSpc>
              <a:spcAft>
                <a:spcPts val="0"/>
              </a:spcAft>
            </a:pPr>
            <a:r>
              <a:rPr lang="en-US" sz="1200" dirty="0"/>
              <a:t>      That loves to climb.</a:t>
            </a:r>
          </a:p>
          <a:p>
            <a:pPr>
              <a:lnSpc>
                <a:spcPct val="100000"/>
              </a:lnSpc>
              <a:spcAft>
                <a:spcPts val="0"/>
              </a:spcAft>
            </a:pPr>
            <a:r>
              <a:rPr lang="en-US" sz="1200" dirty="0"/>
              <a:t>      The forget-me-not blossom is blue and gold,</a:t>
            </a:r>
          </a:p>
          <a:p>
            <a:pPr>
              <a:lnSpc>
                <a:spcPct val="100000"/>
              </a:lnSpc>
              <a:spcAft>
                <a:spcPts val="0"/>
              </a:spcAft>
            </a:pPr>
            <a:r>
              <a:rPr lang="en-US" sz="1200" dirty="0"/>
              <a:t>      A keepsake of love</a:t>
            </a:r>
          </a:p>
          <a:p>
            <a:pPr>
              <a:lnSpc>
                <a:spcPct val="100000"/>
              </a:lnSpc>
              <a:spcAft>
                <a:spcPts val="0"/>
              </a:spcAft>
            </a:pPr>
            <a:r>
              <a:rPr lang="en-US" sz="1200" dirty="0"/>
              <a:t>15  For those bereft of.</a:t>
            </a:r>
          </a:p>
          <a:p>
            <a:pPr>
              <a:lnSpc>
                <a:spcPct val="100000"/>
              </a:lnSpc>
              <a:spcAft>
                <a:spcPts val="0"/>
              </a:spcAft>
            </a:pPr>
            <a:r>
              <a:rPr lang="en-US" sz="1200" dirty="0"/>
              <a:t>      The iris has whorls of purple and white,</a:t>
            </a:r>
          </a:p>
          <a:p>
            <a:pPr>
              <a:lnSpc>
                <a:spcPct val="100000"/>
              </a:lnSpc>
              <a:spcAft>
                <a:spcPts val="0"/>
              </a:spcAft>
            </a:pPr>
            <a:r>
              <a:rPr lang="en-US" sz="1200" dirty="0"/>
              <a:t>      And a stubbly beard</a:t>
            </a:r>
          </a:p>
          <a:p>
            <a:pPr>
              <a:lnSpc>
                <a:spcPct val="100000"/>
              </a:lnSpc>
              <a:spcAft>
                <a:spcPts val="0"/>
              </a:spcAft>
            </a:pPr>
            <a:r>
              <a:rPr lang="en-US" sz="1200" dirty="0"/>
              <a:t>      That looks quite weird.</a:t>
            </a:r>
          </a:p>
          <a:p>
            <a:pPr>
              <a:lnSpc>
                <a:spcPct val="100000"/>
              </a:lnSpc>
              <a:spcAft>
                <a:spcPts val="0"/>
              </a:spcAft>
            </a:pPr>
            <a:r>
              <a:rPr lang="en-US" sz="1200" dirty="0"/>
              <a:t>      The Queen Anne’s lace is noble and prime,</a:t>
            </a:r>
          </a:p>
          <a:p>
            <a:pPr>
              <a:lnSpc>
                <a:spcPct val="100000"/>
              </a:lnSpc>
              <a:spcAft>
                <a:spcPts val="0"/>
              </a:spcAft>
            </a:pPr>
            <a:r>
              <a:rPr lang="en-US" sz="1200" dirty="0"/>
              <a:t>20  A sovereign cloud</a:t>
            </a:r>
          </a:p>
          <a:p>
            <a:pPr>
              <a:lnSpc>
                <a:spcPct val="100000"/>
              </a:lnSpc>
              <a:spcAft>
                <a:spcPts val="0"/>
              </a:spcAft>
            </a:pPr>
            <a:r>
              <a:rPr lang="en-US" sz="1200" dirty="0"/>
              <a:t>      Of beauty endowed.</a:t>
            </a:r>
          </a:p>
          <a:p>
            <a:pPr>
              <a:lnSpc>
                <a:spcPct val="100000"/>
              </a:lnSpc>
              <a:spcAft>
                <a:spcPts val="0"/>
              </a:spcAft>
            </a:pPr>
            <a:r>
              <a:rPr lang="en-US" sz="1200" dirty="0"/>
              <a:t>      And the florist’s flower is beautiful, too,</a:t>
            </a:r>
          </a:p>
          <a:p>
            <a:pPr>
              <a:lnSpc>
                <a:spcPct val="100000"/>
              </a:lnSpc>
              <a:spcAft>
                <a:spcPts val="0"/>
              </a:spcAft>
            </a:pPr>
            <a:r>
              <a:rPr lang="en-US" sz="1200" dirty="0"/>
              <a:t>     But those that grow free</a:t>
            </a:r>
          </a:p>
          <a:p>
            <a:pPr>
              <a:lnSpc>
                <a:spcPct val="100000"/>
              </a:lnSpc>
              <a:spcAft>
                <a:spcPts val="0"/>
              </a:spcAft>
            </a:pPr>
            <a:r>
              <a:rPr lang="en-US" sz="1200" dirty="0"/>
              <a:t>      Are special to me.</a:t>
            </a:r>
          </a:p>
        </p:txBody>
      </p:sp>
      <p:sp>
        <p:nvSpPr>
          <p:cNvPr id="2" name="Rectangle 1"/>
          <p:cNvSpPr/>
          <p:nvPr/>
        </p:nvSpPr>
        <p:spPr>
          <a:xfrm>
            <a:off x="4345144" y="1452524"/>
            <a:ext cx="4631332" cy="2585323"/>
          </a:xfrm>
          <a:prstGeom prst="rect">
            <a:avLst/>
          </a:prstGeom>
        </p:spPr>
        <p:txBody>
          <a:bodyPr wrap="square">
            <a:spAutoFit/>
          </a:bodyPr>
          <a:lstStyle/>
          <a:p>
            <a:r>
              <a:rPr lang="en-US" sz="1800" b="1" dirty="0"/>
              <a:t>Which line from the poem is an example of a simile? </a:t>
            </a:r>
          </a:p>
          <a:p>
            <a:pPr marL="342900" indent="-342900">
              <a:buFont typeface="+mj-lt"/>
              <a:buAutoNum type="alphaUcPeriod"/>
            </a:pPr>
            <a:endParaRPr lang="en-US" sz="1800" b="1" dirty="0"/>
          </a:p>
          <a:p>
            <a:pPr marL="342900" indent="-342900">
              <a:buFont typeface="+mj-lt"/>
              <a:buAutoNum type="alphaUcPeriod"/>
            </a:pPr>
            <a:r>
              <a:rPr lang="en-US" sz="1800" b="1" dirty="0"/>
              <a:t>The beach rose smells like a citrus fruit— </a:t>
            </a:r>
          </a:p>
          <a:p>
            <a:pPr marL="342900" indent="-342900">
              <a:buFont typeface="+mj-lt"/>
              <a:buAutoNum type="alphaUcPeriod"/>
            </a:pPr>
            <a:r>
              <a:rPr lang="en-US" sz="1800" b="1" dirty="0"/>
              <a:t>In downy parachutes. </a:t>
            </a:r>
          </a:p>
          <a:p>
            <a:pPr marL="342900" indent="-342900">
              <a:buFont typeface="+mj-lt"/>
              <a:buAutoNum type="alphaUcPeriod"/>
            </a:pPr>
            <a:r>
              <a:rPr lang="en-US" sz="1800" b="1" dirty="0"/>
              <a:t>A keepsake of love </a:t>
            </a:r>
          </a:p>
          <a:p>
            <a:pPr marL="342900" indent="-342900">
              <a:buFont typeface="+mj-lt"/>
              <a:buAutoNum type="alphaUcPeriod"/>
            </a:pPr>
            <a:r>
              <a:rPr lang="en-US" sz="1800" b="1" dirty="0"/>
              <a:t>And the florist’s flower is beautiful, too, </a:t>
            </a:r>
          </a:p>
        </p:txBody>
      </p:sp>
      <p:sp>
        <p:nvSpPr>
          <p:cNvPr id="5" name="Slide Number Placeholder 4">
            <a:extLst>
              <a:ext uri="{FF2B5EF4-FFF2-40B4-BE49-F238E27FC236}">
                <a16:creationId xmlns:a16="http://schemas.microsoft.com/office/drawing/2014/main" id="{4923E8D2-101A-418B-8E53-D322D78E9FB2}"/>
              </a:ext>
            </a:extLst>
          </p:cNvPr>
          <p:cNvSpPr>
            <a:spLocks noGrp="1"/>
          </p:cNvSpPr>
          <p:nvPr>
            <p:ph type="sldNum" idx="12"/>
          </p:nvPr>
        </p:nvSpPr>
        <p:spPr/>
        <p:txBody>
          <a:bodyPr/>
          <a:lstStyle/>
          <a:p>
            <a:pPr lvl="0">
              <a:spcBef>
                <a:spcPts val="0"/>
              </a:spcBef>
              <a:buNone/>
            </a:pPr>
            <a:fld id="{00000000-1234-1234-1234-123412341234}" type="slidenum">
              <a:rPr lang="en" smtClean="0"/>
              <a:t>21</a:t>
            </a:fld>
            <a:endParaRPr lang="en"/>
          </a:p>
        </p:txBody>
      </p:sp>
    </p:spTree>
    <p:extLst>
      <p:ext uri="{BB962C8B-B14F-4D97-AF65-F5344CB8AC3E}">
        <p14:creationId xmlns:p14="http://schemas.microsoft.com/office/powerpoint/2010/main" val="800478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118663"/>
            <a:ext cx="3841490" cy="4816305"/>
          </a:xfrm>
        </p:spPr>
        <p:txBody>
          <a:bodyPr/>
          <a:lstStyle/>
          <a:p>
            <a:pPr>
              <a:lnSpc>
                <a:spcPct val="100000"/>
              </a:lnSpc>
              <a:spcAft>
                <a:spcPts val="0"/>
              </a:spcAft>
            </a:pPr>
            <a:r>
              <a:rPr lang="en-US" sz="1200" b="1" dirty="0"/>
              <a:t>Wildflowers</a:t>
            </a:r>
          </a:p>
          <a:p>
            <a:pPr>
              <a:lnSpc>
                <a:spcPct val="100000"/>
              </a:lnSpc>
              <a:spcAft>
                <a:spcPts val="0"/>
              </a:spcAft>
            </a:pPr>
            <a:r>
              <a:rPr lang="en-US" sz="1200" dirty="0"/>
              <a:t>      The bellflower’s cup is a five-pointed star,</a:t>
            </a:r>
          </a:p>
          <a:p>
            <a:pPr>
              <a:lnSpc>
                <a:spcPct val="100000"/>
              </a:lnSpc>
              <a:spcAft>
                <a:spcPts val="0"/>
              </a:spcAft>
            </a:pPr>
            <a:r>
              <a:rPr lang="en-US" sz="1200" dirty="0"/>
              <a:t>      Translucent and thin</a:t>
            </a:r>
          </a:p>
          <a:p>
            <a:pPr>
              <a:lnSpc>
                <a:spcPct val="100000"/>
              </a:lnSpc>
              <a:spcAft>
                <a:spcPts val="0"/>
              </a:spcAft>
            </a:pPr>
            <a:r>
              <a:rPr lang="en-US" sz="1200" dirty="0"/>
              <a:t>      As an onion skin.</a:t>
            </a:r>
          </a:p>
          <a:p>
            <a:pPr>
              <a:lnSpc>
                <a:spcPct val="100000"/>
              </a:lnSpc>
              <a:spcAft>
                <a:spcPts val="0"/>
              </a:spcAft>
            </a:pPr>
            <a:r>
              <a:rPr lang="en-US" sz="1200" dirty="0"/>
              <a:t>      The beach rose smells like a citrus fruit—</a:t>
            </a:r>
          </a:p>
          <a:p>
            <a:pPr>
              <a:lnSpc>
                <a:spcPct val="100000"/>
              </a:lnSpc>
              <a:spcAft>
                <a:spcPts val="0"/>
              </a:spcAft>
            </a:pPr>
            <a:r>
              <a:rPr lang="en-US" sz="1200" dirty="0"/>
              <a:t>5    Acrid, yet sweet—</a:t>
            </a:r>
          </a:p>
          <a:p>
            <a:pPr>
              <a:lnSpc>
                <a:spcPct val="100000"/>
              </a:lnSpc>
              <a:spcAft>
                <a:spcPts val="0"/>
              </a:spcAft>
            </a:pPr>
            <a:r>
              <a:rPr lang="en-US" sz="1200" dirty="0"/>
              <a:t>      A lemony treat.</a:t>
            </a:r>
          </a:p>
          <a:p>
            <a:pPr>
              <a:lnSpc>
                <a:spcPct val="100000"/>
              </a:lnSpc>
              <a:spcAft>
                <a:spcPts val="0"/>
              </a:spcAft>
            </a:pPr>
            <a:r>
              <a:rPr lang="en-US" sz="1200" dirty="0"/>
              <a:t>      The milkweed, in autumn, sends out its seeds,</a:t>
            </a:r>
          </a:p>
          <a:p>
            <a:pPr>
              <a:lnSpc>
                <a:spcPct val="100000"/>
              </a:lnSpc>
              <a:spcAft>
                <a:spcPts val="0"/>
              </a:spcAft>
            </a:pPr>
            <a:r>
              <a:rPr lang="en-US" sz="1200" dirty="0"/>
              <a:t>      Traveling the wind’s routes</a:t>
            </a:r>
          </a:p>
          <a:p>
            <a:pPr>
              <a:lnSpc>
                <a:spcPct val="100000"/>
              </a:lnSpc>
              <a:spcAft>
                <a:spcPts val="0"/>
              </a:spcAft>
            </a:pPr>
            <a:r>
              <a:rPr lang="en-US" sz="1200" dirty="0"/>
              <a:t>      In downy parachutes.</a:t>
            </a:r>
          </a:p>
          <a:p>
            <a:pPr>
              <a:lnSpc>
                <a:spcPct val="100000"/>
              </a:lnSpc>
              <a:spcAft>
                <a:spcPts val="0"/>
              </a:spcAft>
            </a:pPr>
            <a:r>
              <a:rPr lang="en-US" sz="1200" dirty="0"/>
              <a:t>10  The scarlet nasturtium is striking and bright,</a:t>
            </a:r>
          </a:p>
          <a:p>
            <a:pPr>
              <a:lnSpc>
                <a:spcPct val="100000"/>
              </a:lnSpc>
              <a:spcAft>
                <a:spcPts val="0"/>
              </a:spcAft>
            </a:pPr>
            <a:r>
              <a:rPr lang="en-US" sz="1200" dirty="0"/>
              <a:t>      A trailing vine</a:t>
            </a:r>
          </a:p>
          <a:p>
            <a:pPr>
              <a:lnSpc>
                <a:spcPct val="100000"/>
              </a:lnSpc>
              <a:spcAft>
                <a:spcPts val="0"/>
              </a:spcAft>
            </a:pPr>
            <a:r>
              <a:rPr lang="en-US" sz="1200" dirty="0"/>
              <a:t>      That loves to climb.</a:t>
            </a:r>
          </a:p>
          <a:p>
            <a:pPr>
              <a:lnSpc>
                <a:spcPct val="100000"/>
              </a:lnSpc>
              <a:spcAft>
                <a:spcPts val="0"/>
              </a:spcAft>
            </a:pPr>
            <a:r>
              <a:rPr lang="en-US" sz="1200" dirty="0"/>
              <a:t>      The forget-me-not blossom is blue and gold,</a:t>
            </a:r>
          </a:p>
          <a:p>
            <a:pPr>
              <a:lnSpc>
                <a:spcPct val="100000"/>
              </a:lnSpc>
              <a:spcAft>
                <a:spcPts val="0"/>
              </a:spcAft>
            </a:pPr>
            <a:r>
              <a:rPr lang="en-US" sz="1200" dirty="0"/>
              <a:t>      A keepsake of love</a:t>
            </a:r>
          </a:p>
          <a:p>
            <a:pPr>
              <a:lnSpc>
                <a:spcPct val="100000"/>
              </a:lnSpc>
              <a:spcAft>
                <a:spcPts val="0"/>
              </a:spcAft>
            </a:pPr>
            <a:r>
              <a:rPr lang="en-US" sz="1200" dirty="0"/>
              <a:t>15  For those bereft of.</a:t>
            </a:r>
          </a:p>
          <a:p>
            <a:pPr>
              <a:lnSpc>
                <a:spcPct val="100000"/>
              </a:lnSpc>
              <a:spcAft>
                <a:spcPts val="0"/>
              </a:spcAft>
            </a:pPr>
            <a:r>
              <a:rPr lang="en-US" sz="1200" dirty="0"/>
              <a:t>      The iris has whorls of purple and white,</a:t>
            </a:r>
          </a:p>
          <a:p>
            <a:pPr>
              <a:lnSpc>
                <a:spcPct val="100000"/>
              </a:lnSpc>
              <a:spcAft>
                <a:spcPts val="0"/>
              </a:spcAft>
            </a:pPr>
            <a:r>
              <a:rPr lang="en-US" sz="1200" dirty="0"/>
              <a:t>      And a stubbly beard</a:t>
            </a:r>
          </a:p>
          <a:p>
            <a:pPr>
              <a:lnSpc>
                <a:spcPct val="100000"/>
              </a:lnSpc>
              <a:spcAft>
                <a:spcPts val="0"/>
              </a:spcAft>
            </a:pPr>
            <a:r>
              <a:rPr lang="en-US" sz="1200" dirty="0"/>
              <a:t>      That looks quite weird.</a:t>
            </a:r>
          </a:p>
          <a:p>
            <a:pPr>
              <a:lnSpc>
                <a:spcPct val="100000"/>
              </a:lnSpc>
              <a:spcAft>
                <a:spcPts val="0"/>
              </a:spcAft>
            </a:pPr>
            <a:r>
              <a:rPr lang="en-US" sz="1200" dirty="0"/>
              <a:t>      The Queen Anne’s lace is noble and prime,</a:t>
            </a:r>
          </a:p>
          <a:p>
            <a:pPr>
              <a:lnSpc>
                <a:spcPct val="100000"/>
              </a:lnSpc>
              <a:spcAft>
                <a:spcPts val="0"/>
              </a:spcAft>
            </a:pPr>
            <a:r>
              <a:rPr lang="en-US" sz="1200" dirty="0"/>
              <a:t>20  A sovereign cloud</a:t>
            </a:r>
          </a:p>
          <a:p>
            <a:pPr>
              <a:lnSpc>
                <a:spcPct val="100000"/>
              </a:lnSpc>
              <a:spcAft>
                <a:spcPts val="0"/>
              </a:spcAft>
            </a:pPr>
            <a:r>
              <a:rPr lang="en-US" sz="1200" dirty="0"/>
              <a:t>      Of beauty endowed.</a:t>
            </a:r>
          </a:p>
          <a:p>
            <a:pPr>
              <a:lnSpc>
                <a:spcPct val="100000"/>
              </a:lnSpc>
              <a:spcAft>
                <a:spcPts val="0"/>
              </a:spcAft>
            </a:pPr>
            <a:r>
              <a:rPr lang="en-US" sz="1200" dirty="0"/>
              <a:t>      And the florist’s flower is beautiful, too,</a:t>
            </a:r>
          </a:p>
          <a:p>
            <a:pPr>
              <a:lnSpc>
                <a:spcPct val="100000"/>
              </a:lnSpc>
              <a:spcAft>
                <a:spcPts val="0"/>
              </a:spcAft>
            </a:pPr>
            <a:r>
              <a:rPr lang="en-US" sz="1200" dirty="0"/>
              <a:t>     But those that grow free</a:t>
            </a:r>
          </a:p>
          <a:p>
            <a:pPr>
              <a:lnSpc>
                <a:spcPct val="100000"/>
              </a:lnSpc>
              <a:spcAft>
                <a:spcPts val="0"/>
              </a:spcAft>
            </a:pPr>
            <a:r>
              <a:rPr lang="en-US" sz="1200" dirty="0"/>
              <a:t>      Are special to me.</a:t>
            </a:r>
          </a:p>
        </p:txBody>
      </p:sp>
      <p:sp>
        <p:nvSpPr>
          <p:cNvPr id="2" name="Rectangle 1"/>
          <p:cNvSpPr/>
          <p:nvPr/>
        </p:nvSpPr>
        <p:spPr>
          <a:xfrm>
            <a:off x="4132250" y="559065"/>
            <a:ext cx="4816306" cy="4247317"/>
          </a:xfrm>
          <a:prstGeom prst="rect">
            <a:avLst/>
          </a:prstGeom>
        </p:spPr>
        <p:txBody>
          <a:bodyPr wrap="square">
            <a:spAutoFit/>
          </a:bodyPr>
          <a:lstStyle/>
          <a:p>
            <a:r>
              <a:rPr lang="en-US" sz="1800" b="1" dirty="0"/>
              <a:t>How does the mood the poet creates relate to the purpose of the poem? </a:t>
            </a:r>
          </a:p>
          <a:p>
            <a:endParaRPr lang="en-US" sz="1800" b="1" dirty="0"/>
          </a:p>
          <a:p>
            <a:pPr marL="342900" indent="-342900">
              <a:buFont typeface="+mj-lt"/>
              <a:buAutoNum type="alphaUcPeriod"/>
            </a:pPr>
            <a:r>
              <a:rPr lang="en-US" sz="1800" b="1" dirty="0"/>
              <a:t>The mood is nostalgic because the poet is remembering these flowers from when he was a child. </a:t>
            </a:r>
          </a:p>
          <a:p>
            <a:pPr marL="342900" indent="-342900">
              <a:buFont typeface="+mj-lt"/>
              <a:buAutoNum type="alphaUcPeriod"/>
            </a:pPr>
            <a:r>
              <a:rPr lang="en-US" sz="1800" b="1" dirty="0"/>
              <a:t>The mood is envious because the poet wishes that he could be free like the wildflowers. </a:t>
            </a:r>
          </a:p>
          <a:p>
            <a:pPr marL="342900" indent="-342900">
              <a:buFont typeface="+mj-lt"/>
              <a:buAutoNum type="alphaUcPeriod"/>
            </a:pPr>
            <a:r>
              <a:rPr lang="en-US" sz="1800" b="1" dirty="0"/>
              <a:t>The mood is yearning because the poet wishes that wildflowers were as popular as florist’s flowers. </a:t>
            </a:r>
          </a:p>
          <a:p>
            <a:pPr marL="342900" indent="-342900">
              <a:buFont typeface="+mj-lt"/>
              <a:buAutoNum type="alphaUcPeriod"/>
            </a:pPr>
            <a:r>
              <a:rPr lang="en-US" sz="1800" b="1" dirty="0"/>
              <a:t>The mood is appreciative because the poet enjoys many characteristics of the wildflowers. </a:t>
            </a:r>
          </a:p>
        </p:txBody>
      </p:sp>
      <p:sp>
        <p:nvSpPr>
          <p:cNvPr id="5" name="Slide Number Placeholder 4">
            <a:extLst>
              <a:ext uri="{FF2B5EF4-FFF2-40B4-BE49-F238E27FC236}">
                <a16:creationId xmlns:a16="http://schemas.microsoft.com/office/drawing/2014/main" id="{FD039AA2-B69A-49F3-B74F-36E5F10CDC5F}"/>
              </a:ext>
            </a:extLst>
          </p:cNvPr>
          <p:cNvSpPr>
            <a:spLocks noGrp="1"/>
          </p:cNvSpPr>
          <p:nvPr>
            <p:ph type="sldNum" idx="12"/>
          </p:nvPr>
        </p:nvSpPr>
        <p:spPr/>
        <p:txBody>
          <a:bodyPr/>
          <a:lstStyle/>
          <a:p>
            <a:pPr lvl="0">
              <a:spcBef>
                <a:spcPts val="0"/>
              </a:spcBef>
              <a:buNone/>
            </a:pPr>
            <a:fld id="{00000000-1234-1234-1234-123412341234}" type="slidenum">
              <a:rPr lang="en" smtClean="0"/>
              <a:t>22</a:t>
            </a:fld>
            <a:endParaRPr lang="en"/>
          </a:p>
        </p:txBody>
      </p:sp>
    </p:spTree>
    <p:extLst>
      <p:ext uri="{BB962C8B-B14F-4D97-AF65-F5344CB8AC3E}">
        <p14:creationId xmlns:p14="http://schemas.microsoft.com/office/powerpoint/2010/main" val="42275851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118663"/>
            <a:ext cx="3841490" cy="4816305"/>
          </a:xfrm>
        </p:spPr>
        <p:txBody>
          <a:bodyPr/>
          <a:lstStyle/>
          <a:p>
            <a:pPr>
              <a:lnSpc>
                <a:spcPct val="100000"/>
              </a:lnSpc>
              <a:spcAft>
                <a:spcPts val="0"/>
              </a:spcAft>
            </a:pPr>
            <a:r>
              <a:rPr lang="en-US" sz="1200" b="1" dirty="0"/>
              <a:t>Wildflowers</a:t>
            </a:r>
          </a:p>
          <a:p>
            <a:pPr>
              <a:lnSpc>
                <a:spcPct val="100000"/>
              </a:lnSpc>
              <a:spcAft>
                <a:spcPts val="0"/>
              </a:spcAft>
            </a:pPr>
            <a:r>
              <a:rPr lang="en-US" sz="1200" dirty="0"/>
              <a:t>      The bellflower’s cup is a five-pointed star,</a:t>
            </a:r>
          </a:p>
          <a:p>
            <a:pPr>
              <a:lnSpc>
                <a:spcPct val="100000"/>
              </a:lnSpc>
              <a:spcAft>
                <a:spcPts val="0"/>
              </a:spcAft>
            </a:pPr>
            <a:r>
              <a:rPr lang="en-US" sz="1200" dirty="0"/>
              <a:t>      Translucent and thin</a:t>
            </a:r>
          </a:p>
          <a:p>
            <a:pPr>
              <a:lnSpc>
                <a:spcPct val="100000"/>
              </a:lnSpc>
              <a:spcAft>
                <a:spcPts val="0"/>
              </a:spcAft>
            </a:pPr>
            <a:r>
              <a:rPr lang="en-US" sz="1200" dirty="0"/>
              <a:t>      As an onion skin.</a:t>
            </a:r>
          </a:p>
          <a:p>
            <a:pPr>
              <a:lnSpc>
                <a:spcPct val="100000"/>
              </a:lnSpc>
              <a:spcAft>
                <a:spcPts val="0"/>
              </a:spcAft>
            </a:pPr>
            <a:r>
              <a:rPr lang="en-US" sz="1200" dirty="0"/>
              <a:t>      The beach rose smells like a citrus fruit—</a:t>
            </a:r>
          </a:p>
          <a:p>
            <a:pPr>
              <a:lnSpc>
                <a:spcPct val="100000"/>
              </a:lnSpc>
              <a:spcAft>
                <a:spcPts val="0"/>
              </a:spcAft>
            </a:pPr>
            <a:r>
              <a:rPr lang="en-US" sz="1200" dirty="0"/>
              <a:t>5    Acrid, yet sweet—</a:t>
            </a:r>
          </a:p>
          <a:p>
            <a:pPr>
              <a:lnSpc>
                <a:spcPct val="100000"/>
              </a:lnSpc>
              <a:spcAft>
                <a:spcPts val="0"/>
              </a:spcAft>
            </a:pPr>
            <a:r>
              <a:rPr lang="en-US" sz="1200" dirty="0"/>
              <a:t>      A lemony treat.</a:t>
            </a:r>
          </a:p>
          <a:p>
            <a:pPr>
              <a:lnSpc>
                <a:spcPct val="100000"/>
              </a:lnSpc>
              <a:spcAft>
                <a:spcPts val="0"/>
              </a:spcAft>
            </a:pPr>
            <a:r>
              <a:rPr lang="en-US" sz="1200" dirty="0"/>
              <a:t>      The milkweed, in autumn, sends out its seeds,</a:t>
            </a:r>
          </a:p>
          <a:p>
            <a:pPr>
              <a:lnSpc>
                <a:spcPct val="100000"/>
              </a:lnSpc>
              <a:spcAft>
                <a:spcPts val="0"/>
              </a:spcAft>
            </a:pPr>
            <a:r>
              <a:rPr lang="en-US" sz="1200" dirty="0"/>
              <a:t>      Traveling the wind’s routes</a:t>
            </a:r>
          </a:p>
          <a:p>
            <a:pPr>
              <a:lnSpc>
                <a:spcPct val="100000"/>
              </a:lnSpc>
              <a:spcAft>
                <a:spcPts val="0"/>
              </a:spcAft>
            </a:pPr>
            <a:r>
              <a:rPr lang="en-US" sz="1200" dirty="0"/>
              <a:t>      In downy parachutes.</a:t>
            </a:r>
          </a:p>
          <a:p>
            <a:pPr>
              <a:lnSpc>
                <a:spcPct val="100000"/>
              </a:lnSpc>
              <a:spcAft>
                <a:spcPts val="0"/>
              </a:spcAft>
            </a:pPr>
            <a:r>
              <a:rPr lang="en-US" sz="1200" dirty="0"/>
              <a:t>10  The scarlet nasturtium is striking and bright,</a:t>
            </a:r>
          </a:p>
          <a:p>
            <a:pPr>
              <a:lnSpc>
                <a:spcPct val="100000"/>
              </a:lnSpc>
              <a:spcAft>
                <a:spcPts val="0"/>
              </a:spcAft>
            </a:pPr>
            <a:r>
              <a:rPr lang="en-US" sz="1200" dirty="0"/>
              <a:t>      A trailing vine</a:t>
            </a:r>
          </a:p>
          <a:p>
            <a:pPr>
              <a:lnSpc>
                <a:spcPct val="100000"/>
              </a:lnSpc>
              <a:spcAft>
                <a:spcPts val="0"/>
              </a:spcAft>
            </a:pPr>
            <a:r>
              <a:rPr lang="en-US" sz="1200" dirty="0"/>
              <a:t>      That loves to climb.</a:t>
            </a:r>
          </a:p>
          <a:p>
            <a:pPr>
              <a:lnSpc>
                <a:spcPct val="100000"/>
              </a:lnSpc>
              <a:spcAft>
                <a:spcPts val="0"/>
              </a:spcAft>
            </a:pPr>
            <a:r>
              <a:rPr lang="en-US" sz="1200" dirty="0"/>
              <a:t>      The forget-me-not blossom is blue and gold,</a:t>
            </a:r>
          </a:p>
          <a:p>
            <a:pPr>
              <a:lnSpc>
                <a:spcPct val="100000"/>
              </a:lnSpc>
              <a:spcAft>
                <a:spcPts val="0"/>
              </a:spcAft>
            </a:pPr>
            <a:r>
              <a:rPr lang="en-US" sz="1200" dirty="0"/>
              <a:t>      A keepsake of love</a:t>
            </a:r>
          </a:p>
          <a:p>
            <a:pPr>
              <a:lnSpc>
                <a:spcPct val="100000"/>
              </a:lnSpc>
              <a:spcAft>
                <a:spcPts val="0"/>
              </a:spcAft>
            </a:pPr>
            <a:r>
              <a:rPr lang="en-US" sz="1200" dirty="0"/>
              <a:t>15  For those bereft of.</a:t>
            </a:r>
          </a:p>
          <a:p>
            <a:pPr>
              <a:lnSpc>
                <a:spcPct val="100000"/>
              </a:lnSpc>
              <a:spcAft>
                <a:spcPts val="0"/>
              </a:spcAft>
            </a:pPr>
            <a:r>
              <a:rPr lang="en-US" sz="1200" dirty="0"/>
              <a:t>      The iris has whorls of purple and white,</a:t>
            </a:r>
          </a:p>
          <a:p>
            <a:pPr>
              <a:lnSpc>
                <a:spcPct val="100000"/>
              </a:lnSpc>
              <a:spcAft>
                <a:spcPts val="0"/>
              </a:spcAft>
            </a:pPr>
            <a:r>
              <a:rPr lang="en-US" sz="1200" dirty="0"/>
              <a:t>      And a stubbly beard</a:t>
            </a:r>
          </a:p>
          <a:p>
            <a:pPr>
              <a:lnSpc>
                <a:spcPct val="100000"/>
              </a:lnSpc>
              <a:spcAft>
                <a:spcPts val="0"/>
              </a:spcAft>
            </a:pPr>
            <a:r>
              <a:rPr lang="en-US" sz="1200" dirty="0"/>
              <a:t>      That looks quite weird.</a:t>
            </a:r>
          </a:p>
          <a:p>
            <a:pPr>
              <a:lnSpc>
                <a:spcPct val="100000"/>
              </a:lnSpc>
              <a:spcAft>
                <a:spcPts val="0"/>
              </a:spcAft>
            </a:pPr>
            <a:r>
              <a:rPr lang="en-US" sz="1200" dirty="0"/>
              <a:t>      The Queen Anne’s lace is noble and prime,</a:t>
            </a:r>
          </a:p>
          <a:p>
            <a:pPr>
              <a:lnSpc>
                <a:spcPct val="100000"/>
              </a:lnSpc>
              <a:spcAft>
                <a:spcPts val="0"/>
              </a:spcAft>
            </a:pPr>
            <a:r>
              <a:rPr lang="en-US" sz="1200" dirty="0"/>
              <a:t>20  A sovereign cloud</a:t>
            </a:r>
          </a:p>
          <a:p>
            <a:pPr>
              <a:lnSpc>
                <a:spcPct val="100000"/>
              </a:lnSpc>
              <a:spcAft>
                <a:spcPts val="0"/>
              </a:spcAft>
            </a:pPr>
            <a:r>
              <a:rPr lang="en-US" sz="1200" dirty="0"/>
              <a:t>      Of beauty endowed.</a:t>
            </a:r>
          </a:p>
          <a:p>
            <a:pPr>
              <a:lnSpc>
                <a:spcPct val="100000"/>
              </a:lnSpc>
              <a:spcAft>
                <a:spcPts val="0"/>
              </a:spcAft>
            </a:pPr>
            <a:r>
              <a:rPr lang="en-US" sz="1200" dirty="0"/>
              <a:t>      And the florist’s flower is beautiful, too,</a:t>
            </a:r>
          </a:p>
          <a:p>
            <a:pPr>
              <a:lnSpc>
                <a:spcPct val="100000"/>
              </a:lnSpc>
              <a:spcAft>
                <a:spcPts val="0"/>
              </a:spcAft>
            </a:pPr>
            <a:r>
              <a:rPr lang="en-US" sz="1200" dirty="0"/>
              <a:t>     But those that grow free</a:t>
            </a:r>
          </a:p>
          <a:p>
            <a:pPr>
              <a:lnSpc>
                <a:spcPct val="100000"/>
              </a:lnSpc>
              <a:spcAft>
                <a:spcPts val="0"/>
              </a:spcAft>
            </a:pPr>
            <a:r>
              <a:rPr lang="en-US" sz="1200" dirty="0"/>
              <a:t>      Are special to me.</a:t>
            </a:r>
          </a:p>
        </p:txBody>
      </p:sp>
      <p:sp>
        <p:nvSpPr>
          <p:cNvPr id="2" name="Rectangle 1"/>
          <p:cNvSpPr/>
          <p:nvPr/>
        </p:nvSpPr>
        <p:spPr>
          <a:xfrm>
            <a:off x="4519649" y="1375742"/>
            <a:ext cx="4572000" cy="2031325"/>
          </a:xfrm>
          <a:prstGeom prst="rect">
            <a:avLst/>
          </a:prstGeom>
        </p:spPr>
        <p:txBody>
          <a:bodyPr>
            <a:spAutoFit/>
          </a:bodyPr>
          <a:lstStyle/>
          <a:p>
            <a:r>
              <a:rPr lang="en-US" sz="1800" b="1" dirty="0"/>
              <a:t>The theme of this poem deals with which of the following topics?  </a:t>
            </a:r>
          </a:p>
          <a:p>
            <a:endParaRPr lang="en-US" sz="1800" b="1" dirty="0"/>
          </a:p>
          <a:p>
            <a:pPr marL="342900" indent="-342900">
              <a:buFont typeface="+mj-lt"/>
              <a:buAutoNum type="alphaUcPeriod"/>
            </a:pPr>
            <a:r>
              <a:rPr lang="en-US" sz="1800" b="1" dirty="0"/>
              <a:t>the wonders of our planet </a:t>
            </a:r>
          </a:p>
          <a:p>
            <a:pPr marL="342900" indent="-342900">
              <a:buFont typeface="+mj-lt"/>
              <a:buAutoNum type="alphaUcPeriod"/>
            </a:pPr>
            <a:r>
              <a:rPr lang="en-US" sz="1800" b="1" dirty="0"/>
              <a:t>the mysteries of the universe </a:t>
            </a:r>
          </a:p>
          <a:p>
            <a:pPr marL="342900" indent="-342900">
              <a:buFont typeface="+mj-lt"/>
              <a:buAutoNum type="alphaUcPeriod"/>
            </a:pPr>
            <a:r>
              <a:rPr lang="en-US" sz="1800" b="1" dirty="0"/>
              <a:t> the beauty of nature </a:t>
            </a:r>
          </a:p>
          <a:p>
            <a:pPr marL="342900" indent="-342900">
              <a:buFont typeface="+mj-lt"/>
              <a:buAutoNum type="alphaUcPeriod"/>
            </a:pPr>
            <a:r>
              <a:rPr lang="en-US" sz="1800" b="1" dirty="0"/>
              <a:t>the endurance of natural things </a:t>
            </a:r>
          </a:p>
        </p:txBody>
      </p:sp>
      <p:sp>
        <p:nvSpPr>
          <p:cNvPr id="5" name="Slide Number Placeholder 4">
            <a:extLst>
              <a:ext uri="{FF2B5EF4-FFF2-40B4-BE49-F238E27FC236}">
                <a16:creationId xmlns:a16="http://schemas.microsoft.com/office/drawing/2014/main" id="{31A84B23-4A7E-45C0-A2ED-0D3BC2C87E7E}"/>
              </a:ext>
            </a:extLst>
          </p:cNvPr>
          <p:cNvSpPr>
            <a:spLocks noGrp="1"/>
          </p:cNvSpPr>
          <p:nvPr>
            <p:ph type="sldNum" idx="12"/>
          </p:nvPr>
        </p:nvSpPr>
        <p:spPr/>
        <p:txBody>
          <a:bodyPr/>
          <a:lstStyle/>
          <a:p>
            <a:pPr lvl="0">
              <a:spcBef>
                <a:spcPts val="0"/>
              </a:spcBef>
              <a:buNone/>
            </a:pPr>
            <a:fld id="{00000000-1234-1234-1234-123412341234}" type="slidenum">
              <a:rPr lang="en" smtClean="0"/>
              <a:t>23</a:t>
            </a:fld>
            <a:endParaRPr lang="en"/>
          </a:p>
        </p:txBody>
      </p:sp>
    </p:spTree>
    <p:extLst>
      <p:ext uri="{BB962C8B-B14F-4D97-AF65-F5344CB8AC3E}">
        <p14:creationId xmlns:p14="http://schemas.microsoft.com/office/powerpoint/2010/main" val="7136690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118663"/>
            <a:ext cx="3841490" cy="4816305"/>
          </a:xfrm>
        </p:spPr>
        <p:txBody>
          <a:bodyPr/>
          <a:lstStyle/>
          <a:p>
            <a:pPr>
              <a:lnSpc>
                <a:spcPct val="100000"/>
              </a:lnSpc>
              <a:spcAft>
                <a:spcPts val="0"/>
              </a:spcAft>
            </a:pPr>
            <a:r>
              <a:rPr lang="en-US" sz="1200" b="1" dirty="0"/>
              <a:t>Wildflowers</a:t>
            </a:r>
          </a:p>
          <a:p>
            <a:pPr>
              <a:lnSpc>
                <a:spcPct val="100000"/>
              </a:lnSpc>
              <a:spcAft>
                <a:spcPts val="0"/>
              </a:spcAft>
            </a:pPr>
            <a:r>
              <a:rPr lang="en-US" sz="1200" dirty="0"/>
              <a:t>      The bellflower’s cup is a five-pointed star,</a:t>
            </a:r>
          </a:p>
          <a:p>
            <a:pPr>
              <a:lnSpc>
                <a:spcPct val="100000"/>
              </a:lnSpc>
              <a:spcAft>
                <a:spcPts val="0"/>
              </a:spcAft>
            </a:pPr>
            <a:r>
              <a:rPr lang="en-US" sz="1200" dirty="0"/>
              <a:t>      Translucent and thin</a:t>
            </a:r>
          </a:p>
          <a:p>
            <a:pPr>
              <a:lnSpc>
                <a:spcPct val="100000"/>
              </a:lnSpc>
              <a:spcAft>
                <a:spcPts val="0"/>
              </a:spcAft>
            </a:pPr>
            <a:r>
              <a:rPr lang="en-US" sz="1200" dirty="0"/>
              <a:t>      As an onion skin.</a:t>
            </a:r>
          </a:p>
          <a:p>
            <a:pPr>
              <a:lnSpc>
                <a:spcPct val="100000"/>
              </a:lnSpc>
              <a:spcAft>
                <a:spcPts val="0"/>
              </a:spcAft>
            </a:pPr>
            <a:r>
              <a:rPr lang="en-US" sz="1200" dirty="0"/>
              <a:t>      The beach rose smells like a citrus fruit—</a:t>
            </a:r>
          </a:p>
          <a:p>
            <a:pPr>
              <a:lnSpc>
                <a:spcPct val="100000"/>
              </a:lnSpc>
              <a:spcAft>
                <a:spcPts val="0"/>
              </a:spcAft>
            </a:pPr>
            <a:r>
              <a:rPr lang="en-US" sz="1200" dirty="0"/>
              <a:t>5    Acrid, yet sweet—</a:t>
            </a:r>
          </a:p>
          <a:p>
            <a:pPr>
              <a:lnSpc>
                <a:spcPct val="100000"/>
              </a:lnSpc>
              <a:spcAft>
                <a:spcPts val="0"/>
              </a:spcAft>
            </a:pPr>
            <a:r>
              <a:rPr lang="en-US" sz="1200" dirty="0"/>
              <a:t>      A lemony treat.</a:t>
            </a:r>
          </a:p>
          <a:p>
            <a:pPr>
              <a:lnSpc>
                <a:spcPct val="100000"/>
              </a:lnSpc>
              <a:spcAft>
                <a:spcPts val="0"/>
              </a:spcAft>
            </a:pPr>
            <a:r>
              <a:rPr lang="en-US" sz="1200" dirty="0"/>
              <a:t>      The milkweed, in autumn, sends out its seeds,</a:t>
            </a:r>
          </a:p>
          <a:p>
            <a:pPr>
              <a:lnSpc>
                <a:spcPct val="100000"/>
              </a:lnSpc>
              <a:spcAft>
                <a:spcPts val="0"/>
              </a:spcAft>
            </a:pPr>
            <a:r>
              <a:rPr lang="en-US" sz="1200" dirty="0"/>
              <a:t>      Traveling the wind’s routes</a:t>
            </a:r>
          </a:p>
          <a:p>
            <a:pPr>
              <a:lnSpc>
                <a:spcPct val="100000"/>
              </a:lnSpc>
              <a:spcAft>
                <a:spcPts val="0"/>
              </a:spcAft>
            </a:pPr>
            <a:r>
              <a:rPr lang="en-US" sz="1200" dirty="0"/>
              <a:t>      In downy parachutes.</a:t>
            </a:r>
          </a:p>
          <a:p>
            <a:pPr>
              <a:lnSpc>
                <a:spcPct val="100000"/>
              </a:lnSpc>
              <a:spcAft>
                <a:spcPts val="0"/>
              </a:spcAft>
            </a:pPr>
            <a:r>
              <a:rPr lang="en-US" sz="1200" dirty="0"/>
              <a:t>10  The scarlet nasturtium is striking and bright,</a:t>
            </a:r>
          </a:p>
          <a:p>
            <a:pPr>
              <a:lnSpc>
                <a:spcPct val="100000"/>
              </a:lnSpc>
              <a:spcAft>
                <a:spcPts val="0"/>
              </a:spcAft>
            </a:pPr>
            <a:r>
              <a:rPr lang="en-US" sz="1200" dirty="0"/>
              <a:t>      A trailing vine</a:t>
            </a:r>
          </a:p>
          <a:p>
            <a:pPr>
              <a:lnSpc>
                <a:spcPct val="100000"/>
              </a:lnSpc>
              <a:spcAft>
                <a:spcPts val="0"/>
              </a:spcAft>
            </a:pPr>
            <a:r>
              <a:rPr lang="en-US" sz="1200" dirty="0"/>
              <a:t>      That loves to climb.</a:t>
            </a:r>
          </a:p>
          <a:p>
            <a:pPr>
              <a:lnSpc>
                <a:spcPct val="100000"/>
              </a:lnSpc>
              <a:spcAft>
                <a:spcPts val="0"/>
              </a:spcAft>
            </a:pPr>
            <a:r>
              <a:rPr lang="en-US" sz="1200" dirty="0"/>
              <a:t>      The forget-me-not blossom is blue and gold,</a:t>
            </a:r>
          </a:p>
          <a:p>
            <a:pPr>
              <a:lnSpc>
                <a:spcPct val="100000"/>
              </a:lnSpc>
              <a:spcAft>
                <a:spcPts val="0"/>
              </a:spcAft>
            </a:pPr>
            <a:r>
              <a:rPr lang="en-US" sz="1200" dirty="0"/>
              <a:t>      A keepsake of love</a:t>
            </a:r>
          </a:p>
          <a:p>
            <a:pPr>
              <a:lnSpc>
                <a:spcPct val="100000"/>
              </a:lnSpc>
              <a:spcAft>
                <a:spcPts val="0"/>
              </a:spcAft>
            </a:pPr>
            <a:r>
              <a:rPr lang="en-US" sz="1200" dirty="0"/>
              <a:t>15  For those bereft of.</a:t>
            </a:r>
          </a:p>
          <a:p>
            <a:pPr>
              <a:lnSpc>
                <a:spcPct val="100000"/>
              </a:lnSpc>
              <a:spcAft>
                <a:spcPts val="0"/>
              </a:spcAft>
            </a:pPr>
            <a:r>
              <a:rPr lang="en-US" sz="1200" dirty="0"/>
              <a:t>      The iris has whorls of purple and white,</a:t>
            </a:r>
          </a:p>
          <a:p>
            <a:pPr>
              <a:lnSpc>
                <a:spcPct val="100000"/>
              </a:lnSpc>
              <a:spcAft>
                <a:spcPts val="0"/>
              </a:spcAft>
            </a:pPr>
            <a:r>
              <a:rPr lang="en-US" sz="1200" dirty="0"/>
              <a:t>      And a stubbly beard</a:t>
            </a:r>
          </a:p>
          <a:p>
            <a:pPr>
              <a:lnSpc>
                <a:spcPct val="100000"/>
              </a:lnSpc>
              <a:spcAft>
                <a:spcPts val="0"/>
              </a:spcAft>
            </a:pPr>
            <a:r>
              <a:rPr lang="en-US" sz="1200" dirty="0"/>
              <a:t>      That looks quite weird.</a:t>
            </a:r>
          </a:p>
          <a:p>
            <a:pPr>
              <a:lnSpc>
                <a:spcPct val="100000"/>
              </a:lnSpc>
              <a:spcAft>
                <a:spcPts val="0"/>
              </a:spcAft>
            </a:pPr>
            <a:r>
              <a:rPr lang="en-US" sz="1200" dirty="0"/>
              <a:t>      The Queen Anne’s lace is noble and prime,</a:t>
            </a:r>
          </a:p>
          <a:p>
            <a:pPr>
              <a:lnSpc>
                <a:spcPct val="100000"/>
              </a:lnSpc>
              <a:spcAft>
                <a:spcPts val="0"/>
              </a:spcAft>
            </a:pPr>
            <a:r>
              <a:rPr lang="en-US" sz="1200" dirty="0"/>
              <a:t>20  A sovereign cloud</a:t>
            </a:r>
          </a:p>
          <a:p>
            <a:pPr>
              <a:lnSpc>
                <a:spcPct val="100000"/>
              </a:lnSpc>
              <a:spcAft>
                <a:spcPts val="0"/>
              </a:spcAft>
            </a:pPr>
            <a:r>
              <a:rPr lang="en-US" sz="1200" dirty="0"/>
              <a:t>      Of beauty endowed.</a:t>
            </a:r>
          </a:p>
          <a:p>
            <a:pPr>
              <a:lnSpc>
                <a:spcPct val="100000"/>
              </a:lnSpc>
              <a:spcAft>
                <a:spcPts val="0"/>
              </a:spcAft>
            </a:pPr>
            <a:r>
              <a:rPr lang="en-US" sz="1200" dirty="0"/>
              <a:t>      And the florist’s flower is beautiful, too,</a:t>
            </a:r>
          </a:p>
          <a:p>
            <a:pPr>
              <a:lnSpc>
                <a:spcPct val="100000"/>
              </a:lnSpc>
              <a:spcAft>
                <a:spcPts val="0"/>
              </a:spcAft>
            </a:pPr>
            <a:r>
              <a:rPr lang="en-US" sz="1200" dirty="0"/>
              <a:t>     But those that grow free</a:t>
            </a:r>
          </a:p>
          <a:p>
            <a:pPr>
              <a:lnSpc>
                <a:spcPct val="100000"/>
              </a:lnSpc>
              <a:spcAft>
                <a:spcPts val="0"/>
              </a:spcAft>
            </a:pPr>
            <a:r>
              <a:rPr lang="en-US" sz="1200" dirty="0"/>
              <a:t>      Are special to me.</a:t>
            </a:r>
          </a:p>
        </p:txBody>
      </p:sp>
      <p:sp>
        <p:nvSpPr>
          <p:cNvPr id="2" name="Rectangle 1"/>
          <p:cNvSpPr/>
          <p:nvPr/>
        </p:nvSpPr>
        <p:spPr>
          <a:xfrm>
            <a:off x="4261383" y="684707"/>
            <a:ext cx="4572000" cy="3139321"/>
          </a:xfrm>
          <a:prstGeom prst="rect">
            <a:avLst/>
          </a:prstGeom>
        </p:spPr>
        <p:txBody>
          <a:bodyPr>
            <a:spAutoFit/>
          </a:bodyPr>
          <a:lstStyle/>
          <a:p>
            <a:r>
              <a:rPr lang="en-US" sz="1800" b="1" dirty="0"/>
              <a:t>After reading this poem, what can the reader infer about the poet? </a:t>
            </a:r>
          </a:p>
          <a:p>
            <a:endParaRPr lang="en-US" sz="1800" b="1" dirty="0"/>
          </a:p>
          <a:p>
            <a:pPr marL="342900" indent="-342900">
              <a:buFont typeface="+mj-lt"/>
              <a:buAutoNum type="alphaUcPeriod"/>
            </a:pPr>
            <a:r>
              <a:rPr lang="en-US" sz="1800" b="1" dirty="0"/>
              <a:t>The poet has a garden filled with wildflowers. </a:t>
            </a:r>
          </a:p>
          <a:p>
            <a:pPr marL="342900" indent="-342900">
              <a:buFont typeface="+mj-lt"/>
              <a:buAutoNum type="alphaUcPeriod"/>
            </a:pPr>
            <a:r>
              <a:rPr lang="en-US" sz="1800" b="1" dirty="0"/>
              <a:t>The poet knows about the varieties of wildflowers. </a:t>
            </a:r>
          </a:p>
          <a:p>
            <a:pPr marL="342900" indent="-342900">
              <a:buFont typeface="+mj-lt"/>
              <a:buAutoNum type="alphaUcPeriod"/>
            </a:pPr>
            <a:r>
              <a:rPr lang="en-US" sz="1800" b="1" dirty="0"/>
              <a:t>The poet’s favorite wildflower is Queen Anne’s lace. </a:t>
            </a:r>
          </a:p>
          <a:p>
            <a:pPr marL="342900" indent="-342900">
              <a:buFont typeface="+mj-lt"/>
              <a:buAutoNum type="alphaUcPeriod"/>
            </a:pPr>
            <a:r>
              <a:rPr lang="en-US" sz="1800" b="1" dirty="0"/>
              <a:t>The poet’s home is surrounded by nasturtiums. </a:t>
            </a:r>
          </a:p>
        </p:txBody>
      </p:sp>
      <p:sp>
        <p:nvSpPr>
          <p:cNvPr id="5" name="Slide Number Placeholder 4">
            <a:extLst>
              <a:ext uri="{FF2B5EF4-FFF2-40B4-BE49-F238E27FC236}">
                <a16:creationId xmlns:a16="http://schemas.microsoft.com/office/drawing/2014/main" id="{E307F54F-308C-4695-AC4B-850D1044BE3A}"/>
              </a:ext>
            </a:extLst>
          </p:cNvPr>
          <p:cNvSpPr>
            <a:spLocks noGrp="1"/>
          </p:cNvSpPr>
          <p:nvPr>
            <p:ph type="sldNum" idx="12"/>
          </p:nvPr>
        </p:nvSpPr>
        <p:spPr/>
        <p:txBody>
          <a:bodyPr/>
          <a:lstStyle/>
          <a:p>
            <a:pPr lvl="0">
              <a:spcBef>
                <a:spcPts val="0"/>
              </a:spcBef>
              <a:buNone/>
            </a:pPr>
            <a:fld id="{00000000-1234-1234-1234-123412341234}" type="slidenum">
              <a:rPr lang="en" smtClean="0"/>
              <a:t>24</a:t>
            </a:fld>
            <a:endParaRPr lang="en"/>
          </a:p>
        </p:txBody>
      </p:sp>
    </p:spTree>
    <p:extLst>
      <p:ext uri="{BB962C8B-B14F-4D97-AF65-F5344CB8AC3E}">
        <p14:creationId xmlns:p14="http://schemas.microsoft.com/office/powerpoint/2010/main" val="2804993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 y="0"/>
            <a:ext cx="5116451" cy="5087659"/>
          </a:xfrm>
        </p:spPr>
        <p:txBody>
          <a:bodyPr/>
          <a:lstStyle/>
          <a:p>
            <a:pPr algn="ctr"/>
            <a:r>
              <a:rPr lang="en-US" sz="1400" b="1" dirty="0">
                <a:solidFill>
                  <a:schemeClr val="tx1"/>
                </a:solidFill>
              </a:rPr>
              <a:t>Wild Geese, by Mary Oliver</a:t>
            </a:r>
          </a:p>
          <a:p>
            <a:pPr algn="ctr"/>
            <a:r>
              <a:rPr lang="en-US" sz="1400" b="1" dirty="0">
                <a:solidFill>
                  <a:schemeClr val="tx1"/>
                </a:solidFill>
              </a:rPr>
              <a:t>You do not have to be good.</a:t>
            </a:r>
            <a:br>
              <a:rPr lang="en-US" sz="1400" b="1" dirty="0">
                <a:solidFill>
                  <a:schemeClr val="tx1"/>
                </a:solidFill>
              </a:rPr>
            </a:br>
            <a:r>
              <a:rPr lang="en-US" sz="1400" b="1" dirty="0">
                <a:solidFill>
                  <a:schemeClr val="tx1"/>
                </a:solidFill>
              </a:rPr>
              <a:t>You do not have to walk on your knees</a:t>
            </a:r>
            <a:br>
              <a:rPr lang="en-US" sz="1400" b="1" dirty="0">
                <a:solidFill>
                  <a:schemeClr val="tx1"/>
                </a:solidFill>
              </a:rPr>
            </a:br>
            <a:r>
              <a:rPr lang="en-US" sz="1400" b="1" dirty="0">
                <a:solidFill>
                  <a:schemeClr val="tx1"/>
                </a:solidFill>
              </a:rPr>
              <a:t>For a hundred miles through the desert, repenting.</a:t>
            </a:r>
            <a:br>
              <a:rPr lang="en-US" sz="1400" b="1" dirty="0">
                <a:solidFill>
                  <a:schemeClr val="tx1"/>
                </a:solidFill>
              </a:rPr>
            </a:br>
            <a:r>
              <a:rPr lang="en-US" sz="1400" b="1" dirty="0">
                <a:solidFill>
                  <a:schemeClr val="tx1"/>
                </a:solidFill>
              </a:rPr>
              <a:t>You only have to let the soft animal of your body</a:t>
            </a:r>
            <a:br>
              <a:rPr lang="en-US" sz="1400" b="1" dirty="0">
                <a:solidFill>
                  <a:schemeClr val="tx1"/>
                </a:solidFill>
              </a:rPr>
            </a:br>
            <a:r>
              <a:rPr lang="en-US" sz="1400" b="1" dirty="0">
                <a:solidFill>
                  <a:schemeClr val="tx1"/>
                </a:solidFill>
              </a:rPr>
              <a:t>love what it loves.</a:t>
            </a:r>
            <a:br>
              <a:rPr lang="en-US" sz="1400" b="1" dirty="0">
                <a:solidFill>
                  <a:schemeClr val="tx1"/>
                </a:solidFill>
              </a:rPr>
            </a:br>
            <a:r>
              <a:rPr lang="en-US" sz="1400" b="1" dirty="0">
                <a:solidFill>
                  <a:schemeClr val="tx1"/>
                </a:solidFill>
              </a:rPr>
              <a:t>Tell me about your despair, yours, and I will tell you mine.</a:t>
            </a:r>
            <a:br>
              <a:rPr lang="en-US" sz="1400" b="1" dirty="0">
                <a:solidFill>
                  <a:schemeClr val="tx1"/>
                </a:solidFill>
              </a:rPr>
            </a:br>
            <a:r>
              <a:rPr lang="en-US" sz="1400" b="1" dirty="0">
                <a:solidFill>
                  <a:schemeClr val="tx1"/>
                </a:solidFill>
              </a:rPr>
              <a:t>Meanwhile the world goes on.</a:t>
            </a:r>
            <a:br>
              <a:rPr lang="en-US" sz="1400" b="1" dirty="0">
                <a:solidFill>
                  <a:schemeClr val="tx1"/>
                </a:solidFill>
              </a:rPr>
            </a:br>
            <a:r>
              <a:rPr lang="en-US" sz="1400" b="1" dirty="0">
                <a:solidFill>
                  <a:schemeClr val="tx1"/>
                </a:solidFill>
              </a:rPr>
              <a:t>Meanwhile the sun and the clear pebbles of the rain</a:t>
            </a:r>
            <a:br>
              <a:rPr lang="en-US" sz="1400" b="1" dirty="0">
                <a:solidFill>
                  <a:schemeClr val="tx1"/>
                </a:solidFill>
              </a:rPr>
            </a:br>
            <a:r>
              <a:rPr lang="en-US" sz="1400" b="1" dirty="0">
                <a:solidFill>
                  <a:schemeClr val="tx1"/>
                </a:solidFill>
              </a:rPr>
              <a:t>are moving across the landscapes,</a:t>
            </a:r>
            <a:br>
              <a:rPr lang="en-US" sz="1400" b="1" dirty="0">
                <a:solidFill>
                  <a:schemeClr val="tx1"/>
                </a:solidFill>
              </a:rPr>
            </a:br>
            <a:r>
              <a:rPr lang="en-US" sz="1400" b="1" dirty="0">
                <a:solidFill>
                  <a:schemeClr val="tx1"/>
                </a:solidFill>
              </a:rPr>
              <a:t>over the prairies and the deep trees,</a:t>
            </a:r>
            <a:br>
              <a:rPr lang="en-US" sz="1400" b="1" dirty="0">
                <a:solidFill>
                  <a:schemeClr val="tx1"/>
                </a:solidFill>
              </a:rPr>
            </a:br>
            <a:r>
              <a:rPr lang="en-US" sz="1400" b="1" dirty="0">
                <a:solidFill>
                  <a:schemeClr val="tx1"/>
                </a:solidFill>
              </a:rPr>
              <a:t>the mountains and the rivers.</a:t>
            </a:r>
            <a:br>
              <a:rPr lang="en-US" sz="1400" b="1" dirty="0">
                <a:solidFill>
                  <a:schemeClr val="tx1"/>
                </a:solidFill>
              </a:rPr>
            </a:br>
            <a:r>
              <a:rPr lang="en-US" sz="1400" b="1" dirty="0">
                <a:solidFill>
                  <a:schemeClr val="tx1"/>
                </a:solidFill>
              </a:rPr>
              <a:t>Meanwhile the wild geese, high in the clean blue air,</a:t>
            </a:r>
            <a:br>
              <a:rPr lang="en-US" sz="1400" b="1" dirty="0">
                <a:solidFill>
                  <a:schemeClr val="tx1"/>
                </a:solidFill>
              </a:rPr>
            </a:br>
            <a:r>
              <a:rPr lang="en-US" sz="1400" b="1" dirty="0">
                <a:solidFill>
                  <a:schemeClr val="tx1"/>
                </a:solidFill>
              </a:rPr>
              <a:t>are heading home again.</a:t>
            </a:r>
            <a:br>
              <a:rPr lang="en-US" sz="1400" b="1" dirty="0">
                <a:solidFill>
                  <a:schemeClr val="tx1"/>
                </a:solidFill>
              </a:rPr>
            </a:br>
            <a:r>
              <a:rPr lang="en-US" sz="1400" b="1" dirty="0">
                <a:solidFill>
                  <a:schemeClr val="tx1"/>
                </a:solidFill>
              </a:rPr>
              <a:t>Whoever you are, no matter how lonely,</a:t>
            </a:r>
            <a:br>
              <a:rPr lang="en-US" sz="1400" b="1" dirty="0">
                <a:solidFill>
                  <a:schemeClr val="tx1"/>
                </a:solidFill>
              </a:rPr>
            </a:br>
            <a:r>
              <a:rPr lang="en-US" sz="1400" b="1" dirty="0">
                <a:solidFill>
                  <a:schemeClr val="tx1"/>
                </a:solidFill>
              </a:rPr>
              <a:t>the world offers itself to your imagination,</a:t>
            </a:r>
            <a:br>
              <a:rPr lang="en-US" sz="1400" b="1" dirty="0">
                <a:solidFill>
                  <a:schemeClr val="tx1"/>
                </a:solidFill>
              </a:rPr>
            </a:br>
            <a:r>
              <a:rPr lang="en-US" sz="1400" b="1" dirty="0">
                <a:solidFill>
                  <a:schemeClr val="tx1"/>
                </a:solidFill>
              </a:rPr>
              <a:t>calls to you like the wild geese, harsh and exciting --</a:t>
            </a:r>
            <a:br>
              <a:rPr lang="en-US" sz="1400" b="1" dirty="0">
                <a:solidFill>
                  <a:schemeClr val="tx1"/>
                </a:solidFill>
              </a:rPr>
            </a:br>
            <a:r>
              <a:rPr lang="en-US" sz="1400" b="1" dirty="0">
                <a:solidFill>
                  <a:schemeClr val="tx1"/>
                </a:solidFill>
              </a:rPr>
              <a:t>over and over announcing your place</a:t>
            </a:r>
            <a:br>
              <a:rPr lang="en-US" sz="1400" b="1" dirty="0">
                <a:solidFill>
                  <a:schemeClr val="tx1"/>
                </a:solidFill>
              </a:rPr>
            </a:br>
            <a:r>
              <a:rPr lang="en-US" sz="1400" b="1" dirty="0">
                <a:solidFill>
                  <a:schemeClr val="tx1"/>
                </a:solidFill>
              </a:rPr>
              <a:t>in the family of things.</a:t>
            </a:r>
          </a:p>
        </p:txBody>
      </p:sp>
      <p:sp>
        <p:nvSpPr>
          <p:cNvPr id="2" name="Rectangle 1"/>
          <p:cNvSpPr/>
          <p:nvPr/>
        </p:nvSpPr>
        <p:spPr>
          <a:xfrm>
            <a:off x="5116451" y="206839"/>
            <a:ext cx="4104330" cy="4185761"/>
          </a:xfrm>
          <a:prstGeom prst="rect">
            <a:avLst/>
          </a:prstGeom>
          <a:noFill/>
          <a:ln>
            <a:solidFill>
              <a:schemeClr val="accent1"/>
            </a:solidFill>
          </a:ln>
        </p:spPr>
        <p:txBody>
          <a:bodyPr wrap="square">
            <a:spAutoFit/>
          </a:bodyPr>
          <a:lstStyle/>
          <a:p>
            <a:r>
              <a:rPr lang="en-US" b="1" dirty="0"/>
              <a:t>Read these lines from the poem.</a:t>
            </a:r>
          </a:p>
          <a:p>
            <a:endParaRPr lang="en-US" b="1" dirty="0"/>
          </a:p>
          <a:p>
            <a:r>
              <a:rPr lang="en-US" b="1" i="1" dirty="0"/>
              <a:t>You do not have to walk on your knees</a:t>
            </a:r>
          </a:p>
          <a:p>
            <a:r>
              <a:rPr lang="en-US" b="1" i="1" dirty="0"/>
              <a:t>for a hundred miles through the desert, repenting.</a:t>
            </a:r>
          </a:p>
          <a:p>
            <a:endParaRPr lang="en-US" b="1" i="1" dirty="0"/>
          </a:p>
          <a:p>
            <a:r>
              <a:rPr lang="en-US" b="1" i="1" dirty="0"/>
              <a:t>Meanwhile the wild geese, high in the clean blue air, are heading home again.</a:t>
            </a:r>
          </a:p>
          <a:p>
            <a:endParaRPr lang="en-US" b="1" i="1" dirty="0"/>
          </a:p>
          <a:p>
            <a:r>
              <a:rPr lang="en-US" b="1" dirty="0"/>
              <a:t>By juxtaposing the two images contained in these lines, the poem suggests that —</a:t>
            </a:r>
          </a:p>
          <a:p>
            <a:endParaRPr lang="en-US" b="1" dirty="0"/>
          </a:p>
          <a:p>
            <a:pPr marL="342900" indent="-342900">
              <a:buFont typeface="+mj-lt"/>
              <a:buAutoNum type="alphaUcPeriod"/>
            </a:pPr>
            <a:r>
              <a:rPr lang="en-US" b="1" dirty="0"/>
              <a:t>geese possess a beauty and strength that people lack</a:t>
            </a:r>
          </a:p>
          <a:p>
            <a:pPr marL="342900" indent="-342900">
              <a:buFont typeface="+mj-lt"/>
              <a:buAutoNum type="alphaUcPeriod"/>
            </a:pPr>
            <a:r>
              <a:rPr lang="en-US" b="1" dirty="0"/>
              <a:t>like most animals, people are controlled by instinct</a:t>
            </a:r>
          </a:p>
          <a:p>
            <a:pPr marL="342900" indent="-342900">
              <a:buFont typeface="+mj-lt"/>
              <a:buAutoNum type="alphaUcPeriod"/>
            </a:pPr>
            <a:r>
              <a:rPr lang="en-US" b="1" dirty="0"/>
              <a:t>the natural world is free of guilt and accusation</a:t>
            </a:r>
          </a:p>
          <a:p>
            <a:pPr marL="342900" indent="-342900">
              <a:buFont typeface="+mj-lt"/>
              <a:buAutoNum type="alphaUcPeriod"/>
            </a:pPr>
            <a:r>
              <a:rPr lang="en-US" b="1" dirty="0"/>
              <a:t>animals are able to choose their own path</a:t>
            </a:r>
          </a:p>
        </p:txBody>
      </p:sp>
      <p:cxnSp>
        <p:nvCxnSpPr>
          <p:cNvPr id="5" name="Straight Connector 4"/>
          <p:cNvCxnSpPr/>
          <p:nvPr/>
        </p:nvCxnSpPr>
        <p:spPr>
          <a:xfrm>
            <a:off x="4983829" y="55841"/>
            <a:ext cx="0" cy="4927988"/>
          </a:xfrm>
          <a:prstGeom prst="line">
            <a:avLst/>
          </a:prstGeom>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25F61458-E1EE-44FD-AE6F-B20E8A5A991F}"/>
              </a:ext>
            </a:extLst>
          </p:cNvPr>
          <p:cNvSpPr>
            <a:spLocks noGrp="1"/>
          </p:cNvSpPr>
          <p:nvPr>
            <p:ph type="sldNum" idx="12"/>
          </p:nvPr>
        </p:nvSpPr>
        <p:spPr/>
        <p:txBody>
          <a:bodyPr/>
          <a:lstStyle/>
          <a:p>
            <a:pPr lvl="0">
              <a:spcBef>
                <a:spcPts val="0"/>
              </a:spcBef>
              <a:buNone/>
            </a:pPr>
            <a:fld id="{00000000-1234-1234-1234-123412341234}" type="slidenum">
              <a:rPr lang="en" smtClean="0"/>
              <a:t>25</a:t>
            </a:fld>
            <a:endParaRPr lang="en"/>
          </a:p>
        </p:txBody>
      </p:sp>
    </p:spTree>
    <p:extLst>
      <p:ext uri="{BB962C8B-B14F-4D97-AF65-F5344CB8AC3E}">
        <p14:creationId xmlns:p14="http://schemas.microsoft.com/office/powerpoint/2010/main" val="798529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39670" y="583767"/>
            <a:ext cx="4104330" cy="3323987"/>
          </a:xfrm>
          <a:prstGeom prst="rect">
            <a:avLst/>
          </a:prstGeom>
          <a:ln>
            <a:solidFill>
              <a:schemeClr val="accent1"/>
            </a:solidFill>
          </a:ln>
        </p:spPr>
        <p:txBody>
          <a:bodyPr wrap="square">
            <a:spAutoFit/>
          </a:bodyPr>
          <a:lstStyle/>
          <a:p>
            <a:r>
              <a:rPr lang="en-US" b="1" dirty="0"/>
              <a:t>Which of these lines provides the best evidence that the poem promotes gaining self-awareness through intuition?</a:t>
            </a:r>
          </a:p>
          <a:p>
            <a:endParaRPr lang="en-US" b="1" dirty="0"/>
          </a:p>
          <a:p>
            <a:endParaRPr lang="en-US" b="1" dirty="0"/>
          </a:p>
          <a:p>
            <a:pPr marL="342900" indent="-342900">
              <a:buFont typeface="+mj-lt"/>
              <a:buAutoNum type="alphaUcPeriod"/>
            </a:pPr>
            <a:r>
              <a:rPr lang="en-US" b="1" dirty="0"/>
              <a:t>You only have to let the soft animal of your body/love what it loves.</a:t>
            </a:r>
          </a:p>
          <a:p>
            <a:pPr marL="342900" indent="-342900">
              <a:buFont typeface="+mj-lt"/>
              <a:buAutoNum type="alphaUcPeriod"/>
            </a:pPr>
            <a:r>
              <a:rPr lang="en-US" b="1" dirty="0"/>
              <a:t>Meanwhile the wild geese, high in the clean blue air,/are heading home again.</a:t>
            </a:r>
          </a:p>
          <a:p>
            <a:pPr marL="342900" indent="-342900">
              <a:buFont typeface="+mj-lt"/>
              <a:buAutoNum type="alphaUcPeriod"/>
            </a:pPr>
            <a:r>
              <a:rPr lang="en-US" b="1" dirty="0"/>
              <a:t>Meanwhile the sun and the clear pebbles of the rain/are moving across the landscapes,</a:t>
            </a:r>
          </a:p>
          <a:p>
            <a:pPr marL="342900" indent="-342900">
              <a:buFont typeface="+mj-lt"/>
              <a:buAutoNum type="alphaUcPeriod"/>
            </a:pPr>
            <a:r>
              <a:rPr lang="en-US" b="1" dirty="0"/>
              <a:t>You do not have to walk on your knees/for a hundred miles through the desert, repenting.</a:t>
            </a:r>
          </a:p>
        </p:txBody>
      </p:sp>
      <p:sp>
        <p:nvSpPr>
          <p:cNvPr id="6" name="Text Placeholder 2"/>
          <p:cNvSpPr txBox="1">
            <a:spLocks/>
          </p:cNvSpPr>
          <p:nvPr/>
        </p:nvSpPr>
        <p:spPr>
          <a:xfrm>
            <a:off x="-1" y="0"/>
            <a:ext cx="5116451" cy="5087659"/>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2"/>
              </a:buClr>
              <a:buSzPct val="100000"/>
              <a:buNone/>
              <a:defRPr sz="1800" b="0" i="0" u="none" strike="noStrike" cap="none">
                <a:solidFill>
                  <a:schemeClr val="dk2"/>
                </a:solidFill>
                <a:latin typeface="Arial"/>
                <a:ea typeface="Arial"/>
                <a:cs typeface="Arial"/>
                <a:sym typeface="Arial"/>
              </a:defRPr>
            </a:lvl1pPr>
            <a:lvl2pPr marR="0" lvl="1"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2pPr>
            <a:lvl3pPr marR="0" lvl="2"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3pPr>
            <a:lvl4pPr marR="0" lvl="3"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4pPr>
            <a:lvl5pPr marR="0" lvl="4"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5pPr>
            <a:lvl6pPr marR="0" lvl="5"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6pPr>
            <a:lvl7pPr marR="0" lvl="6"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7pPr>
            <a:lvl8pPr marR="0" lvl="7"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8pPr>
            <a:lvl9pPr marR="0" lvl="8" algn="l" rtl="0">
              <a:lnSpc>
                <a:spcPct val="115000"/>
              </a:lnSpc>
              <a:spcBef>
                <a:spcPts val="0"/>
              </a:spcBef>
              <a:spcAft>
                <a:spcPts val="1600"/>
              </a:spcAft>
              <a:buClr>
                <a:schemeClr val="dk2"/>
              </a:buClr>
              <a:buNone/>
              <a:defRPr sz="1400" b="0" i="0" u="none" strike="noStrike" cap="none">
                <a:solidFill>
                  <a:schemeClr val="dk2"/>
                </a:solidFill>
                <a:latin typeface="Arial"/>
                <a:ea typeface="Arial"/>
                <a:cs typeface="Arial"/>
                <a:sym typeface="Arial"/>
              </a:defRPr>
            </a:lvl9pPr>
          </a:lstStyle>
          <a:p>
            <a:pPr algn="ctr"/>
            <a:r>
              <a:rPr lang="en-US" sz="1400" b="1" dirty="0">
                <a:solidFill>
                  <a:schemeClr val="tx1"/>
                </a:solidFill>
              </a:rPr>
              <a:t>Wild Geese, by Mary Oliver</a:t>
            </a:r>
          </a:p>
          <a:p>
            <a:pPr algn="ctr"/>
            <a:r>
              <a:rPr lang="en-US" sz="1400" b="1" dirty="0">
                <a:solidFill>
                  <a:schemeClr val="tx1"/>
                </a:solidFill>
              </a:rPr>
              <a:t>You do not have to be good.</a:t>
            </a:r>
            <a:br>
              <a:rPr lang="en-US" sz="1400" b="1" dirty="0">
                <a:solidFill>
                  <a:schemeClr val="tx1"/>
                </a:solidFill>
              </a:rPr>
            </a:br>
            <a:r>
              <a:rPr lang="en-US" sz="1400" b="1" dirty="0">
                <a:solidFill>
                  <a:schemeClr val="tx1"/>
                </a:solidFill>
              </a:rPr>
              <a:t>You do not have to walk on your knees</a:t>
            </a:r>
            <a:br>
              <a:rPr lang="en-US" sz="1400" b="1" dirty="0">
                <a:solidFill>
                  <a:schemeClr val="tx1"/>
                </a:solidFill>
              </a:rPr>
            </a:br>
            <a:r>
              <a:rPr lang="en-US" sz="1400" b="1" dirty="0">
                <a:solidFill>
                  <a:schemeClr val="tx1"/>
                </a:solidFill>
              </a:rPr>
              <a:t>For a hundred miles through the desert, repenting.</a:t>
            </a:r>
            <a:br>
              <a:rPr lang="en-US" sz="1400" b="1" dirty="0">
                <a:solidFill>
                  <a:schemeClr val="tx1"/>
                </a:solidFill>
              </a:rPr>
            </a:br>
            <a:r>
              <a:rPr lang="en-US" sz="1400" b="1" dirty="0">
                <a:solidFill>
                  <a:schemeClr val="tx1"/>
                </a:solidFill>
              </a:rPr>
              <a:t>You only have to let the soft animal of your body</a:t>
            </a:r>
            <a:br>
              <a:rPr lang="en-US" sz="1400" b="1" dirty="0">
                <a:solidFill>
                  <a:schemeClr val="tx1"/>
                </a:solidFill>
              </a:rPr>
            </a:br>
            <a:r>
              <a:rPr lang="en-US" sz="1400" b="1" dirty="0">
                <a:solidFill>
                  <a:schemeClr val="tx1"/>
                </a:solidFill>
              </a:rPr>
              <a:t>love what it loves.</a:t>
            </a:r>
            <a:br>
              <a:rPr lang="en-US" sz="1400" b="1" dirty="0">
                <a:solidFill>
                  <a:schemeClr val="tx1"/>
                </a:solidFill>
              </a:rPr>
            </a:br>
            <a:r>
              <a:rPr lang="en-US" sz="1400" b="1" dirty="0">
                <a:solidFill>
                  <a:schemeClr val="tx1"/>
                </a:solidFill>
              </a:rPr>
              <a:t>Tell me about your despair, yours, and I will tell you mine.</a:t>
            </a:r>
            <a:br>
              <a:rPr lang="en-US" sz="1400" b="1" dirty="0">
                <a:solidFill>
                  <a:schemeClr val="tx1"/>
                </a:solidFill>
              </a:rPr>
            </a:br>
            <a:r>
              <a:rPr lang="en-US" sz="1400" b="1" dirty="0">
                <a:solidFill>
                  <a:schemeClr val="tx1"/>
                </a:solidFill>
              </a:rPr>
              <a:t>Meanwhile the world goes on.</a:t>
            </a:r>
            <a:br>
              <a:rPr lang="en-US" sz="1400" b="1" dirty="0">
                <a:solidFill>
                  <a:schemeClr val="tx1"/>
                </a:solidFill>
              </a:rPr>
            </a:br>
            <a:r>
              <a:rPr lang="en-US" sz="1400" b="1" dirty="0">
                <a:solidFill>
                  <a:schemeClr val="tx1"/>
                </a:solidFill>
              </a:rPr>
              <a:t>Meanwhile the sun and the clear pebbles of the rain</a:t>
            </a:r>
            <a:br>
              <a:rPr lang="en-US" sz="1400" b="1" dirty="0">
                <a:solidFill>
                  <a:schemeClr val="tx1"/>
                </a:solidFill>
              </a:rPr>
            </a:br>
            <a:r>
              <a:rPr lang="en-US" sz="1400" b="1" dirty="0">
                <a:solidFill>
                  <a:schemeClr val="tx1"/>
                </a:solidFill>
              </a:rPr>
              <a:t>are moving across the landscapes,</a:t>
            </a:r>
            <a:br>
              <a:rPr lang="en-US" sz="1400" b="1" dirty="0">
                <a:solidFill>
                  <a:schemeClr val="tx1"/>
                </a:solidFill>
              </a:rPr>
            </a:br>
            <a:r>
              <a:rPr lang="en-US" sz="1400" b="1" dirty="0">
                <a:solidFill>
                  <a:schemeClr val="tx1"/>
                </a:solidFill>
              </a:rPr>
              <a:t>over the prairies and the deep trees,</a:t>
            </a:r>
            <a:br>
              <a:rPr lang="en-US" sz="1400" b="1" dirty="0">
                <a:solidFill>
                  <a:schemeClr val="tx1"/>
                </a:solidFill>
              </a:rPr>
            </a:br>
            <a:r>
              <a:rPr lang="en-US" sz="1400" b="1" dirty="0">
                <a:solidFill>
                  <a:schemeClr val="tx1"/>
                </a:solidFill>
              </a:rPr>
              <a:t>the mountains and the rivers.</a:t>
            </a:r>
            <a:br>
              <a:rPr lang="en-US" sz="1400" b="1" dirty="0">
                <a:solidFill>
                  <a:schemeClr val="tx1"/>
                </a:solidFill>
              </a:rPr>
            </a:br>
            <a:r>
              <a:rPr lang="en-US" sz="1400" b="1" dirty="0">
                <a:solidFill>
                  <a:schemeClr val="tx1"/>
                </a:solidFill>
              </a:rPr>
              <a:t>Meanwhile the wild geese, high in the clean blue air,</a:t>
            </a:r>
            <a:br>
              <a:rPr lang="en-US" sz="1400" b="1" dirty="0">
                <a:solidFill>
                  <a:schemeClr val="tx1"/>
                </a:solidFill>
              </a:rPr>
            </a:br>
            <a:r>
              <a:rPr lang="en-US" sz="1400" b="1" dirty="0">
                <a:solidFill>
                  <a:schemeClr val="tx1"/>
                </a:solidFill>
              </a:rPr>
              <a:t>are heading home again.</a:t>
            </a:r>
            <a:br>
              <a:rPr lang="en-US" sz="1400" b="1" dirty="0">
                <a:solidFill>
                  <a:schemeClr val="tx1"/>
                </a:solidFill>
              </a:rPr>
            </a:br>
            <a:r>
              <a:rPr lang="en-US" sz="1400" b="1" dirty="0">
                <a:solidFill>
                  <a:schemeClr val="tx1"/>
                </a:solidFill>
              </a:rPr>
              <a:t>Whoever you are, no matter how lonely,</a:t>
            </a:r>
            <a:br>
              <a:rPr lang="en-US" sz="1400" b="1" dirty="0">
                <a:solidFill>
                  <a:schemeClr val="tx1"/>
                </a:solidFill>
              </a:rPr>
            </a:br>
            <a:r>
              <a:rPr lang="en-US" sz="1400" b="1" dirty="0">
                <a:solidFill>
                  <a:schemeClr val="tx1"/>
                </a:solidFill>
              </a:rPr>
              <a:t>the world offers itself to your imagination,</a:t>
            </a:r>
            <a:br>
              <a:rPr lang="en-US" sz="1400" b="1" dirty="0">
                <a:solidFill>
                  <a:schemeClr val="tx1"/>
                </a:solidFill>
              </a:rPr>
            </a:br>
            <a:r>
              <a:rPr lang="en-US" sz="1400" b="1" dirty="0">
                <a:solidFill>
                  <a:schemeClr val="tx1"/>
                </a:solidFill>
              </a:rPr>
              <a:t>calls to you like the wild geese, harsh and exciting --</a:t>
            </a:r>
            <a:br>
              <a:rPr lang="en-US" sz="1400" b="1" dirty="0">
                <a:solidFill>
                  <a:schemeClr val="tx1"/>
                </a:solidFill>
              </a:rPr>
            </a:br>
            <a:r>
              <a:rPr lang="en-US" sz="1400" b="1" dirty="0">
                <a:solidFill>
                  <a:schemeClr val="tx1"/>
                </a:solidFill>
              </a:rPr>
              <a:t>over and over announcing your place</a:t>
            </a:r>
            <a:br>
              <a:rPr lang="en-US" sz="1400" b="1" dirty="0">
                <a:solidFill>
                  <a:schemeClr val="tx1"/>
                </a:solidFill>
              </a:rPr>
            </a:br>
            <a:r>
              <a:rPr lang="en-US" sz="1400" b="1" dirty="0">
                <a:solidFill>
                  <a:schemeClr val="tx1"/>
                </a:solidFill>
              </a:rPr>
              <a:t>in the family of things.</a:t>
            </a:r>
          </a:p>
        </p:txBody>
      </p:sp>
      <p:sp>
        <p:nvSpPr>
          <p:cNvPr id="4" name="Slide Number Placeholder 3">
            <a:extLst>
              <a:ext uri="{FF2B5EF4-FFF2-40B4-BE49-F238E27FC236}">
                <a16:creationId xmlns:a16="http://schemas.microsoft.com/office/drawing/2014/main" id="{08281245-FCDA-4887-A6D3-4F88B14D15D8}"/>
              </a:ext>
            </a:extLst>
          </p:cNvPr>
          <p:cNvSpPr>
            <a:spLocks noGrp="1"/>
          </p:cNvSpPr>
          <p:nvPr>
            <p:ph type="sldNum" idx="12"/>
          </p:nvPr>
        </p:nvSpPr>
        <p:spPr/>
        <p:txBody>
          <a:bodyPr/>
          <a:lstStyle/>
          <a:p>
            <a:pPr lvl="0">
              <a:spcBef>
                <a:spcPts val="0"/>
              </a:spcBef>
              <a:buNone/>
            </a:pPr>
            <a:fld id="{00000000-1234-1234-1234-123412341234}" type="slidenum">
              <a:rPr lang="en" smtClean="0"/>
              <a:t>26</a:t>
            </a:fld>
            <a:endParaRPr lang="en"/>
          </a:p>
        </p:txBody>
      </p:sp>
    </p:spTree>
    <p:extLst>
      <p:ext uri="{BB962C8B-B14F-4D97-AF65-F5344CB8AC3E}">
        <p14:creationId xmlns:p14="http://schemas.microsoft.com/office/powerpoint/2010/main" val="34286398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9602" y="55840"/>
            <a:ext cx="4711604" cy="5087659"/>
          </a:xfrm>
        </p:spPr>
        <p:txBody>
          <a:bodyPr/>
          <a:lstStyle/>
          <a:p>
            <a:pPr algn="ctr"/>
            <a:r>
              <a:rPr lang="en-US" sz="1400" b="1" dirty="0"/>
              <a:t>Wild Geese, by Mary Oliver</a:t>
            </a:r>
          </a:p>
          <a:p>
            <a:pPr algn="ctr"/>
            <a:r>
              <a:rPr lang="en-US" sz="1400" dirty="0"/>
              <a:t>You do not have to be good.</a:t>
            </a:r>
            <a:br>
              <a:rPr lang="en-US" sz="1400" dirty="0"/>
            </a:br>
            <a:r>
              <a:rPr lang="en-US" sz="1400" dirty="0"/>
              <a:t>You do not have to walk on your knees</a:t>
            </a:r>
            <a:br>
              <a:rPr lang="en-US" sz="1400" dirty="0"/>
            </a:br>
            <a:r>
              <a:rPr lang="en-US" sz="1400" dirty="0"/>
              <a:t>For a hundred miles through the desert, repenting.</a:t>
            </a:r>
            <a:br>
              <a:rPr lang="en-US" sz="1400" dirty="0"/>
            </a:br>
            <a:r>
              <a:rPr lang="en-US" sz="1400" dirty="0"/>
              <a:t>You only have to let the soft animal of your body</a:t>
            </a:r>
            <a:br>
              <a:rPr lang="en-US" sz="1400" dirty="0"/>
            </a:br>
            <a:r>
              <a:rPr lang="en-US" sz="1400" dirty="0"/>
              <a:t>love what it loves.</a:t>
            </a:r>
            <a:br>
              <a:rPr lang="en-US" sz="1400" dirty="0"/>
            </a:br>
            <a:r>
              <a:rPr lang="en-US" sz="1400" dirty="0"/>
              <a:t>Tell me about your despair, yours, and I will tell you mine.</a:t>
            </a:r>
            <a:br>
              <a:rPr lang="en-US" sz="1400" dirty="0"/>
            </a:br>
            <a:r>
              <a:rPr lang="en-US" sz="1400" dirty="0"/>
              <a:t>Meanwhile the world goes on.</a:t>
            </a:r>
            <a:br>
              <a:rPr lang="en-US" sz="1400" dirty="0"/>
            </a:br>
            <a:r>
              <a:rPr lang="en-US" sz="1400" dirty="0"/>
              <a:t>Meanwhile the sun and the clear pebbles of the rain</a:t>
            </a:r>
            <a:br>
              <a:rPr lang="en-US" sz="1400" dirty="0"/>
            </a:br>
            <a:r>
              <a:rPr lang="en-US" sz="1400" dirty="0"/>
              <a:t>are moving across the landscapes,</a:t>
            </a:r>
            <a:br>
              <a:rPr lang="en-US" sz="1400" dirty="0"/>
            </a:br>
            <a:r>
              <a:rPr lang="en-US" sz="1400" dirty="0"/>
              <a:t>over the prairies and the deep trees,</a:t>
            </a:r>
            <a:br>
              <a:rPr lang="en-US" sz="1400" dirty="0"/>
            </a:br>
            <a:r>
              <a:rPr lang="en-US" sz="1400" dirty="0"/>
              <a:t>the mountains and the rivers.</a:t>
            </a:r>
            <a:br>
              <a:rPr lang="en-US" sz="1400" dirty="0"/>
            </a:br>
            <a:r>
              <a:rPr lang="en-US" sz="1400" dirty="0"/>
              <a:t>Meanwhile the wild geese, high in the clean blue air,</a:t>
            </a:r>
            <a:br>
              <a:rPr lang="en-US" sz="1400" dirty="0"/>
            </a:br>
            <a:r>
              <a:rPr lang="en-US" sz="1400" dirty="0"/>
              <a:t>are heading home again.</a:t>
            </a:r>
            <a:br>
              <a:rPr lang="en-US" sz="1400" dirty="0"/>
            </a:br>
            <a:r>
              <a:rPr lang="en-US" sz="1400" dirty="0"/>
              <a:t>Whoever you are, no matter how lonely,</a:t>
            </a:r>
            <a:br>
              <a:rPr lang="en-US" sz="1400" dirty="0"/>
            </a:br>
            <a:r>
              <a:rPr lang="en-US" sz="1400" dirty="0"/>
              <a:t>the world offers itself to your imagination,</a:t>
            </a:r>
            <a:br>
              <a:rPr lang="en-US" sz="1400" dirty="0"/>
            </a:br>
            <a:r>
              <a:rPr lang="en-US" sz="1400" dirty="0"/>
              <a:t>calls to you like the wild geese, harsh and exciting --</a:t>
            </a:r>
            <a:br>
              <a:rPr lang="en-US" sz="1400" dirty="0"/>
            </a:br>
            <a:r>
              <a:rPr lang="en-US" sz="1400" dirty="0"/>
              <a:t>over and over announcing your place</a:t>
            </a:r>
            <a:br>
              <a:rPr lang="en-US" sz="1400" dirty="0"/>
            </a:br>
            <a:r>
              <a:rPr lang="en-US" sz="1400" dirty="0"/>
              <a:t>in the family of things.</a:t>
            </a:r>
          </a:p>
        </p:txBody>
      </p:sp>
      <p:sp>
        <p:nvSpPr>
          <p:cNvPr id="2" name="Rectangle 1"/>
          <p:cNvSpPr/>
          <p:nvPr/>
        </p:nvSpPr>
        <p:spPr>
          <a:xfrm>
            <a:off x="4851206" y="569807"/>
            <a:ext cx="4104330" cy="2893100"/>
          </a:xfrm>
          <a:prstGeom prst="rect">
            <a:avLst/>
          </a:prstGeom>
        </p:spPr>
        <p:txBody>
          <a:bodyPr wrap="square">
            <a:spAutoFit/>
          </a:bodyPr>
          <a:lstStyle/>
          <a:p>
            <a:r>
              <a:rPr lang="en-US" b="1" dirty="0"/>
              <a:t>Read these lines from the poem.</a:t>
            </a:r>
          </a:p>
          <a:p>
            <a:endParaRPr lang="en-US" b="1" dirty="0"/>
          </a:p>
          <a:p>
            <a:r>
              <a:rPr lang="en-US" b="1" i="1" dirty="0"/>
              <a:t>Tell me about despair, yours, and I will tell you mine.</a:t>
            </a:r>
          </a:p>
          <a:p>
            <a:endParaRPr lang="en-US" b="1" i="1" dirty="0"/>
          </a:p>
          <a:p>
            <a:r>
              <a:rPr lang="en-US" b="1" i="1" dirty="0"/>
              <a:t>Meanwhile the world goes on.</a:t>
            </a:r>
          </a:p>
          <a:p>
            <a:endParaRPr lang="en-US" b="1" dirty="0"/>
          </a:p>
          <a:p>
            <a:r>
              <a:rPr lang="en-US" b="1" dirty="0"/>
              <a:t>These lines suggest —</a:t>
            </a:r>
          </a:p>
          <a:p>
            <a:endParaRPr lang="en-US" b="1" dirty="0"/>
          </a:p>
          <a:p>
            <a:pPr marL="342900" indent="-342900">
              <a:buFont typeface="+mj-lt"/>
              <a:buAutoNum type="alphaUcPeriod"/>
            </a:pPr>
            <a:r>
              <a:rPr lang="en-US" b="1" dirty="0"/>
              <a:t>the futility of talk</a:t>
            </a:r>
          </a:p>
          <a:p>
            <a:pPr marL="342900" indent="-342900">
              <a:buFont typeface="+mj-lt"/>
              <a:buAutoNum type="alphaUcPeriod"/>
            </a:pPr>
            <a:r>
              <a:rPr lang="en-US" b="1" dirty="0"/>
              <a:t>the need for forgiveness</a:t>
            </a:r>
          </a:p>
          <a:p>
            <a:pPr marL="342900" indent="-342900">
              <a:buFont typeface="+mj-lt"/>
              <a:buAutoNum type="alphaUcPeriod"/>
            </a:pPr>
            <a:r>
              <a:rPr lang="en-US" b="1" dirty="0"/>
              <a:t>the desire for change</a:t>
            </a:r>
          </a:p>
          <a:p>
            <a:pPr marL="342900" indent="-342900">
              <a:buFont typeface="+mj-lt"/>
              <a:buAutoNum type="alphaUcPeriod"/>
            </a:pPr>
            <a:r>
              <a:rPr lang="en-US" b="1" dirty="0"/>
              <a:t>the uselessness of hope</a:t>
            </a:r>
          </a:p>
        </p:txBody>
      </p:sp>
      <p:sp>
        <p:nvSpPr>
          <p:cNvPr id="5" name="Slide Number Placeholder 4">
            <a:extLst>
              <a:ext uri="{FF2B5EF4-FFF2-40B4-BE49-F238E27FC236}">
                <a16:creationId xmlns:a16="http://schemas.microsoft.com/office/drawing/2014/main" id="{1FD76F57-B69F-43BB-B562-90253A006ABA}"/>
              </a:ext>
            </a:extLst>
          </p:cNvPr>
          <p:cNvSpPr>
            <a:spLocks noGrp="1"/>
          </p:cNvSpPr>
          <p:nvPr>
            <p:ph type="sldNum" idx="12"/>
          </p:nvPr>
        </p:nvSpPr>
        <p:spPr/>
        <p:txBody>
          <a:bodyPr/>
          <a:lstStyle/>
          <a:p>
            <a:pPr lvl="0">
              <a:spcBef>
                <a:spcPts val="0"/>
              </a:spcBef>
              <a:buNone/>
            </a:pPr>
            <a:fld id="{00000000-1234-1234-1234-123412341234}" type="slidenum">
              <a:rPr lang="en" smtClean="0"/>
              <a:t>27</a:t>
            </a:fld>
            <a:endParaRPr lang="en"/>
          </a:p>
        </p:txBody>
      </p:sp>
    </p:spTree>
    <p:extLst>
      <p:ext uri="{BB962C8B-B14F-4D97-AF65-F5344CB8AC3E}">
        <p14:creationId xmlns:p14="http://schemas.microsoft.com/office/powerpoint/2010/main" val="42230802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206" y="569807"/>
            <a:ext cx="4104330" cy="3539430"/>
          </a:xfrm>
          <a:prstGeom prst="rect">
            <a:avLst/>
          </a:prstGeom>
          <a:ln>
            <a:solidFill>
              <a:schemeClr val="accent1"/>
            </a:solidFill>
          </a:ln>
        </p:spPr>
        <p:txBody>
          <a:bodyPr wrap="square">
            <a:spAutoFit/>
          </a:bodyPr>
          <a:lstStyle/>
          <a:p>
            <a:r>
              <a:rPr lang="en-US" b="1" dirty="0"/>
              <a:t>By beginning lines 1, 2, and 4 with “You” and then beginning lines 7, 8, and 12 with</a:t>
            </a:r>
          </a:p>
          <a:p>
            <a:r>
              <a:rPr lang="en-US" b="1" dirty="0"/>
              <a:t>“Meanwhile,” the poet emphasizes —</a:t>
            </a:r>
          </a:p>
          <a:p>
            <a:endParaRPr lang="en-US" b="1" dirty="0"/>
          </a:p>
          <a:p>
            <a:pPr marL="342900" indent="-342900">
              <a:buFont typeface="+mj-lt"/>
              <a:buAutoNum type="alphaUcPeriod"/>
            </a:pPr>
            <a:r>
              <a:rPr lang="en-US" b="1" dirty="0"/>
              <a:t>the moral imperative for each person to take responsibility for protecting the natural world</a:t>
            </a:r>
          </a:p>
          <a:p>
            <a:pPr marL="342900" indent="-342900">
              <a:buFont typeface="+mj-lt"/>
              <a:buAutoNum type="alphaUcPeriod"/>
            </a:pPr>
            <a:r>
              <a:rPr lang="en-US" b="1" dirty="0"/>
              <a:t>the contrast between the misery of a person lost in despair and the magnificence of the natural world</a:t>
            </a:r>
          </a:p>
          <a:p>
            <a:pPr marL="342900" indent="-342900">
              <a:buFont typeface="+mj-lt"/>
              <a:buAutoNum type="alphaUcPeriod"/>
            </a:pPr>
            <a:r>
              <a:rPr lang="en-US" b="1" dirty="0"/>
              <a:t>the parallel between the changing phases in a person’s life and the eternal cycles found in nature</a:t>
            </a:r>
          </a:p>
          <a:p>
            <a:pPr marL="342900" indent="-342900">
              <a:buFont typeface="+mj-lt"/>
              <a:buAutoNum type="alphaUcPeriod"/>
            </a:pPr>
            <a:r>
              <a:rPr lang="en-US" b="1" dirty="0"/>
              <a:t>the need for each person to understand the geographic features of his or her natural environment</a:t>
            </a:r>
          </a:p>
        </p:txBody>
      </p:sp>
      <p:sp>
        <p:nvSpPr>
          <p:cNvPr id="6" name="Text Placeholder 2"/>
          <p:cNvSpPr>
            <a:spLocks noGrp="1"/>
          </p:cNvSpPr>
          <p:nvPr>
            <p:ph type="body" idx="1"/>
          </p:nvPr>
        </p:nvSpPr>
        <p:spPr>
          <a:xfrm>
            <a:off x="-1" y="0"/>
            <a:ext cx="5116451" cy="5087659"/>
          </a:xfrm>
        </p:spPr>
        <p:txBody>
          <a:bodyPr/>
          <a:lstStyle/>
          <a:p>
            <a:pPr algn="ctr"/>
            <a:r>
              <a:rPr lang="en-US" sz="1400" b="1" dirty="0">
                <a:solidFill>
                  <a:schemeClr val="tx1"/>
                </a:solidFill>
              </a:rPr>
              <a:t>Wild Geese, by Mary Oliver</a:t>
            </a:r>
          </a:p>
          <a:p>
            <a:pPr algn="ctr"/>
            <a:r>
              <a:rPr lang="en-US" sz="1400" b="1" dirty="0">
                <a:solidFill>
                  <a:schemeClr val="tx1"/>
                </a:solidFill>
              </a:rPr>
              <a:t>You do not have to be good.</a:t>
            </a:r>
            <a:br>
              <a:rPr lang="en-US" sz="1400" b="1" dirty="0">
                <a:solidFill>
                  <a:schemeClr val="tx1"/>
                </a:solidFill>
              </a:rPr>
            </a:br>
            <a:r>
              <a:rPr lang="en-US" sz="1400" b="1" dirty="0">
                <a:solidFill>
                  <a:schemeClr val="tx1"/>
                </a:solidFill>
              </a:rPr>
              <a:t>You do not have to walk on your knees</a:t>
            </a:r>
            <a:br>
              <a:rPr lang="en-US" sz="1400" b="1" dirty="0">
                <a:solidFill>
                  <a:schemeClr val="tx1"/>
                </a:solidFill>
              </a:rPr>
            </a:br>
            <a:r>
              <a:rPr lang="en-US" sz="1400" b="1" dirty="0">
                <a:solidFill>
                  <a:schemeClr val="tx1"/>
                </a:solidFill>
              </a:rPr>
              <a:t>For a hundred miles through the desert, repenting.</a:t>
            </a:r>
            <a:br>
              <a:rPr lang="en-US" sz="1400" b="1" dirty="0">
                <a:solidFill>
                  <a:schemeClr val="tx1"/>
                </a:solidFill>
              </a:rPr>
            </a:br>
            <a:r>
              <a:rPr lang="en-US" sz="1400" b="1" dirty="0">
                <a:solidFill>
                  <a:schemeClr val="tx1"/>
                </a:solidFill>
              </a:rPr>
              <a:t>You only have to let the soft animal of your body</a:t>
            </a:r>
            <a:br>
              <a:rPr lang="en-US" sz="1400" b="1" dirty="0">
                <a:solidFill>
                  <a:schemeClr val="tx1"/>
                </a:solidFill>
              </a:rPr>
            </a:br>
            <a:r>
              <a:rPr lang="en-US" sz="1400" b="1" dirty="0">
                <a:solidFill>
                  <a:schemeClr val="tx1"/>
                </a:solidFill>
              </a:rPr>
              <a:t>love what it loves.</a:t>
            </a:r>
            <a:br>
              <a:rPr lang="en-US" sz="1400" b="1" dirty="0">
                <a:solidFill>
                  <a:schemeClr val="tx1"/>
                </a:solidFill>
              </a:rPr>
            </a:br>
            <a:r>
              <a:rPr lang="en-US" sz="1400" b="1" dirty="0">
                <a:solidFill>
                  <a:schemeClr val="tx1"/>
                </a:solidFill>
              </a:rPr>
              <a:t>Tell me about your despair, yours, and I will tell you mine.</a:t>
            </a:r>
            <a:br>
              <a:rPr lang="en-US" sz="1400" b="1" dirty="0">
                <a:solidFill>
                  <a:schemeClr val="tx1"/>
                </a:solidFill>
              </a:rPr>
            </a:br>
            <a:r>
              <a:rPr lang="en-US" sz="1400" b="1" dirty="0">
                <a:solidFill>
                  <a:schemeClr val="tx1"/>
                </a:solidFill>
              </a:rPr>
              <a:t>Meanwhile the world goes on.</a:t>
            </a:r>
            <a:br>
              <a:rPr lang="en-US" sz="1400" b="1" dirty="0">
                <a:solidFill>
                  <a:schemeClr val="tx1"/>
                </a:solidFill>
              </a:rPr>
            </a:br>
            <a:r>
              <a:rPr lang="en-US" sz="1400" b="1" dirty="0">
                <a:solidFill>
                  <a:schemeClr val="tx1"/>
                </a:solidFill>
              </a:rPr>
              <a:t>Meanwhile the sun and the clear pebbles of the rain</a:t>
            </a:r>
            <a:br>
              <a:rPr lang="en-US" sz="1400" b="1" dirty="0">
                <a:solidFill>
                  <a:schemeClr val="tx1"/>
                </a:solidFill>
              </a:rPr>
            </a:br>
            <a:r>
              <a:rPr lang="en-US" sz="1400" b="1" dirty="0">
                <a:solidFill>
                  <a:schemeClr val="tx1"/>
                </a:solidFill>
              </a:rPr>
              <a:t>are moving across the landscapes,</a:t>
            </a:r>
            <a:br>
              <a:rPr lang="en-US" sz="1400" b="1" dirty="0">
                <a:solidFill>
                  <a:schemeClr val="tx1"/>
                </a:solidFill>
              </a:rPr>
            </a:br>
            <a:r>
              <a:rPr lang="en-US" sz="1400" b="1" dirty="0">
                <a:solidFill>
                  <a:schemeClr val="tx1"/>
                </a:solidFill>
              </a:rPr>
              <a:t>over the prairies and the deep trees,</a:t>
            </a:r>
            <a:br>
              <a:rPr lang="en-US" sz="1400" b="1" dirty="0">
                <a:solidFill>
                  <a:schemeClr val="tx1"/>
                </a:solidFill>
              </a:rPr>
            </a:br>
            <a:r>
              <a:rPr lang="en-US" sz="1400" b="1" dirty="0">
                <a:solidFill>
                  <a:schemeClr val="tx1"/>
                </a:solidFill>
              </a:rPr>
              <a:t>the mountains and the rivers.</a:t>
            </a:r>
            <a:br>
              <a:rPr lang="en-US" sz="1400" b="1" dirty="0">
                <a:solidFill>
                  <a:schemeClr val="tx1"/>
                </a:solidFill>
              </a:rPr>
            </a:br>
            <a:r>
              <a:rPr lang="en-US" sz="1400" b="1" dirty="0">
                <a:solidFill>
                  <a:schemeClr val="tx1"/>
                </a:solidFill>
              </a:rPr>
              <a:t>Meanwhile the wild geese, high in the clean blue air,</a:t>
            </a:r>
            <a:br>
              <a:rPr lang="en-US" sz="1400" b="1" dirty="0">
                <a:solidFill>
                  <a:schemeClr val="tx1"/>
                </a:solidFill>
              </a:rPr>
            </a:br>
            <a:r>
              <a:rPr lang="en-US" sz="1400" b="1" dirty="0">
                <a:solidFill>
                  <a:schemeClr val="tx1"/>
                </a:solidFill>
              </a:rPr>
              <a:t>are heading home again.</a:t>
            </a:r>
            <a:br>
              <a:rPr lang="en-US" sz="1400" b="1" dirty="0">
                <a:solidFill>
                  <a:schemeClr val="tx1"/>
                </a:solidFill>
              </a:rPr>
            </a:br>
            <a:r>
              <a:rPr lang="en-US" sz="1400" b="1" dirty="0">
                <a:solidFill>
                  <a:schemeClr val="tx1"/>
                </a:solidFill>
              </a:rPr>
              <a:t>Whoever you are, no matter how lonely,</a:t>
            </a:r>
            <a:br>
              <a:rPr lang="en-US" sz="1400" b="1" dirty="0">
                <a:solidFill>
                  <a:schemeClr val="tx1"/>
                </a:solidFill>
              </a:rPr>
            </a:br>
            <a:r>
              <a:rPr lang="en-US" sz="1400" b="1" dirty="0">
                <a:solidFill>
                  <a:schemeClr val="tx1"/>
                </a:solidFill>
              </a:rPr>
              <a:t>the world offers itself to your imagination,</a:t>
            </a:r>
            <a:br>
              <a:rPr lang="en-US" sz="1400" b="1" dirty="0">
                <a:solidFill>
                  <a:schemeClr val="tx1"/>
                </a:solidFill>
              </a:rPr>
            </a:br>
            <a:r>
              <a:rPr lang="en-US" sz="1400" b="1" dirty="0">
                <a:solidFill>
                  <a:schemeClr val="tx1"/>
                </a:solidFill>
              </a:rPr>
              <a:t>calls to you like the wild geese, harsh and exciting --</a:t>
            </a:r>
            <a:br>
              <a:rPr lang="en-US" sz="1400" b="1" dirty="0">
                <a:solidFill>
                  <a:schemeClr val="tx1"/>
                </a:solidFill>
              </a:rPr>
            </a:br>
            <a:r>
              <a:rPr lang="en-US" sz="1400" b="1" dirty="0">
                <a:solidFill>
                  <a:schemeClr val="tx1"/>
                </a:solidFill>
              </a:rPr>
              <a:t>over and over announcing your place</a:t>
            </a:r>
            <a:br>
              <a:rPr lang="en-US" sz="1400" b="1" dirty="0">
                <a:solidFill>
                  <a:schemeClr val="tx1"/>
                </a:solidFill>
              </a:rPr>
            </a:br>
            <a:r>
              <a:rPr lang="en-US" sz="1400" b="1" dirty="0">
                <a:solidFill>
                  <a:schemeClr val="tx1"/>
                </a:solidFill>
              </a:rPr>
              <a:t>in the family of things.</a:t>
            </a:r>
          </a:p>
        </p:txBody>
      </p:sp>
      <p:sp>
        <p:nvSpPr>
          <p:cNvPr id="4" name="Slide Number Placeholder 3">
            <a:extLst>
              <a:ext uri="{FF2B5EF4-FFF2-40B4-BE49-F238E27FC236}">
                <a16:creationId xmlns:a16="http://schemas.microsoft.com/office/drawing/2014/main" id="{CD843C58-2D0B-4784-8C1E-9D40FD3CB5C5}"/>
              </a:ext>
            </a:extLst>
          </p:cNvPr>
          <p:cNvSpPr>
            <a:spLocks noGrp="1"/>
          </p:cNvSpPr>
          <p:nvPr>
            <p:ph type="sldNum" idx="12"/>
          </p:nvPr>
        </p:nvSpPr>
        <p:spPr/>
        <p:txBody>
          <a:bodyPr/>
          <a:lstStyle/>
          <a:p>
            <a:pPr lvl="0">
              <a:spcBef>
                <a:spcPts val="0"/>
              </a:spcBef>
              <a:buNone/>
            </a:pPr>
            <a:fld id="{00000000-1234-1234-1234-123412341234}" type="slidenum">
              <a:rPr lang="en" smtClean="0"/>
              <a:t>28</a:t>
            </a:fld>
            <a:endParaRPr lang="en"/>
          </a:p>
        </p:txBody>
      </p:sp>
    </p:spTree>
    <p:extLst>
      <p:ext uri="{BB962C8B-B14F-4D97-AF65-F5344CB8AC3E}">
        <p14:creationId xmlns:p14="http://schemas.microsoft.com/office/powerpoint/2010/main" val="28388453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51206" y="569807"/>
            <a:ext cx="4104330" cy="3970318"/>
          </a:xfrm>
          <a:prstGeom prst="rect">
            <a:avLst/>
          </a:prstGeom>
          <a:ln>
            <a:solidFill>
              <a:schemeClr val="accent1"/>
            </a:solidFill>
          </a:ln>
        </p:spPr>
        <p:txBody>
          <a:bodyPr wrap="square">
            <a:spAutoFit/>
          </a:bodyPr>
          <a:lstStyle/>
          <a:p>
            <a:r>
              <a:rPr lang="en-US" b="1" dirty="0"/>
              <a:t>Read these lines from the poem.</a:t>
            </a:r>
          </a:p>
          <a:p>
            <a:endParaRPr lang="en-US" b="1" i="1" dirty="0"/>
          </a:p>
          <a:p>
            <a:r>
              <a:rPr lang="en-US" b="1" i="1" dirty="0"/>
              <a:t>Meanwhile the sun and the clear pebbles of the rain </a:t>
            </a:r>
          </a:p>
          <a:p>
            <a:r>
              <a:rPr lang="en-US" b="1" i="1" dirty="0"/>
              <a:t>are moving across the landscapes,</a:t>
            </a:r>
          </a:p>
          <a:p>
            <a:r>
              <a:rPr lang="en-US" b="1" i="1" dirty="0"/>
              <a:t>over the prairies and the deep trees,</a:t>
            </a:r>
          </a:p>
          <a:p>
            <a:r>
              <a:rPr lang="en-US" b="1" i="1" dirty="0"/>
              <a:t>the mountains and the rivers.</a:t>
            </a:r>
          </a:p>
          <a:p>
            <a:r>
              <a:rPr lang="en-US" b="1" i="1" dirty="0"/>
              <a:t>Meanwhile the wild geese, high in the clean blue air,</a:t>
            </a:r>
          </a:p>
          <a:p>
            <a:r>
              <a:rPr lang="en-US" b="1" i="1" dirty="0"/>
              <a:t>are heading home again.</a:t>
            </a:r>
          </a:p>
          <a:p>
            <a:endParaRPr lang="en-US" b="1" i="1" dirty="0"/>
          </a:p>
          <a:p>
            <a:r>
              <a:rPr lang="en-US" b="1" dirty="0"/>
              <a:t>The tone of this section of the poem can best be described as —</a:t>
            </a:r>
          </a:p>
          <a:p>
            <a:endParaRPr lang="en-US" b="1" dirty="0"/>
          </a:p>
          <a:p>
            <a:pPr marL="342900" indent="-342900">
              <a:buFont typeface="+mj-lt"/>
              <a:buAutoNum type="alphaUcPeriod"/>
            </a:pPr>
            <a:r>
              <a:rPr lang="en-US" b="1" dirty="0"/>
              <a:t>uplifting</a:t>
            </a:r>
          </a:p>
          <a:p>
            <a:pPr marL="342900" indent="-342900">
              <a:buFont typeface="+mj-lt"/>
              <a:buAutoNum type="alphaUcPeriod"/>
            </a:pPr>
            <a:r>
              <a:rPr lang="en-US" b="1" dirty="0"/>
              <a:t>straightforward</a:t>
            </a:r>
          </a:p>
          <a:p>
            <a:pPr marL="342900" indent="-342900">
              <a:buFont typeface="+mj-lt"/>
              <a:buAutoNum type="alphaUcPeriod"/>
            </a:pPr>
            <a:r>
              <a:rPr lang="en-US" b="1" dirty="0"/>
              <a:t>conversational</a:t>
            </a:r>
          </a:p>
          <a:p>
            <a:pPr marL="342900" indent="-342900">
              <a:buFont typeface="+mj-lt"/>
              <a:buAutoNum type="alphaUcPeriod"/>
            </a:pPr>
            <a:r>
              <a:rPr lang="en-US" b="1" dirty="0"/>
              <a:t>condescending</a:t>
            </a:r>
          </a:p>
        </p:txBody>
      </p:sp>
      <p:sp>
        <p:nvSpPr>
          <p:cNvPr id="6" name="Text Placeholder 2"/>
          <p:cNvSpPr>
            <a:spLocks noGrp="1"/>
          </p:cNvSpPr>
          <p:nvPr>
            <p:ph type="body" idx="1"/>
          </p:nvPr>
        </p:nvSpPr>
        <p:spPr>
          <a:xfrm>
            <a:off x="-1" y="0"/>
            <a:ext cx="5116451" cy="5087659"/>
          </a:xfrm>
        </p:spPr>
        <p:txBody>
          <a:bodyPr/>
          <a:lstStyle/>
          <a:p>
            <a:pPr algn="ctr"/>
            <a:r>
              <a:rPr lang="en-US" sz="1400" b="1" dirty="0">
                <a:solidFill>
                  <a:schemeClr val="tx1"/>
                </a:solidFill>
              </a:rPr>
              <a:t>Wild Geese, by Mary Oliver</a:t>
            </a:r>
          </a:p>
          <a:p>
            <a:pPr algn="ctr"/>
            <a:r>
              <a:rPr lang="en-US" sz="1400" b="1" dirty="0">
                <a:solidFill>
                  <a:schemeClr val="tx1"/>
                </a:solidFill>
              </a:rPr>
              <a:t>You do not have to be good.</a:t>
            </a:r>
            <a:br>
              <a:rPr lang="en-US" sz="1400" b="1" dirty="0">
                <a:solidFill>
                  <a:schemeClr val="tx1"/>
                </a:solidFill>
              </a:rPr>
            </a:br>
            <a:r>
              <a:rPr lang="en-US" sz="1400" b="1" dirty="0">
                <a:solidFill>
                  <a:schemeClr val="tx1"/>
                </a:solidFill>
              </a:rPr>
              <a:t>You do not have to walk on your knees</a:t>
            </a:r>
            <a:br>
              <a:rPr lang="en-US" sz="1400" b="1" dirty="0">
                <a:solidFill>
                  <a:schemeClr val="tx1"/>
                </a:solidFill>
              </a:rPr>
            </a:br>
            <a:r>
              <a:rPr lang="en-US" sz="1400" b="1" dirty="0">
                <a:solidFill>
                  <a:schemeClr val="tx1"/>
                </a:solidFill>
              </a:rPr>
              <a:t>For a hundred miles through the desert, repenting.</a:t>
            </a:r>
            <a:br>
              <a:rPr lang="en-US" sz="1400" b="1" dirty="0">
                <a:solidFill>
                  <a:schemeClr val="tx1"/>
                </a:solidFill>
              </a:rPr>
            </a:br>
            <a:r>
              <a:rPr lang="en-US" sz="1400" b="1" dirty="0">
                <a:solidFill>
                  <a:schemeClr val="tx1"/>
                </a:solidFill>
              </a:rPr>
              <a:t>You only have to let the soft animal of your body</a:t>
            </a:r>
            <a:br>
              <a:rPr lang="en-US" sz="1400" b="1" dirty="0">
                <a:solidFill>
                  <a:schemeClr val="tx1"/>
                </a:solidFill>
              </a:rPr>
            </a:br>
            <a:r>
              <a:rPr lang="en-US" sz="1400" b="1" dirty="0">
                <a:solidFill>
                  <a:schemeClr val="tx1"/>
                </a:solidFill>
              </a:rPr>
              <a:t>love what it loves.</a:t>
            </a:r>
            <a:br>
              <a:rPr lang="en-US" sz="1400" b="1" dirty="0">
                <a:solidFill>
                  <a:schemeClr val="tx1"/>
                </a:solidFill>
              </a:rPr>
            </a:br>
            <a:r>
              <a:rPr lang="en-US" sz="1400" b="1" dirty="0">
                <a:solidFill>
                  <a:schemeClr val="tx1"/>
                </a:solidFill>
              </a:rPr>
              <a:t>Tell me about your despair, yours, and I will tell you mine.</a:t>
            </a:r>
            <a:br>
              <a:rPr lang="en-US" sz="1400" b="1" dirty="0">
                <a:solidFill>
                  <a:schemeClr val="tx1"/>
                </a:solidFill>
              </a:rPr>
            </a:br>
            <a:r>
              <a:rPr lang="en-US" sz="1400" b="1" dirty="0">
                <a:solidFill>
                  <a:schemeClr val="tx1"/>
                </a:solidFill>
              </a:rPr>
              <a:t>Meanwhile the world goes on.</a:t>
            </a:r>
            <a:br>
              <a:rPr lang="en-US" sz="1400" b="1" dirty="0">
                <a:solidFill>
                  <a:schemeClr val="tx1"/>
                </a:solidFill>
              </a:rPr>
            </a:br>
            <a:r>
              <a:rPr lang="en-US" sz="1400" b="1" dirty="0">
                <a:solidFill>
                  <a:schemeClr val="tx1"/>
                </a:solidFill>
              </a:rPr>
              <a:t>Meanwhile the sun and the clear pebbles of the rain</a:t>
            </a:r>
            <a:br>
              <a:rPr lang="en-US" sz="1400" b="1" dirty="0">
                <a:solidFill>
                  <a:schemeClr val="tx1"/>
                </a:solidFill>
              </a:rPr>
            </a:br>
            <a:r>
              <a:rPr lang="en-US" sz="1400" b="1" dirty="0">
                <a:solidFill>
                  <a:schemeClr val="tx1"/>
                </a:solidFill>
              </a:rPr>
              <a:t>are moving across the landscapes,</a:t>
            </a:r>
            <a:br>
              <a:rPr lang="en-US" sz="1400" b="1" dirty="0">
                <a:solidFill>
                  <a:schemeClr val="tx1"/>
                </a:solidFill>
              </a:rPr>
            </a:br>
            <a:r>
              <a:rPr lang="en-US" sz="1400" b="1" dirty="0">
                <a:solidFill>
                  <a:schemeClr val="tx1"/>
                </a:solidFill>
              </a:rPr>
              <a:t>over the prairies and the deep trees,</a:t>
            </a:r>
            <a:br>
              <a:rPr lang="en-US" sz="1400" b="1" dirty="0">
                <a:solidFill>
                  <a:schemeClr val="tx1"/>
                </a:solidFill>
              </a:rPr>
            </a:br>
            <a:r>
              <a:rPr lang="en-US" sz="1400" b="1" dirty="0">
                <a:solidFill>
                  <a:schemeClr val="tx1"/>
                </a:solidFill>
              </a:rPr>
              <a:t>the mountains and the rivers.</a:t>
            </a:r>
            <a:br>
              <a:rPr lang="en-US" sz="1400" b="1" dirty="0">
                <a:solidFill>
                  <a:schemeClr val="tx1"/>
                </a:solidFill>
              </a:rPr>
            </a:br>
            <a:r>
              <a:rPr lang="en-US" sz="1400" b="1" dirty="0">
                <a:solidFill>
                  <a:schemeClr val="tx1"/>
                </a:solidFill>
              </a:rPr>
              <a:t>Meanwhile the wild geese, high in the clean blue air,</a:t>
            </a:r>
            <a:br>
              <a:rPr lang="en-US" sz="1400" b="1" dirty="0">
                <a:solidFill>
                  <a:schemeClr val="tx1"/>
                </a:solidFill>
              </a:rPr>
            </a:br>
            <a:r>
              <a:rPr lang="en-US" sz="1400" b="1" dirty="0">
                <a:solidFill>
                  <a:schemeClr val="tx1"/>
                </a:solidFill>
              </a:rPr>
              <a:t>are heading home again.</a:t>
            </a:r>
            <a:br>
              <a:rPr lang="en-US" sz="1400" b="1" dirty="0">
                <a:solidFill>
                  <a:schemeClr val="tx1"/>
                </a:solidFill>
              </a:rPr>
            </a:br>
            <a:r>
              <a:rPr lang="en-US" sz="1400" b="1" dirty="0">
                <a:solidFill>
                  <a:schemeClr val="tx1"/>
                </a:solidFill>
              </a:rPr>
              <a:t>Whoever you are, no matter how lonely,</a:t>
            </a:r>
            <a:br>
              <a:rPr lang="en-US" sz="1400" b="1" dirty="0">
                <a:solidFill>
                  <a:schemeClr val="tx1"/>
                </a:solidFill>
              </a:rPr>
            </a:br>
            <a:r>
              <a:rPr lang="en-US" sz="1400" b="1" dirty="0">
                <a:solidFill>
                  <a:schemeClr val="tx1"/>
                </a:solidFill>
              </a:rPr>
              <a:t>the world offers itself to your imagination,</a:t>
            </a:r>
            <a:br>
              <a:rPr lang="en-US" sz="1400" b="1" dirty="0">
                <a:solidFill>
                  <a:schemeClr val="tx1"/>
                </a:solidFill>
              </a:rPr>
            </a:br>
            <a:r>
              <a:rPr lang="en-US" sz="1400" b="1" dirty="0">
                <a:solidFill>
                  <a:schemeClr val="tx1"/>
                </a:solidFill>
              </a:rPr>
              <a:t>calls to you like the wild geese, harsh and exciting --</a:t>
            </a:r>
            <a:br>
              <a:rPr lang="en-US" sz="1400" b="1" dirty="0">
                <a:solidFill>
                  <a:schemeClr val="tx1"/>
                </a:solidFill>
              </a:rPr>
            </a:br>
            <a:r>
              <a:rPr lang="en-US" sz="1400" b="1" dirty="0">
                <a:solidFill>
                  <a:schemeClr val="tx1"/>
                </a:solidFill>
              </a:rPr>
              <a:t>over and over announcing your place</a:t>
            </a:r>
            <a:br>
              <a:rPr lang="en-US" sz="1400" b="1" dirty="0">
                <a:solidFill>
                  <a:schemeClr val="tx1"/>
                </a:solidFill>
              </a:rPr>
            </a:br>
            <a:r>
              <a:rPr lang="en-US" sz="1400" b="1" dirty="0">
                <a:solidFill>
                  <a:schemeClr val="tx1"/>
                </a:solidFill>
              </a:rPr>
              <a:t>in the family of things.</a:t>
            </a:r>
          </a:p>
        </p:txBody>
      </p:sp>
      <p:sp>
        <p:nvSpPr>
          <p:cNvPr id="4" name="Slide Number Placeholder 3">
            <a:extLst>
              <a:ext uri="{FF2B5EF4-FFF2-40B4-BE49-F238E27FC236}">
                <a16:creationId xmlns:a16="http://schemas.microsoft.com/office/drawing/2014/main" id="{E093C6CC-6A60-4DB9-8179-7397F910D358}"/>
              </a:ext>
            </a:extLst>
          </p:cNvPr>
          <p:cNvSpPr>
            <a:spLocks noGrp="1"/>
          </p:cNvSpPr>
          <p:nvPr>
            <p:ph type="sldNum" idx="12"/>
          </p:nvPr>
        </p:nvSpPr>
        <p:spPr/>
        <p:txBody>
          <a:bodyPr/>
          <a:lstStyle/>
          <a:p>
            <a:pPr lvl="0">
              <a:spcBef>
                <a:spcPts val="0"/>
              </a:spcBef>
              <a:buNone/>
            </a:pPr>
            <a:fld id="{00000000-1234-1234-1234-123412341234}" type="slidenum">
              <a:rPr lang="en" smtClean="0"/>
              <a:t>29</a:t>
            </a:fld>
            <a:endParaRPr lang="en"/>
          </a:p>
        </p:txBody>
      </p:sp>
    </p:spTree>
    <p:extLst>
      <p:ext uri="{BB962C8B-B14F-4D97-AF65-F5344CB8AC3E}">
        <p14:creationId xmlns:p14="http://schemas.microsoft.com/office/powerpoint/2010/main" val="1430920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0" y="0"/>
            <a:ext cx="8829000" cy="2780700"/>
          </a:xfrm>
          <a:prstGeom prst="rect">
            <a:avLst/>
          </a:prstGeom>
        </p:spPr>
        <p:txBody>
          <a:bodyPr lIns="91425" tIns="91425" rIns="91425" bIns="91425" anchor="t" anchorCtr="0">
            <a:noAutofit/>
          </a:bodyPr>
          <a:lstStyle/>
          <a:p>
            <a:pPr lvl="0" rtl="0">
              <a:spcBef>
                <a:spcPts val="800"/>
              </a:spcBef>
              <a:spcAft>
                <a:spcPts val="2400"/>
              </a:spcAft>
              <a:buNone/>
            </a:pPr>
            <a:r>
              <a:rPr lang="en" sz="1500" b="1" dirty="0">
                <a:solidFill>
                  <a:srgbClr val="777777"/>
                </a:solidFill>
                <a:highlight>
                  <a:srgbClr val="FFFFFF"/>
                </a:highlight>
                <a:latin typeface="Trebuchet MS"/>
                <a:ea typeface="Trebuchet MS"/>
                <a:cs typeface="Trebuchet MS"/>
                <a:sym typeface="Trebuchet MS"/>
              </a:rPr>
              <a:t>3. While we were swimming in the creek, time seemed like it didn't exist. But it did, and our curfew hour sneaked past us like a cat in the shadows.</a:t>
            </a:r>
          </a:p>
          <a:p>
            <a:pPr lvl="0" rtl="0">
              <a:lnSpc>
                <a:spcPct val="100000"/>
              </a:lnSpc>
              <a:spcBef>
                <a:spcPts val="800"/>
              </a:spcBef>
              <a:spcAft>
                <a:spcPts val="2400"/>
              </a:spcAft>
              <a:buNone/>
            </a:pPr>
            <a:r>
              <a:rPr lang="en" sz="1400" b="1" dirty="0">
                <a:solidFill>
                  <a:srgbClr val="777777"/>
                </a:solidFill>
                <a:highlight>
                  <a:srgbClr val="FFFFFF"/>
                </a:highlight>
                <a:latin typeface="Trebuchet MS"/>
                <a:ea typeface="Trebuchet MS"/>
                <a:cs typeface="Trebuchet MS"/>
                <a:sym typeface="Trebuchet MS"/>
              </a:rPr>
              <a:t>3</a:t>
            </a:r>
            <a:r>
              <a:rPr lang="en-US" sz="1400" b="1" dirty="0">
                <a:solidFill>
                  <a:srgbClr val="777777"/>
                </a:solidFill>
                <a:highlight>
                  <a:srgbClr val="FFFFFF"/>
                </a:highlight>
                <a:latin typeface="Trebuchet MS"/>
                <a:ea typeface="Trebuchet MS"/>
                <a:cs typeface="Trebuchet MS"/>
                <a:sym typeface="Trebuchet MS"/>
              </a:rPr>
              <a:t>A).  </a:t>
            </a:r>
            <a:r>
              <a:rPr lang="en" sz="1400" b="1" dirty="0">
                <a:solidFill>
                  <a:srgbClr val="777777"/>
                </a:solidFill>
                <a:highlight>
                  <a:srgbClr val="FFFFFF"/>
                </a:highlight>
                <a:latin typeface="Trebuchet MS"/>
                <a:ea typeface="Trebuchet MS"/>
                <a:cs typeface="Trebuchet MS"/>
                <a:sym typeface="Trebuchet MS"/>
              </a:rPr>
              <a:t>What do these sentences mean?</a:t>
            </a:r>
          </a:p>
          <a:p>
            <a:pPr marL="635000" marR="177800" lvl="0" indent="-323850" rtl="0">
              <a:lnSpc>
                <a:spcPct val="100000"/>
              </a:lnSpc>
              <a:spcBef>
                <a:spcPts val="600"/>
              </a:spcBef>
              <a:spcAft>
                <a:spcPts val="600"/>
              </a:spcAft>
              <a:buClr>
                <a:srgbClr val="777777"/>
              </a:buClr>
              <a:buSzPct val="100000"/>
              <a:buFont typeface="Trebuchet MS"/>
              <a:buAutoNum type="alphaUcPeriod"/>
            </a:pPr>
            <a:r>
              <a:rPr lang="en" sz="1400" b="1" dirty="0">
                <a:solidFill>
                  <a:srgbClr val="999999"/>
                </a:solidFill>
                <a:highlight>
                  <a:srgbClr val="FFFFFF"/>
                </a:highlight>
                <a:latin typeface="Trebuchet MS"/>
                <a:ea typeface="Trebuchet MS"/>
                <a:cs typeface="Trebuchet MS"/>
                <a:sym typeface="Trebuchet MS"/>
              </a:rPr>
              <a:t>At the creek, there were many stray cats hiding in the shadows.</a:t>
            </a:r>
          </a:p>
          <a:p>
            <a:pPr marL="635000" marR="177800" lvl="0" indent="-323850">
              <a:lnSpc>
                <a:spcPct val="100000"/>
              </a:lnSpc>
              <a:spcBef>
                <a:spcPts val="600"/>
              </a:spcBef>
              <a:spcAft>
                <a:spcPts val="600"/>
              </a:spcAft>
              <a:buClr>
                <a:srgbClr val="777777"/>
              </a:buClr>
              <a:buSzPct val="100000"/>
              <a:buFont typeface="Trebuchet MS"/>
              <a:buAutoNum type="alphaUcPeriod"/>
            </a:pPr>
            <a:r>
              <a:rPr lang="en" sz="1400" b="1" dirty="0">
                <a:solidFill>
                  <a:srgbClr val="999999"/>
                </a:solidFill>
                <a:highlight>
                  <a:srgbClr val="FFFFFF"/>
                </a:highlight>
                <a:latin typeface="Trebuchet MS"/>
                <a:ea typeface="Trebuchet MS"/>
                <a:cs typeface="Trebuchet MS"/>
                <a:sym typeface="Trebuchet MS"/>
              </a:rPr>
              <a:t>The speaker is terrified of cats, especially when he or she is in the dark.</a:t>
            </a:r>
          </a:p>
          <a:p>
            <a:pPr marL="635000" marR="177800" lvl="0" indent="-323850">
              <a:lnSpc>
                <a:spcPct val="100000"/>
              </a:lnSpc>
              <a:spcBef>
                <a:spcPts val="600"/>
              </a:spcBef>
              <a:spcAft>
                <a:spcPts val="600"/>
              </a:spcAft>
              <a:buClr>
                <a:srgbClr val="777777"/>
              </a:buClr>
              <a:buSzPct val="100000"/>
              <a:buFont typeface="Trebuchet MS"/>
              <a:buAutoNum type="alphaUcPeriod"/>
            </a:pPr>
            <a:r>
              <a:rPr lang="en" sz="1400" b="1" dirty="0">
                <a:solidFill>
                  <a:srgbClr val="999999"/>
                </a:solidFill>
                <a:highlight>
                  <a:srgbClr val="FFFFFF"/>
                </a:highlight>
                <a:latin typeface="Trebuchet MS"/>
                <a:ea typeface="Trebuchet MS"/>
                <a:cs typeface="Trebuchet MS"/>
                <a:sym typeface="Trebuchet MS"/>
              </a:rPr>
              <a:t>Cats are the stealthiest animals in the entire world, and they are also deadly hunters.</a:t>
            </a:r>
          </a:p>
          <a:p>
            <a:pPr marL="635000" marR="177800" lvl="0" indent="-323850">
              <a:lnSpc>
                <a:spcPct val="100000"/>
              </a:lnSpc>
              <a:spcBef>
                <a:spcPts val="600"/>
              </a:spcBef>
              <a:spcAft>
                <a:spcPts val="600"/>
              </a:spcAft>
              <a:buClr>
                <a:srgbClr val="777777"/>
              </a:buClr>
              <a:buSzPct val="100000"/>
              <a:buFont typeface="Trebuchet MS"/>
              <a:buAutoNum type="alphaUcPeriod"/>
            </a:pPr>
            <a:r>
              <a:rPr lang="en" sz="1400" b="1" dirty="0">
                <a:solidFill>
                  <a:srgbClr val="999999"/>
                </a:solidFill>
                <a:highlight>
                  <a:srgbClr val="FFFFFF"/>
                </a:highlight>
                <a:latin typeface="Trebuchet MS"/>
                <a:ea typeface="Trebuchet MS"/>
                <a:cs typeface="Trebuchet MS"/>
                <a:sym typeface="Trebuchet MS"/>
              </a:rPr>
              <a:t>The speaker was having so much fun at the creek that he or she lost track of time.</a:t>
            </a:r>
          </a:p>
          <a:p>
            <a:pPr lvl="0">
              <a:lnSpc>
                <a:spcPct val="100000"/>
              </a:lnSpc>
              <a:spcBef>
                <a:spcPts val="800"/>
              </a:spcBef>
              <a:spcAft>
                <a:spcPts val="2400"/>
              </a:spcAft>
            </a:pPr>
            <a:r>
              <a:rPr lang="en" sz="1400" b="1" dirty="0">
                <a:solidFill>
                  <a:srgbClr val="777777"/>
                </a:solidFill>
                <a:highlight>
                  <a:srgbClr val="FFFFFF"/>
                </a:highlight>
                <a:latin typeface="Trebuchet MS"/>
                <a:ea typeface="Trebuchet MS"/>
                <a:cs typeface="Trebuchet MS"/>
                <a:sym typeface="Trebuchet MS"/>
              </a:rPr>
              <a:t>3</a:t>
            </a:r>
            <a:r>
              <a:rPr lang="en-US" sz="1400" b="1" dirty="0">
                <a:solidFill>
                  <a:srgbClr val="777777"/>
                </a:solidFill>
                <a:highlight>
                  <a:srgbClr val="FFFFFF"/>
                </a:highlight>
                <a:latin typeface="Trebuchet MS"/>
                <a:ea typeface="Trebuchet MS"/>
                <a:cs typeface="Trebuchet MS"/>
                <a:sym typeface="Trebuchet MS"/>
              </a:rPr>
              <a:t>B).  </a:t>
            </a:r>
            <a:r>
              <a:rPr lang="en" sz="1400" b="1" dirty="0">
                <a:solidFill>
                  <a:srgbClr val="777777"/>
                </a:solidFill>
                <a:highlight>
                  <a:srgbClr val="FFFFFF"/>
                </a:highlight>
                <a:latin typeface="Trebuchet MS"/>
                <a:ea typeface="Trebuchet MS"/>
                <a:cs typeface="Trebuchet MS"/>
                <a:sym typeface="Trebuchet MS"/>
              </a:rPr>
              <a:t>What </a:t>
            </a:r>
            <a:r>
              <a:rPr lang="en-US" sz="1400" b="1" dirty="0">
                <a:solidFill>
                  <a:srgbClr val="777777"/>
                </a:solidFill>
                <a:highlight>
                  <a:srgbClr val="FFFFFF"/>
                </a:highlight>
                <a:latin typeface="Trebuchet MS"/>
                <a:ea typeface="Trebuchet MS"/>
                <a:cs typeface="Trebuchet MS"/>
                <a:sym typeface="Trebuchet MS"/>
              </a:rPr>
              <a:t>literary device is most strongly used in the sentences?</a:t>
            </a:r>
            <a:endParaRPr lang="en" sz="1400" b="1" dirty="0">
              <a:solidFill>
                <a:srgbClr val="777777"/>
              </a:solidFill>
              <a:highlight>
                <a:srgbClr val="FFFFFF"/>
              </a:highlight>
              <a:latin typeface="Trebuchet MS"/>
              <a:ea typeface="Trebuchet MS"/>
              <a:cs typeface="Trebuchet MS"/>
              <a:sym typeface="Trebuchet MS"/>
            </a:endParaRPr>
          </a:p>
          <a:p>
            <a:pPr marL="635000" marR="177800" lvl="0" indent="-323850">
              <a:lnSpc>
                <a:spcPct val="100000"/>
              </a:lnSpc>
              <a:spcBef>
                <a:spcPts val="600"/>
              </a:spcBef>
              <a:spcAft>
                <a:spcPts val="600"/>
              </a:spcAft>
              <a:buClr>
                <a:srgbClr val="777777"/>
              </a:buClr>
              <a:buFont typeface="Trebuchet MS"/>
              <a:buAutoNum type="alphaUcPeriod"/>
            </a:pPr>
            <a:r>
              <a:rPr lang="en-US" sz="1400" b="1" dirty="0">
                <a:solidFill>
                  <a:srgbClr val="999999"/>
                </a:solidFill>
                <a:highlight>
                  <a:srgbClr val="FFFFFF"/>
                </a:highlight>
                <a:latin typeface="Trebuchet MS"/>
                <a:ea typeface="Trebuchet MS"/>
                <a:cs typeface="Trebuchet MS"/>
                <a:sym typeface="Trebuchet MS"/>
              </a:rPr>
              <a:t>Imagery</a:t>
            </a:r>
            <a:endParaRPr lang="en" sz="1400" b="1" dirty="0">
              <a:solidFill>
                <a:srgbClr val="999999"/>
              </a:solidFill>
              <a:highlight>
                <a:srgbClr val="FFFFFF"/>
              </a:highlight>
              <a:latin typeface="Trebuchet MS"/>
              <a:ea typeface="Trebuchet MS"/>
              <a:cs typeface="Trebuchet MS"/>
              <a:sym typeface="Trebuchet MS"/>
            </a:endParaRPr>
          </a:p>
          <a:p>
            <a:pPr marL="635000" marR="177800" lvl="0" indent="-323850">
              <a:lnSpc>
                <a:spcPct val="100000"/>
              </a:lnSpc>
              <a:spcBef>
                <a:spcPts val="600"/>
              </a:spcBef>
              <a:spcAft>
                <a:spcPts val="600"/>
              </a:spcAft>
              <a:buClr>
                <a:srgbClr val="777777"/>
              </a:buClr>
              <a:buFont typeface="Trebuchet MS"/>
              <a:buAutoNum type="alphaUcPeriod"/>
            </a:pPr>
            <a:r>
              <a:rPr lang="en-US" sz="1400" b="1" dirty="0">
                <a:solidFill>
                  <a:srgbClr val="999999"/>
                </a:solidFill>
                <a:highlight>
                  <a:srgbClr val="FFFFFF"/>
                </a:highlight>
                <a:latin typeface="Trebuchet MS"/>
                <a:ea typeface="Trebuchet MS"/>
                <a:cs typeface="Trebuchet MS"/>
                <a:sym typeface="Trebuchet MS"/>
              </a:rPr>
              <a:t>Personification</a:t>
            </a:r>
            <a:endParaRPr lang="en" sz="1400" b="1" dirty="0">
              <a:solidFill>
                <a:srgbClr val="999999"/>
              </a:solidFill>
              <a:highlight>
                <a:srgbClr val="FFFFFF"/>
              </a:highlight>
              <a:latin typeface="Trebuchet MS"/>
              <a:ea typeface="Trebuchet MS"/>
              <a:cs typeface="Trebuchet MS"/>
              <a:sym typeface="Trebuchet MS"/>
            </a:endParaRPr>
          </a:p>
          <a:p>
            <a:pPr marL="635000" marR="177800" lvl="0" indent="-323850">
              <a:lnSpc>
                <a:spcPct val="100000"/>
              </a:lnSpc>
              <a:spcBef>
                <a:spcPts val="600"/>
              </a:spcBef>
              <a:spcAft>
                <a:spcPts val="600"/>
              </a:spcAft>
              <a:buClr>
                <a:srgbClr val="777777"/>
              </a:buClr>
              <a:buFont typeface="Trebuchet MS"/>
              <a:buAutoNum type="alphaUcPeriod"/>
            </a:pPr>
            <a:r>
              <a:rPr lang="en-US" sz="1400" b="1" dirty="0">
                <a:solidFill>
                  <a:srgbClr val="999999"/>
                </a:solidFill>
                <a:highlight>
                  <a:srgbClr val="FFFFFF"/>
                </a:highlight>
                <a:latin typeface="Trebuchet MS"/>
                <a:ea typeface="Trebuchet MS"/>
                <a:cs typeface="Trebuchet MS"/>
                <a:sym typeface="Trebuchet MS"/>
              </a:rPr>
              <a:t>Simile</a:t>
            </a:r>
            <a:endParaRPr lang="en" sz="1400" b="1" dirty="0">
              <a:solidFill>
                <a:srgbClr val="999999"/>
              </a:solidFill>
              <a:highlight>
                <a:srgbClr val="FFFFFF"/>
              </a:highlight>
              <a:latin typeface="Trebuchet MS"/>
              <a:ea typeface="Trebuchet MS"/>
              <a:cs typeface="Trebuchet MS"/>
              <a:sym typeface="Trebuchet MS"/>
            </a:endParaRPr>
          </a:p>
          <a:p>
            <a:pPr marL="635000" marR="177800" lvl="0" indent="-323850">
              <a:lnSpc>
                <a:spcPct val="100000"/>
              </a:lnSpc>
              <a:spcBef>
                <a:spcPts val="600"/>
              </a:spcBef>
              <a:spcAft>
                <a:spcPts val="600"/>
              </a:spcAft>
              <a:buClr>
                <a:srgbClr val="777777"/>
              </a:buClr>
              <a:buFont typeface="Trebuchet MS"/>
              <a:buAutoNum type="alphaUcPeriod"/>
            </a:pPr>
            <a:r>
              <a:rPr lang="en-US" sz="1400" b="1" dirty="0">
                <a:solidFill>
                  <a:srgbClr val="999999"/>
                </a:solidFill>
                <a:highlight>
                  <a:srgbClr val="FFFFFF"/>
                </a:highlight>
                <a:latin typeface="Trebuchet MS"/>
                <a:ea typeface="Trebuchet MS"/>
                <a:cs typeface="Trebuchet MS"/>
                <a:sym typeface="Trebuchet MS"/>
              </a:rPr>
              <a:t>Metaphor</a:t>
            </a:r>
            <a:endParaRPr lang="en" sz="1400" b="1" dirty="0">
              <a:solidFill>
                <a:srgbClr val="999999"/>
              </a:solidFill>
              <a:highlight>
                <a:srgbClr val="FFFFFF"/>
              </a:highlight>
              <a:latin typeface="Trebuchet MS"/>
              <a:ea typeface="Trebuchet MS"/>
              <a:cs typeface="Trebuchet MS"/>
              <a:sym typeface="Trebuchet MS"/>
            </a:endParaRPr>
          </a:p>
          <a:p>
            <a:pPr lvl="0">
              <a:spcBef>
                <a:spcPts val="0"/>
              </a:spcBef>
              <a:buNone/>
            </a:pPr>
            <a:endParaRPr dirty="0"/>
          </a:p>
        </p:txBody>
      </p:sp>
      <p:sp>
        <p:nvSpPr>
          <p:cNvPr id="3" name="Slide Number Placeholder 2">
            <a:extLst>
              <a:ext uri="{FF2B5EF4-FFF2-40B4-BE49-F238E27FC236}">
                <a16:creationId xmlns:a16="http://schemas.microsoft.com/office/drawing/2014/main" id="{F943D56F-501E-44EC-B4C9-3B6663C772F9}"/>
              </a:ext>
            </a:extLst>
          </p:cNvPr>
          <p:cNvSpPr>
            <a:spLocks noGrp="1"/>
          </p:cNvSpPr>
          <p:nvPr>
            <p:ph type="sldNum" idx="12"/>
          </p:nvPr>
        </p:nvSpPr>
        <p:spPr/>
        <p:txBody>
          <a:bodyPr/>
          <a:lstStyle/>
          <a:p>
            <a:pPr lvl="0">
              <a:spcBef>
                <a:spcPts val="0"/>
              </a:spcBef>
              <a:buNone/>
            </a:pPr>
            <a:fld id="{00000000-1234-1234-1234-123412341234}" type="slidenum">
              <a:rPr lang="en" smtClean="0"/>
              <a:t>3</a:t>
            </a:fld>
            <a:endParaRPr lang="en"/>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4113" y="235505"/>
            <a:ext cx="4104330" cy="4616648"/>
          </a:xfrm>
          <a:prstGeom prst="rect">
            <a:avLst/>
          </a:prstGeom>
          <a:ln>
            <a:solidFill>
              <a:schemeClr val="accent1"/>
            </a:solidFill>
          </a:ln>
        </p:spPr>
        <p:txBody>
          <a:bodyPr wrap="square">
            <a:spAutoFit/>
          </a:bodyPr>
          <a:lstStyle/>
          <a:p>
            <a:r>
              <a:rPr lang="en-US" b="1" dirty="0"/>
              <a:t>Read these lines from the poem.</a:t>
            </a:r>
          </a:p>
          <a:p>
            <a:endParaRPr lang="en-US" b="1" dirty="0"/>
          </a:p>
          <a:p>
            <a:r>
              <a:rPr lang="en-US" b="1" i="1" dirty="0"/>
              <a:t>Whoever you are, no matter how lonely,</a:t>
            </a:r>
          </a:p>
          <a:p>
            <a:r>
              <a:rPr lang="en-US" b="1" i="1" dirty="0"/>
              <a:t>the world offers itself to your imagination,</a:t>
            </a:r>
          </a:p>
          <a:p>
            <a:r>
              <a:rPr lang="en-US" b="1" i="1" dirty="0"/>
              <a:t>calls to you like the wild geese, harsh and exciting—</a:t>
            </a:r>
          </a:p>
          <a:p>
            <a:r>
              <a:rPr lang="en-US" b="1" i="1" dirty="0"/>
              <a:t>over and over announcing your place</a:t>
            </a:r>
          </a:p>
          <a:p>
            <a:r>
              <a:rPr lang="en-US" b="1" i="1" dirty="0"/>
              <a:t>in the family of things.</a:t>
            </a:r>
          </a:p>
          <a:p>
            <a:r>
              <a:rPr lang="en-US" b="1" i="1" dirty="0"/>
              <a:t>These lines suggest that the poet’s purpose for writing the poem is to persuade the reader</a:t>
            </a:r>
          </a:p>
          <a:p>
            <a:r>
              <a:rPr lang="en-US" b="1" i="1" dirty="0"/>
              <a:t>to —</a:t>
            </a:r>
          </a:p>
          <a:p>
            <a:endParaRPr lang="en-US" b="1" dirty="0"/>
          </a:p>
          <a:p>
            <a:pPr marL="342900" indent="-342900">
              <a:buFont typeface="+mj-lt"/>
              <a:buAutoNum type="alphaUcPeriod"/>
            </a:pPr>
            <a:r>
              <a:rPr lang="en-US" b="1" dirty="0"/>
              <a:t>re-examine old assumptions about human nature compared with the nature of wild animals</a:t>
            </a:r>
          </a:p>
          <a:p>
            <a:pPr marL="342900" indent="-342900">
              <a:buFont typeface="+mj-lt"/>
              <a:buAutoNum type="alphaUcPeriod"/>
            </a:pPr>
            <a:r>
              <a:rPr lang="en-US" b="1" dirty="0"/>
              <a:t>appreciate how natural forces work in nature</a:t>
            </a:r>
          </a:p>
          <a:p>
            <a:pPr marL="342900" indent="-342900">
              <a:buFont typeface="+mj-lt"/>
              <a:buAutoNum type="alphaUcPeriod"/>
            </a:pPr>
            <a:r>
              <a:rPr lang="en-US" b="1" dirty="0"/>
              <a:t>develop an understanding of the role people play in the natural world</a:t>
            </a:r>
          </a:p>
          <a:p>
            <a:pPr marL="342900" indent="-342900">
              <a:buFont typeface="+mj-lt"/>
              <a:buAutoNum type="alphaUcPeriod"/>
            </a:pPr>
            <a:r>
              <a:rPr lang="en-US" b="1" dirty="0"/>
              <a:t>overcome alienation by creating a new relationship with the natural world</a:t>
            </a:r>
          </a:p>
        </p:txBody>
      </p:sp>
      <p:sp>
        <p:nvSpPr>
          <p:cNvPr id="6" name="Text Placeholder 2"/>
          <p:cNvSpPr>
            <a:spLocks noGrp="1"/>
          </p:cNvSpPr>
          <p:nvPr>
            <p:ph type="body" idx="1"/>
          </p:nvPr>
        </p:nvSpPr>
        <p:spPr>
          <a:xfrm>
            <a:off x="-1" y="0"/>
            <a:ext cx="5116451" cy="5087659"/>
          </a:xfrm>
        </p:spPr>
        <p:txBody>
          <a:bodyPr/>
          <a:lstStyle/>
          <a:p>
            <a:pPr algn="ctr"/>
            <a:r>
              <a:rPr lang="en-US" sz="1400" b="1" dirty="0">
                <a:solidFill>
                  <a:schemeClr val="tx1"/>
                </a:solidFill>
              </a:rPr>
              <a:t>Wild Geese, by Mary Oliver</a:t>
            </a:r>
          </a:p>
          <a:p>
            <a:pPr algn="ctr"/>
            <a:r>
              <a:rPr lang="en-US" sz="1400" b="1" dirty="0">
                <a:solidFill>
                  <a:schemeClr val="tx1"/>
                </a:solidFill>
              </a:rPr>
              <a:t>You do not have to be good.</a:t>
            </a:r>
            <a:br>
              <a:rPr lang="en-US" sz="1400" b="1" dirty="0">
                <a:solidFill>
                  <a:schemeClr val="tx1"/>
                </a:solidFill>
              </a:rPr>
            </a:br>
            <a:r>
              <a:rPr lang="en-US" sz="1400" b="1" dirty="0">
                <a:solidFill>
                  <a:schemeClr val="tx1"/>
                </a:solidFill>
              </a:rPr>
              <a:t>You do not have to walk on your knees</a:t>
            </a:r>
            <a:br>
              <a:rPr lang="en-US" sz="1400" b="1" dirty="0">
                <a:solidFill>
                  <a:schemeClr val="tx1"/>
                </a:solidFill>
              </a:rPr>
            </a:br>
            <a:r>
              <a:rPr lang="en-US" sz="1400" b="1" dirty="0">
                <a:solidFill>
                  <a:schemeClr val="tx1"/>
                </a:solidFill>
              </a:rPr>
              <a:t>For a hundred miles through the desert, repenting.</a:t>
            </a:r>
            <a:br>
              <a:rPr lang="en-US" sz="1400" b="1" dirty="0">
                <a:solidFill>
                  <a:schemeClr val="tx1"/>
                </a:solidFill>
              </a:rPr>
            </a:br>
            <a:r>
              <a:rPr lang="en-US" sz="1400" b="1" dirty="0">
                <a:solidFill>
                  <a:schemeClr val="tx1"/>
                </a:solidFill>
              </a:rPr>
              <a:t>You only have to let the soft animal of your body</a:t>
            </a:r>
            <a:br>
              <a:rPr lang="en-US" sz="1400" b="1" dirty="0">
                <a:solidFill>
                  <a:schemeClr val="tx1"/>
                </a:solidFill>
              </a:rPr>
            </a:br>
            <a:r>
              <a:rPr lang="en-US" sz="1400" b="1" dirty="0">
                <a:solidFill>
                  <a:schemeClr val="tx1"/>
                </a:solidFill>
              </a:rPr>
              <a:t>love what it loves.</a:t>
            </a:r>
            <a:br>
              <a:rPr lang="en-US" sz="1400" b="1" dirty="0">
                <a:solidFill>
                  <a:schemeClr val="tx1"/>
                </a:solidFill>
              </a:rPr>
            </a:br>
            <a:r>
              <a:rPr lang="en-US" sz="1400" b="1" dirty="0">
                <a:solidFill>
                  <a:schemeClr val="tx1"/>
                </a:solidFill>
              </a:rPr>
              <a:t>Tell me about your despair, yours, and I will tell you mine.</a:t>
            </a:r>
            <a:br>
              <a:rPr lang="en-US" sz="1400" b="1" dirty="0">
                <a:solidFill>
                  <a:schemeClr val="tx1"/>
                </a:solidFill>
              </a:rPr>
            </a:br>
            <a:r>
              <a:rPr lang="en-US" sz="1400" b="1" dirty="0">
                <a:solidFill>
                  <a:schemeClr val="tx1"/>
                </a:solidFill>
              </a:rPr>
              <a:t>Meanwhile the world goes on.</a:t>
            </a:r>
            <a:br>
              <a:rPr lang="en-US" sz="1400" b="1" dirty="0">
                <a:solidFill>
                  <a:schemeClr val="tx1"/>
                </a:solidFill>
              </a:rPr>
            </a:br>
            <a:r>
              <a:rPr lang="en-US" sz="1400" b="1" dirty="0">
                <a:solidFill>
                  <a:schemeClr val="tx1"/>
                </a:solidFill>
              </a:rPr>
              <a:t>Meanwhile the sun and the clear pebbles of the rain</a:t>
            </a:r>
            <a:br>
              <a:rPr lang="en-US" sz="1400" b="1" dirty="0">
                <a:solidFill>
                  <a:schemeClr val="tx1"/>
                </a:solidFill>
              </a:rPr>
            </a:br>
            <a:r>
              <a:rPr lang="en-US" sz="1400" b="1" dirty="0">
                <a:solidFill>
                  <a:schemeClr val="tx1"/>
                </a:solidFill>
              </a:rPr>
              <a:t>are moving across the landscapes,</a:t>
            </a:r>
            <a:br>
              <a:rPr lang="en-US" sz="1400" b="1" dirty="0">
                <a:solidFill>
                  <a:schemeClr val="tx1"/>
                </a:solidFill>
              </a:rPr>
            </a:br>
            <a:r>
              <a:rPr lang="en-US" sz="1400" b="1" dirty="0">
                <a:solidFill>
                  <a:schemeClr val="tx1"/>
                </a:solidFill>
              </a:rPr>
              <a:t>over the prairies and the deep trees,</a:t>
            </a:r>
            <a:br>
              <a:rPr lang="en-US" sz="1400" b="1" dirty="0">
                <a:solidFill>
                  <a:schemeClr val="tx1"/>
                </a:solidFill>
              </a:rPr>
            </a:br>
            <a:r>
              <a:rPr lang="en-US" sz="1400" b="1" dirty="0">
                <a:solidFill>
                  <a:schemeClr val="tx1"/>
                </a:solidFill>
              </a:rPr>
              <a:t>the mountains and the rivers.</a:t>
            </a:r>
            <a:br>
              <a:rPr lang="en-US" sz="1400" b="1" dirty="0">
                <a:solidFill>
                  <a:schemeClr val="tx1"/>
                </a:solidFill>
              </a:rPr>
            </a:br>
            <a:r>
              <a:rPr lang="en-US" sz="1400" b="1" dirty="0">
                <a:solidFill>
                  <a:schemeClr val="tx1"/>
                </a:solidFill>
              </a:rPr>
              <a:t>Meanwhile the wild geese, high in the clean blue air,</a:t>
            </a:r>
            <a:br>
              <a:rPr lang="en-US" sz="1400" b="1" dirty="0">
                <a:solidFill>
                  <a:schemeClr val="tx1"/>
                </a:solidFill>
              </a:rPr>
            </a:br>
            <a:r>
              <a:rPr lang="en-US" sz="1400" b="1" dirty="0">
                <a:solidFill>
                  <a:schemeClr val="tx1"/>
                </a:solidFill>
              </a:rPr>
              <a:t>are heading home again.</a:t>
            </a:r>
            <a:br>
              <a:rPr lang="en-US" sz="1400" b="1" dirty="0">
                <a:solidFill>
                  <a:schemeClr val="tx1"/>
                </a:solidFill>
              </a:rPr>
            </a:br>
            <a:r>
              <a:rPr lang="en-US" sz="1400" b="1" dirty="0">
                <a:solidFill>
                  <a:schemeClr val="tx1"/>
                </a:solidFill>
              </a:rPr>
              <a:t>Whoever you are, no matter how lonely,</a:t>
            </a:r>
            <a:br>
              <a:rPr lang="en-US" sz="1400" b="1" dirty="0">
                <a:solidFill>
                  <a:schemeClr val="tx1"/>
                </a:solidFill>
              </a:rPr>
            </a:br>
            <a:r>
              <a:rPr lang="en-US" sz="1400" b="1" dirty="0">
                <a:solidFill>
                  <a:schemeClr val="tx1"/>
                </a:solidFill>
              </a:rPr>
              <a:t>the world offers itself to your imagination,</a:t>
            </a:r>
            <a:br>
              <a:rPr lang="en-US" sz="1400" b="1" dirty="0">
                <a:solidFill>
                  <a:schemeClr val="tx1"/>
                </a:solidFill>
              </a:rPr>
            </a:br>
            <a:r>
              <a:rPr lang="en-US" sz="1400" b="1" dirty="0">
                <a:solidFill>
                  <a:schemeClr val="tx1"/>
                </a:solidFill>
              </a:rPr>
              <a:t>calls to you like the wild geese, harsh and exciting --</a:t>
            </a:r>
            <a:br>
              <a:rPr lang="en-US" sz="1400" b="1" dirty="0">
                <a:solidFill>
                  <a:schemeClr val="tx1"/>
                </a:solidFill>
              </a:rPr>
            </a:br>
            <a:r>
              <a:rPr lang="en-US" sz="1400" b="1" dirty="0">
                <a:solidFill>
                  <a:schemeClr val="tx1"/>
                </a:solidFill>
              </a:rPr>
              <a:t>over and over announcing your place</a:t>
            </a:r>
            <a:br>
              <a:rPr lang="en-US" sz="1400" b="1" dirty="0">
                <a:solidFill>
                  <a:schemeClr val="tx1"/>
                </a:solidFill>
              </a:rPr>
            </a:br>
            <a:r>
              <a:rPr lang="en-US" sz="1400" b="1" dirty="0">
                <a:solidFill>
                  <a:schemeClr val="tx1"/>
                </a:solidFill>
              </a:rPr>
              <a:t>in the family of things.</a:t>
            </a:r>
          </a:p>
        </p:txBody>
      </p:sp>
      <p:sp>
        <p:nvSpPr>
          <p:cNvPr id="4" name="Slide Number Placeholder 3">
            <a:extLst>
              <a:ext uri="{FF2B5EF4-FFF2-40B4-BE49-F238E27FC236}">
                <a16:creationId xmlns:a16="http://schemas.microsoft.com/office/drawing/2014/main" id="{6861823F-648E-4073-9F58-41C68434064D}"/>
              </a:ext>
            </a:extLst>
          </p:cNvPr>
          <p:cNvSpPr>
            <a:spLocks noGrp="1"/>
          </p:cNvSpPr>
          <p:nvPr>
            <p:ph type="sldNum" idx="12"/>
          </p:nvPr>
        </p:nvSpPr>
        <p:spPr/>
        <p:txBody>
          <a:bodyPr/>
          <a:lstStyle/>
          <a:p>
            <a:pPr lvl="0">
              <a:spcBef>
                <a:spcPts val="0"/>
              </a:spcBef>
              <a:buNone/>
            </a:pPr>
            <a:fld id="{00000000-1234-1234-1234-123412341234}" type="slidenum">
              <a:rPr lang="en" smtClean="0"/>
              <a:t>30</a:t>
            </a:fld>
            <a:endParaRPr lang="en"/>
          </a:p>
        </p:txBody>
      </p:sp>
    </p:spTree>
    <p:extLst>
      <p:ext uri="{BB962C8B-B14F-4D97-AF65-F5344CB8AC3E}">
        <p14:creationId xmlns:p14="http://schemas.microsoft.com/office/powerpoint/2010/main" val="5376751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8520600" cy="3416400"/>
          </a:xfrm>
        </p:spPr>
        <p:txBody>
          <a:bodyPr/>
          <a:lstStyle/>
          <a:p>
            <a:r>
              <a:rPr lang="en-US" sz="1200" dirty="0"/>
              <a:t>Read the following excerpt from Andy Weir's novel </a:t>
            </a:r>
            <a:r>
              <a:rPr lang="en-US" sz="1200" i="1" dirty="0"/>
              <a:t>The Martian</a:t>
            </a:r>
            <a:r>
              <a:rPr lang="en-US" sz="1200" dirty="0"/>
              <a:t>.  The protagonist has been stranded on Mars and has been keep a log of his thoughts and actions while stuck there.  This excerpt begins with NASA officials trying to figure out how to get him home and end with one of the protagonist's log entries.</a:t>
            </a:r>
            <a:br>
              <a:rPr lang="en-US" sz="1200" dirty="0"/>
            </a:br>
            <a:br>
              <a:rPr lang="en-US" sz="1200" dirty="0"/>
            </a:br>
            <a:r>
              <a:rPr lang="en-US" sz="1200" b="1" dirty="0"/>
              <a:t>     "Any idea on how to keep him alive for four years?"</a:t>
            </a:r>
            <a:br>
              <a:rPr lang="en-US" sz="1200" dirty="0"/>
            </a:br>
            <a:r>
              <a:rPr lang="en-US" sz="1200" b="1" dirty="0"/>
              <a:t>     "Nope."</a:t>
            </a:r>
            <a:br>
              <a:rPr lang="en-US" sz="1200" dirty="0"/>
            </a:br>
            <a:r>
              <a:rPr lang="en-US" sz="1200" b="1" dirty="0"/>
              <a:t>     "Work on that, too."</a:t>
            </a:r>
            <a:br>
              <a:rPr lang="en-US" sz="1200" dirty="0"/>
            </a:br>
            <a:r>
              <a:rPr lang="en-US" sz="1200" b="1" dirty="0"/>
              <a:t>     "Will do," Venkat said.</a:t>
            </a:r>
            <a:br>
              <a:rPr lang="en-US" sz="1200" dirty="0"/>
            </a:br>
            <a:r>
              <a:rPr lang="en-US" sz="1200" b="1" dirty="0"/>
              <a:t>     Teddy swiveled his chair and looked out the window to the sky beyond.  Night was edging in.  "What must it be like?" he pondered.  "He's stuck out there.  He thinks he's totally alone and that we all gave up on him.  What kind of effect does that have on a man's psychology?"</a:t>
            </a:r>
            <a:br>
              <a:rPr lang="en-US" sz="1200" dirty="0"/>
            </a:br>
            <a:r>
              <a:rPr lang="en-US" sz="1200" b="1" dirty="0"/>
              <a:t>     He turned back to Venkat.  "I wonder what he's thinking right now."</a:t>
            </a:r>
            <a:br>
              <a:rPr lang="en-US" sz="1200" dirty="0"/>
            </a:br>
            <a:br>
              <a:rPr lang="en-US" sz="1200" b="1" dirty="0"/>
            </a:br>
            <a:r>
              <a:rPr lang="en-US" sz="1200" b="1" u="sng" dirty="0"/>
              <a:t>LOG ENTRY: SOL 61</a:t>
            </a:r>
            <a:br>
              <a:rPr lang="en-US" sz="1200" dirty="0"/>
            </a:br>
            <a:r>
              <a:rPr lang="en-US" sz="1200" b="1" dirty="0"/>
              <a:t>     How come </a:t>
            </a:r>
            <a:r>
              <a:rPr lang="en-US" sz="1200" b="1" dirty="0" err="1"/>
              <a:t>Aquaman</a:t>
            </a:r>
            <a:r>
              <a:rPr lang="en-US" sz="1200" b="1" dirty="0"/>
              <a:t> can control whales?  They're mammals! Makes no sense.</a:t>
            </a:r>
            <a:br>
              <a:rPr lang="en-US" sz="1200" dirty="0"/>
            </a:br>
            <a:br>
              <a:rPr lang="en-US" sz="1200" dirty="0"/>
            </a:br>
            <a:r>
              <a:rPr lang="en-US" sz="1600" dirty="0"/>
              <a:t>What literary device is being used for humorous effect?</a:t>
            </a:r>
            <a:br>
              <a:rPr lang="en-US" sz="1600" dirty="0"/>
            </a:br>
            <a:br>
              <a:rPr lang="en-US" sz="1600" dirty="0"/>
            </a:br>
            <a:r>
              <a:rPr lang="en-US" sz="1600" b="1" dirty="0"/>
              <a:t>a. juxtaposition</a:t>
            </a:r>
            <a:br>
              <a:rPr lang="en-US" sz="1600" dirty="0"/>
            </a:br>
            <a:r>
              <a:rPr lang="en-US" sz="1600" b="1" dirty="0"/>
              <a:t>b. allusion</a:t>
            </a:r>
            <a:br>
              <a:rPr lang="en-US" sz="1600" dirty="0"/>
            </a:br>
            <a:r>
              <a:rPr lang="en-US" sz="1600" b="1" dirty="0"/>
              <a:t>c. pun</a:t>
            </a:r>
            <a:br>
              <a:rPr lang="en-US" sz="1600" dirty="0"/>
            </a:br>
            <a:r>
              <a:rPr lang="en-US" sz="1600" b="1" dirty="0"/>
              <a:t>d. rhetorical device</a:t>
            </a:r>
            <a:endParaRPr lang="en-US" sz="1600" dirty="0"/>
          </a:p>
          <a:p>
            <a:endParaRPr lang="en-US" dirty="0"/>
          </a:p>
        </p:txBody>
      </p:sp>
      <p:pic>
        <p:nvPicPr>
          <p:cNvPr id="1026" name="Picture 2" descr="http://4.bp.blogspot.com/-05tda2W9Sko/Vo2Tcd2Hx6I/AAAAAAAACiM/wzEJ-IIVlME/s1600/1.jpg">
            <a:extLst>
              <a:ext uri="{FF2B5EF4-FFF2-40B4-BE49-F238E27FC236}">
                <a16:creationId xmlns:a16="http://schemas.microsoft.com/office/drawing/2014/main" id="{F3CAE207-87A1-439E-8D8F-0489D3A96E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2518" y="2249420"/>
            <a:ext cx="1730188" cy="284001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D76CA04-D82F-4496-9CA3-F24233E8C66D}"/>
              </a:ext>
            </a:extLst>
          </p:cNvPr>
          <p:cNvSpPr>
            <a:spLocks noGrp="1"/>
          </p:cNvSpPr>
          <p:nvPr>
            <p:ph type="sldNum" idx="12"/>
          </p:nvPr>
        </p:nvSpPr>
        <p:spPr/>
        <p:txBody>
          <a:bodyPr/>
          <a:lstStyle/>
          <a:p>
            <a:pPr lvl="0">
              <a:spcBef>
                <a:spcPts val="0"/>
              </a:spcBef>
              <a:buNone/>
            </a:pPr>
            <a:fld id="{00000000-1234-1234-1234-123412341234}" type="slidenum">
              <a:rPr lang="en" smtClean="0"/>
              <a:t>31</a:t>
            </a:fld>
            <a:endParaRPr lang="en"/>
          </a:p>
        </p:txBody>
      </p:sp>
    </p:spTree>
    <p:extLst>
      <p:ext uri="{BB962C8B-B14F-4D97-AF65-F5344CB8AC3E}">
        <p14:creationId xmlns:p14="http://schemas.microsoft.com/office/powerpoint/2010/main" val="2442184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8520600" cy="3416400"/>
          </a:xfrm>
        </p:spPr>
        <p:txBody>
          <a:bodyPr/>
          <a:lstStyle/>
          <a:p>
            <a:r>
              <a:rPr lang="en-US" sz="1600" dirty="0">
                <a:solidFill>
                  <a:srgbClr val="333333"/>
                </a:solidFill>
                <a:latin typeface="Arial" panose="020B0604020202020204" pitchFamily="34" charset="0"/>
              </a:rPr>
              <a:t>Read the following passage from "Polar Night" by Norah Burke. The story is about a female polar bear who is getting ready for winter. At this point in the story, she has just killed a seal and heard a noise. She hid and this is what happens next:</a:t>
            </a:r>
            <a:br>
              <a:rPr lang="en-US" sz="1600" dirty="0"/>
            </a:br>
            <a:br>
              <a:rPr lang="en-US" sz="1600" dirty="0"/>
            </a:br>
            <a:r>
              <a:rPr lang="en-US" sz="1600" i="1" dirty="0">
                <a:solidFill>
                  <a:srgbClr val="0000FF"/>
                </a:solidFill>
                <a:latin typeface="Arial" panose="020B0604020202020204" pitchFamily="34" charset="0"/>
              </a:rPr>
              <a:t>Presently she saw upright seals coming along the shore. They were rather rare creatures, these, and dangerous for all they were so weak. The places they lived had light and noise, and smelled of good food. The she-bear often drew near the places, attracted by those smells. She hunted these land-seals too, and ate them when she could. They were not like the sea-seals, though. They wore seal fur, and their skins were rubbed with seal blubber, but there was a different taste inside.</a:t>
            </a:r>
            <a:br>
              <a:rPr lang="en-US" sz="1600" dirty="0"/>
            </a:br>
            <a:br>
              <a:rPr lang="en-US" sz="1600" dirty="0"/>
            </a:br>
            <a:r>
              <a:rPr lang="en-US" sz="1600" dirty="0">
                <a:solidFill>
                  <a:srgbClr val="38761D"/>
                </a:solidFill>
                <a:latin typeface="Arial" panose="020B0604020202020204" pitchFamily="34" charset="0"/>
              </a:rPr>
              <a:t>Based on this passage, the term "land-seal" probably means:</a:t>
            </a:r>
            <a:br>
              <a:rPr lang="en-US" sz="1600" dirty="0"/>
            </a:br>
            <a:br>
              <a:rPr lang="en-US" sz="1600" dirty="0"/>
            </a:br>
            <a:r>
              <a:rPr lang="en-US" sz="1600" dirty="0">
                <a:solidFill>
                  <a:srgbClr val="38761D"/>
                </a:solidFill>
                <a:latin typeface="Arial" panose="020B0604020202020204" pitchFamily="34" charset="0"/>
              </a:rPr>
              <a:t>a. sea lions</a:t>
            </a:r>
            <a:br>
              <a:rPr lang="en-US" sz="1600" dirty="0"/>
            </a:br>
            <a:r>
              <a:rPr lang="en-US" sz="1600" dirty="0">
                <a:solidFill>
                  <a:srgbClr val="38761D"/>
                </a:solidFill>
                <a:latin typeface="Arial" panose="020B0604020202020204" pitchFamily="34" charset="0"/>
              </a:rPr>
              <a:t>b. leopard seals</a:t>
            </a:r>
            <a:br>
              <a:rPr lang="en-US" sz="1600" dirty="0"/>
            </a:br>
            <a:r>
              <a:rPr lang="en-US" sz="1600" dirty="0">
                <a:solidFill>
                  <a:srgbClr val="38761D"/>
                </a:solidFill>
                <a:latin typeface="Arial" panose="020B0604020202020204" pitchFamily="34" charset="0"/>
              </a:rPr>
              <a:t>c. some unknown animals</a:t>
            </a:r>
            <a:br>
              <a:rPr lang="en-US" sz="1600" dirty="0"/>
            </a:br>
            <a:r>
              <a:rPr lang="en-US" sz="1600" dirty="0">
                <a:solidFill>
                  <a:srgbClr val="38761D"/>
                </a:solidFill>
                <a:latin typeface="Arial" panose="020B0604020202020204" pitchFamily="34" charset="0"/>
              </a:rPr>
              <a:t>d. humans</a:t>
            </a:r>
            <a:endParaRPr lang="en-US" sz="1600" dirty="0"/>
          </a:p>
        </p:txBody>
      </p:sp>
      <p:sp>
        <p:nvSpPr>
          <p:cNvPr id="4" name="Slide Number Placeholder 3">
            <a:extLst>
              <a:ext uri="{FF2B5EF4-FFF2-40B4-BE49-F238E27FC236}">
                <a16:creationId xmlns:a16="http://schemas.microsoft.com/office/drawing/2014/main" id="{F74D2119-4B4D-43FE-839C-F0C16DCB8B9C}"/>
              </a:ext>
            </a:extLst>
          </p:cNvPr>
          <p:cNvSpPr>
            <a:spLocks noGrp="1"/>
          </p:cNvSpPr>
          <p:nvPr>
            <p:ph type="sldNum" idx="12"/>
          </p:nvPr>
        </p:nvSpPr>
        <p:spPr/>
        <p:txBody>
          <a:bodyPr/>
          <a:lstStyle/>
          <a:p>
            <a:pPr lvl="0">
              <a:spcBef>
                <a:spcPts val="0"/>
              </a:spcBef>
              <a:buNone/>
            </a:pPr>
            <a:fld id="{00000000-1234-1234-1234-123412341234}" type="slidenum">
              <a:rPr lang="en" smtClean="0"/>
              <a:t>32</a:t>
            </a:fld>
            <a:endParaRPr lang="en"/>
          </a:p>
        </p:txBody>
      </p:sp>
    </p:spTree>
    <p:extLst>
      <p:ext uri="{BB962C8B-B14F-4D97-AF65-F5344CB8AC3E}">
        <p14:creationId xmlns:p14="http://schemas.microsoft.com/office/powerpoint/2010/main" val="35521585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160" y="156006"/>
            <a:ext cx="8520600" cy="3416400"/>
          </a:xfrm>
        </p:spPr>
        <p:txBody>
          <a:bodyPr/>
          <a:lstStyle/>
          <a:p>
            <a:r>
              <a:rPr lang="en-US" dirty="0">
                <a:solidFill>
                  <a:srgbClr val="333333"/>
                </a:solidFill>
                <a:latin typeface="Arial" panose="020B0604020202020204" pitchFamily="34" charset="0"/>
              </a:rPr>
              <a:t>Read this passage from </a:t>
            </a:r>
            <a:r>
              <a:rPr lang="en-US" i="1" dirty="0">
                <a:solidFill>
                  <a:srgbClr val="333333"/>
                </a:solidFill>
                <a:latin typeface="Arial" panose="020B0604020202020204" pitchFamily="34" charset="0"/>
              </a:rPr>
              <a:t>The Running Man</a:t>
            </a:r>
            <a:r>
              <a:rPr lang="en-US" dirty="0">
                <a:solidFill>
                  <a:srgbClr val="333333"/>
                </a:solidFill>
                <a:latin typeface="Arial" panose="020B0604020202020204" pitchFamily="34" charset="0"/>
              </a:rPr>
              <a:t> by Richard Bachman:</a:t>
            </a:r>
            <a:br>
              <a:rPr lang="en-US" dirty="0"/>
            </a:br>
            <a:r>
              <a:rPr lang="en-US" dirty="0">
                <a:solidFill>
                  <a:srgbClr val="333333"/>
                </a:solidFill>
                <a:latin typeface="Arial" panose="020B0604020202020204" pitchFamily="34" charset="0"/>
              </a:rPr>
              <a:t> </a:t>
            </a:r>
            <a:r>
              <a:rPr lang="en-US" dirty="0">
                <a:solidFill>
                  <a:srgbClr val="0000FF"/>
                </a:solidFill>
                <a:latin typeface="Arial" panose="020B0604020202020204" pitchFamily="34" charset="0"/>
              </a:rPr>
              <a:t>   "Oh dear God," Amelia Williams moaned.</a:t>
            </a:r>
            <a:endParaRPr lang="en-US" dirty="0">
              <a:solidFill>
                <a:srgbClr val="333333"/>
              </a:solidFill>
              <a:latin typeface="Arial" panose="020B0604020202020204" pitchFamily="34" charset="0"/>
            </a:endParaRPr>
          </a:p>
          <a:p>
            <a:r>
              <a:rPr lang="en-US" dirty="0">
                <a:solidFill>
                  <a:srgbClr val="0000FF"/>
                </a:solidFill>
                <a:latin typeface="Arial" panose="020B0604020202020204" pitchFamily="34" charset="0"/>
              </a:rPr>
              <a:t>    Richards looked down at himself casually.  His entire right side, from ribcage to calf, was bright and sparkling red.</a:t>
            </a:r>
            <a:endParaRPr lang="en-US" dirty="0">
              <a:solidFill>
                <a:srgbClr val="333333"/>
              </a:solidFill>
              <a:latin typeface="Arial" panose="020B0604020202020204" pitchFamily="34" charset="0"/>
            </a:endParaRPr>
          </a:p>
          <a:p>
            <a:r>
              <a:rPr lang="en-US" dirty="0">
                <a:solidFill>
                  <a:srgbClr val="0000FF"/>
                </a:solidFill>
                <a:latin typeface="Arial" panose="020B0604020202020204" pitchFamily="34" charset="0"/>
              </a:rPr>
              <a:t>    "Who would have thought the old man had so much blood in him?" Richards said.</a:t>
            </a:r>
            <a:endParaRPr lang="en-US" dirty="0">
              <a:solidFill>
                <a:srgbClr val="333333"/>
              </a:solidFill>
              <a:latin typeface="Arial" panose="020B0604020202020204" pitchFamily="34" charset="0"/>
            </a:endParaRPr>
          </a:p>
          <a:p>
            <a:r>
              <a:rPr lang="en-US" dirty="0">
                <a:solidFill>
                  <a:srgbClr val="333333"/>
                </a:solidFill>
                <a:latin typeface="Arial" panose="020B0604020202020204" pitchFamily="34" charset="0"/>
              </a:rPr>
              <a:t>What literary term is the last line said by Richards?</a:t>
            </a:r>
          </a:p>
          <a:p>
            <a:r>
              <a:rPr lang="en-US" dirty="0">
                <a:solidFill>
                  <a:srgbClr val="38761D"/>
                </a:solidFill>
                <a:latin typeface="Arial" panose="020B0604020202020204" pitchFamily="34" charset="0"/>
              </a:rPr>
              <a:t>a. allusion</a:t>
            </a:r>
            <a:endParaRPr lang="en-US" dirty="0">
              <a:solidFill>
                <a:srgbClr val="333333"/>
              </a:solidFill>
              <a:latin typeface="Arial" panose="020B0604020202020204" pitchFamily="34" charset="0"/>
            </a:endParaRPr>
          </a:p>
          <a:p>
            <a:r>
              <a:rPr lang="en-US" dirty="0">
                <a:solidFill>
                  <a:srgbClr val="38761D"/>
                </a:solidFill>
                <a:latin typeface="Arial" panose="020B0604020202020204" pitchFamily="34" charset="0"/>
              </a:rPr>
              <a:t>b. </a:t>
            </a:r>
            <a:r>
              <a:rPr lang="en-US" dirty="0" err="1">
                <a:solidFill>
                  <a:srgbClr val="38761D"/>
                </a:solidFill>
                <a:latin typeface="Arial" panose="020B0604020202020204" pitchFamily="34" charset="0"/>
              </a:rPr>
              <a:t>cliche</a:t>
            </a:r>
            <a:endParaRPr lang="en-US" dirty="0">
              <a:solidFill>
                <a:srgbClr val="333333"/>
              </a:solidFill>
              <a:latin typeface="Arial" panose="020B0604020202020204" pitchFamily="34" charset="0"/>
            </a:endParaRPr>
          </a:p>
          <a:p>
            <a:r>
              <a:rPr lang="en-US" dirty="0">
                <a:solidFill>
                  <a:srgbClr val="38761D"/>
                </a:solidFill>
                <a:latin typeface="Arial" panose="020B0604020202020204" pitchFamily="34" charset="0"/>
              </a:rPr>
              <a:t>c. personification</a:t>
            </a:r>
            <a:endParaRPr lang="en-US" dirty="0">
              <a:solidFill>
                <a:srgbClr val="333333"/>
              </a:solidFill>
              <a:latin typeface="Arial" panose="020B0604020202020204" pitchFamily="34" charset="0"/>
            </a:endParaRPr>
          </a:p>
          <a:p>
            <a:r>
              <a:rPr lang="en-US" dirty="0">
                <a:solidFill>
                  <a:srgbClr val="38761D"/>
                </a:solidFill>
                <a:latin typeface="Arial" panose="020B0604020202020204" pitchFamily="34" charset="0"/>
              </a:rPr>
              <a:t>d. metaphor</a:t>
            </a:r>
            <a:endParaRPr lang="en-US" dirty="0">
              <a:solidFill>
                <a:srgbClr val="333333"/>
              </a:solidFill>
              <a:latin typeface="Arial" panose="020B0604020202020204" pitchFamily="34" charset="0"/>
            </a:endParaRPr>
          </a:p>
          <a:p>
            <a:endParaRPr lang="en-US" dirty="0"/>
          </a:p>
        </p:txBody>
      </p:sp>
      <p:pic>
        <p:nvPicPr>
          <p:cNvPr id="2050" name="Picture 2" descr="http://4.bp.blogspot.com/-cZuPu_fQTMQ/UgLquKJCXNI/AAAAAAAABVo/fUCCrJAImVI/s1600/Runningmanbachman.jpg">
            <a:extLst>
              <a:ext uri="{FF2B5EF4-FFF2-40B4-BE49-F238E27FC236}">
                <a16:creationId xmlns:a16="http://schemas.microsoft.com/office/drawing/2014/main" id="{2FDE0B99-9FB4-4173-8A22-2DE88C2DA5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2697" y="2286000"/>
            <a:ext cx="1724025"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1C13ECA-B3CB-47FA-91F1-DD701CCA9EA9}"/>
              </a:ext>
            </a:extLst>
          </p:cNvPr>
          <p:cNvSpPr>
            <a:spLocks noGrp="1"/>
          </p:cNvSpPr>
          <p:nvPr>
            <p:ph type="sldNum" idx="12"/>
          </p:nvPr>
        </p:nvSpPr>
        <p:spPr/>
        <p:txBody>
          <a:bodyPr/>
          <a:lstStyle/>
          <a:p>
            <a:pPr lvl="0">
              <a:spcBef>
                <a:spcPts val="0"/>
              </a:spcBef>
              <a:buNone/>
            </a:pPr>
            <a:fld id="{00000000-1234-1234-1234-123412341234}" type="slidenum">
              <a:rPr lang="en" smtClean="0"/>
              <a:t>33</a:t>
            </a:fld>
            <a:endParaRPr lang="en"/>
          </a:p>
        </p:txBody>
      </p:sp>
    </p:spTree>
    <p:extLst>
      <p:ext uri="{BB962C8B-B14F-4D97-AF65-F5344CB8AC3E}">
        <p14:creationId xmlns:p14="http://schemas.microsoft.com/office/powerpoint/2010/main" val="37571432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377677"/>
            <a:ext cx="8520600" cy="4242813"/>
          </a:xfrm>
        </p:spPr>
        <p:txBody>
          <a:bodyPr/>
          <a:lstStyle/>
          <a:p>
            <a:r>
              <a:rPr lang="en-US" dirty="0"/>
              <a:t>This is an example of which literary term?</a:t>
            </a:r>
          </a:p>
          <a:p>
            <a:r>
              <a:rPr lang="en-US" dirty="0"/>
              <a:t>a. pun</a:t>
            </a:r>
          </a:p>
          <a:p>
            <a:r>
              <a:rPr lang="en-US" dirty="0"/>
              <a:t>b. situational irony</a:t>
            </a:r>
          </a:p>
          <a:p>
            <a:r>
              <a:rPr lang="en-US" dirty="0"/>
              <a:t>c. metaphor</a:t>
            </a:r>
          </a:p>
          <a:p>
            <a:r>
              <a:rPr lang="en-US" dirty="0"/>
              <a:t>d. alliteration</a:t>
            </a:r>
          </a:p>
          <a:p>
            <a:endParaRPr lang="en-US" dirty="0"/>
          </a:p>
        </p:txBody>
      </p:sp>
      <p:pic>
        <p:nvPicPr>
          <p:cNvPr id="3076" name="Picture 4" descr="http://3.bp.blogspot.com/-cRuLpmj5tJY/UhzlQE-E2gI/AAAAAAAABfA/3LgEDcoTKmI/s1600/pun1.gif">
            <a:extLst>
              <a:ext uri="{FF2B5EF4-FFF2-40B4-BE49-F238E27FC236}">
                <a16:creationId xmlns:a16="http://schemas.microsoft.com/office/drawing/2014/main" id="{96AC3380-90C5-455C-AC4F-A90E56B8CD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2506" y="962890"/>
            <a:ext cx="3781425" cy="36576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6FD45912-88F2-4780-B14B-70DAB211438D}"/>
              </a:ext>
            </a:extLst>
          </p:cNvPr>
          <p:cNvSpPr>
            <a:spLocks noGrp="1"/>
          </p:cNvSpPr>
          <p:nvPr>
            <p:ph type="sldNum" idx="12"/>
          </p:nvPr>
        </p:nvSpPr>
        <p:spPr/>
        <p:txBody>
          <a:bodyPr/>
          <a:lstStyle/>
          <a:p>
            <a:pPr lvl="0">
              <a:spcBef>
                <a:spcPts val="0"/>
              </a:spcBef>
              <a:buNone/>
            </a:pPr>
            <a:fld id="{00000000-1234-1234-1234-123412341234}" type="slidenum">
              <a:rPr lang="en" smtClean="0"/>
              <a:t>34</a:t>
            </a:fld>
            <a:endParaRPr lang="en"/>
          </a:p>
        </p:txBody>
      </p:sp>
    </p:spTree>
    <p:extLst>
      <p:ext uri="{BB962C8B-B14F-4D97-AF65-F5344CB8AC3E}">
        <p14:creationId xmlns:p14="http://schemas.microsoft.com/office/powerpoint/2010/main" val="237307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377678"/>
            <a:ext cx="8520600" cy="3416400"/>
          </a:xfrm>
        </p:spPr>
        <p:txBody>
          <a:bodyPr/>
          <a:lstStyle/>
          <a:p>
            <a:r>
              <a:rPr lang="en-US" dirty="0"/>
              <a:t>Look at the picture :</a:t>
            </a:r>
          </a:p>
          <a:p>
            <a:r>
              <a:rPr lang="en-US" b="1" dirty="0"/>
              <a:t>Using the headline, </a:t>
            </a:r>
          </a:p>
          <a:p>
            <a:r>
              <a:rPr lang="en-US" b="1" dirty="0"/>
              <a:t>what is this an example of?</a:t>
            </a:r>
          </a:p>
          <a:p>
            <a:r>
              <a:rPr lang="en-US" dirty="0"/>
              <a:t>a. satire</a:t>
            </a:r>
          </a:p>
          <a:p>
            <a:r>
              <a:rPr lang="en-US" dirty="0"/>
              <a:t>b. irony</a:t>
            </a:r>
          </a:p>
          <a:p>
            <a:r>
              <a:rPr lang="en-US" dirty="0"/>
              <a:t>c. rhetorical device</a:t>
            </a:r>
          </a:p>
          <a:p>
            <a:r>
              <a:rPr lang="en-US" dirty="0"/>
              <a:t>d. idiom</a:t>
            </a:r>
          </a:p>
        </p:txBody>
      </p:sp>
      <p:pic>
        <p:nvPicPr>
          <p:cNvPr id="4098" name="Picture 2" descr="http://1.bp.blogspot.com/-cJm7cqnZsrg/UmfvdG0ezBI/AAAAAAAABoU/F-a9BVHyfw4/s1600/fivepercent.gif">
            <a:extLst>
              <a:ext uri="{FF2B5EF4-FFF2-40B4-BE49-F238E27FC236}">
                <a16:creationId xmlns:a16="http://schemas.microsoft.com/office/drawing/2014/main" id="{46CDE095-9408-4B45-AC4E-79791066B1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1753" y="450273"/>
            <a:ext cx="4748741" cy="444038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676A10ED-8CFA-4796-8F8F-8A03DE8BAB7A}"/>
              </a:ext>
            </a:extLst>
          </p:cNvPr>
          <p:cNvSpPr>
            <a:spLocks noGrp="1"/>
          </p:cNvSpPr>
          <p:nvPr>
            <p:ph type="sldNum" idx="12"/>
          </p:nvPr>
        </p:nvSpPr>
        <p:spPr/>
        <p:txBody>
          <a:bodyPr/>
          <a:lstStyle/>
          <a:p>
            <a:pPr lvl="0">
              <a:spcBef>
                <a:spcPts val="0"/>
              </a:spcBef>
              <a:buNone/>
            </a:pPr>
            <a:fld id="{00000000-1234-1234-1234-123412341234}" type="slidenum">
              <a:rPr lang="en" smtClean="0"/>
              <a:t>35</a:t>
            </a:fld>
            <a:endParaRPr lang="en"/>
          </a:p>
        </p:txBody>
      </p:sp>
    </p:spTree>
    <p:extLst>
      <p:ext uri="{BB962C8B-B14F-4D97-AF65-F5344CB8AC3E}">
        <p14:creationId xmlns:p14="http://schemas.microsoft.com/office/powerpoint/2010/main" val="3674947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5232" y="0"/>
            <a:ext cx="8520600" cy="4242813"/>
          </a:xfrm>
        </p:spPr>
        <p:txBody>
          <a:bodyPr/>
          <a:lstStyle/>
          <a:p>
            <a:pPr>
              <a:lnSpc>
                <a:spcPct val="100000"/>
              </a:lnSpc>
              <a:spcAft>
                <a:spcPts val="0"/>
              </a:spcAft>
            </a:pPr>
            <a:r>
              <a:rPr lang="en-US" dirty="0"/>
              <a:t>Look at this panel from the first appearance </a:t>
            </a:r>
          </a:p>
          <a:p>
            <a:pPr>
              <a:lnSpc>
                <a:spcPct val="100000"/>
              </a:lnSpc>
              <a:spcAft>
                <a:spcPts val="0"/>
              </a:spcAft>
            </a:pPr>
            <a:r>
              <a:rPr lang="en-US" dirty="0"/>
              <a:t>of Marvel's Iron Fist:</a:t>
            </a:r>
          </a:p>
          <a:p>
            <a:pPr>
              <a:lnSpc>
                <a:spcPct val="100000"/>
              </a:lnSpc>
              <a:spcAft>
                <a:spcPts val="0"/>
              </a:spcAft>
            </a:pPr>
            <a:endParaRPr lang="en-US" b="1" dirty="0"/>
          </a:p>
          <a:p>
            <a:pPr>
              <a:lnSpc>
                <a:spcPct val="100000"/>
              </a:lnSpc>
              <a:spcAft>
                <a:spcPts val="0"/>
              </a:spcAft>
            </a:pPr>
            <a:r>
              <a:rPr lang="en-US" b="1" dirty="0"/>
              <a:t>What is the purpose of writing these </a:t>
            </a:r>
          </a:p>
          <a:p>
            <a:pPr>
              <a:lnSpc>
                <a:spcPct val="100000"/>
              </a:lnSpc>
              <a:spcAft>
                <a:spcPts val="0"/>
              </a:spcAft>
            </a:pPr>
            <a:r>
              <a:rPr lang="en-US" b="1" dirty="0"/>
              <a:t>captions in 2nd person point of view?</a:t>
            </a:r>
          </a:p>
          <a:p>
            <a:pPr>
              <a:lnSpc>
                <a:spcPct val="100000"/>
              </a:lnSpc>
              <a:spcAft>
                <a:spcPts val="0"/>
              </a:spcAft>
            </a:pPr>
            <a:endParaRPr lang="en-US" dirty="0"/>
          </a:p>
          <a:p>
            <a:pPr marL="342900" indent="-342900">
              <a:lnSpc>
                <a:spcPct val="100000"/>
              </a:lnSpc>
              <a:spcAft>
                <a:spcPts val="0"/>
              </a:spcAft>
              <a:buAutoNum type="alphaLcPeriod"/>
            </a:pPr>
            <a:r>
              <a:rPr lang="en-US" dirty="0"/>
              <a:t>to mimic Asian writing styles</a:t>
            </a:r>
          </a:p>
          <a:p>
            <a:pPr>
              <a:lnSpc>
                <a:spcPct val="100000"/>
              </a:lnSpc>
              <a:spcAft>
                <a:spcPts val="0"/>
              </a:spcAft>
            </a:pPr>
            <a:endParaRPr lang="en-US" dirty="0"/>
          </a:p>
          <a:p>
            <a:pPr>
              <a:lnSpc>
                <a:spcPct val="100000"/>
              </a:lnSpc>
              <a:spcAft>
                <a:spcPts val="0"/>
              </a:spcAft>
            </a:pPr>
            <a:r>
              <a:rPr lang="en-US" dirty="0"/>
              <a:t>b. to make the reader feel like he </a:t>
            </a:r>
          </a:p>
          <a:p>
            <a:pPr>
              <a:lnSpc>
                <a:spcPct val="100000"/>
              </a:lnSpc>
              <a:spcAft>
                <a:spcPts val="0"/>
              </a:spcAft>
            </a:pPr>
            <a:r>
              <a:rPr lang="en-US" dirty="0"/>
              <a:t>    or she is the main character</a:t>
            </a:r>
          </a:p>
          <a:p>
            <a:pPr>
              <a:lnSpc>
                <a:spcPct val="100000"/>
              </a:lnSpc>
              <a:spcAft>
                <a:spcPts val="0"/>
              </a:spcAft>
            </a:pPr>
            <a:endParaRPr lang="en-US" dirty="0"/>
          </a:p>
          <a:p>
            <a:pPr>
              <a:lnSpc>
                <a:spcPct val="100000"/>
              </a:lnSpc>
              <a:spcAft>
                <a:spcPts val="0"/>
              </a:spcAft>
            </a:pPr>
            <a:r>
              <a:rPr lang="en-US" dirty="0"/>
              <a:t>c. second person is the traditional </a:t>
            </a:r>
          </a:p>
          <a:p>
            <a:pPr>
              <a:lnSpc>
                <a:spcPct val="100000"/>
              </a:lnSpc>
              <a:spcAft>
                <a:spcPts val="0"/>
              </a:spcAft>
            </a:pPr>
            <a:r>
              <a:rPr lang="en-US" dirty="0"/>
              <a:t>    style used to write comics</a:t>
            </a:r>
          </a:p>
          <a:p>
            <a:pPr>
              <a:lnSpc>
                <a:spcPct val="100000"/>
              </a:lnSpc>
              <a:spcAft>
                <a:spcPts val="0"/>
              </a:spcAft>
            </a:pPr>
            <a:endParaRPr lang="en-US" dirty="0"/>
          </a:p>
          <a:p>
            <a:pPr>
              <a:lnSpc>
                <a:spcPct val="100000"/>
              </a:lnSpc>
              <a:spcAft>
                <a:spcPts val="0"/>
              </a:spcAft>
            </a:pPr>
            <a:r>
              <a:rPr lang="en-US" dirty="0"/>
              <a:t>d. the point of view is awkward, so </a:t>
            </a:r>
          </a:p>
          <a:p>
            <a:pPr>
              <a:lnSpc>
                <a:spcPct val="100000"/>
              </a:lnSpc>
              <a:spcAft>
                <a:spcPts val="0"/>
              </a:spcAft>
            </a:pPr>
            <a:r>
              <a:rPr lang="en-US" dirty="0"/>
              <a:t>    it shows that Iron Fist will be a </a:t>
            </a:r>
          </a:p>
          <a:p>
            <a:pPr>
              <a:lnSpc>
                <a:spcPct val="100000"/>
              </a:lnSpc>
              <a:spcAft>
                <a:spcPts val="0"/>
              </a:spcAft>
            </a:pPr>
            <a:r>
              <a:rPr lang="en-US" dirty="0"/>
              <a:t>    fallen hero or villain as the series </a:t>
            </a:r>
          </a:p>
          <a:p>
            <a:pPr>
              <a:lnSpc>
                <a:spcPct val="100000"/>
              </a:lnSpc>
              <a:spcAft>
                <a:spcPts val="0"/>
              </a:spcAft>
            </a:pPr>
            <a:r>
              <a:rPr lang="en-US" dirty="0"/>
              <a:t>    progresses.</a:t>
            </a:r>
          </a:p>
        </p:txBody>
      </p:sp>
      <p:pic>
        <p:nvPicPr>
          <p:cNvPr id="54274" name="Picture 2" descr="https://3.bp.blogspot.com/-xG_7vZpsIa0/WOKdw6VukFI/AAAAAAAAFDU/rkib9lpJ-b8bok8hYHwneF4ZW3SnZw0MACLcB/s1600/ironfist1.jpg">
            <a:extLst>
              <a:ext uri="{FF2B5EF4-FFF2-40B4-BE49-F238E27FC236}">
                <a16:creationId xmlns:a16="http://schemas.microsoft.com/office/drawing/2014/main" id="{DF145BA2-408C-4280-98F9-7E002F28E2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96680" y="145472"/>
            <a:ext cx="3750683" cy="500091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662A3F67-FD53-47C3-BBB6-4DB7D26204C7}"/>
              </a:ext>
            </a:extLst>
          </p:cNvPr>
          <p:cNvSpPr>
            <a:spLocks noGrp="1"/>
          </p:cNvSpPr>
          <p:nvPr>
            <p:ph type="sldNum" idx="12"/>
          </p:nvPr>
        </p:nvSpPr>
        <p:spPr/>
        <p:txBody>
          <a:bodyPr/>
          <a:lstStyle/>
          <a:p>
            <a:pPr lvl="0">
              <a:spcBef>
                <a:spcPts val="0"/>
              </a:spcBef>
              <a:buNone/>
            </a:pPr>
            <a:fld id="{00000000-1234-1234-1234-123412341234}" type="slidenum">
              <a:rPr lang="en" smtClean="0"/>
              <a:t>36</a:t>
            </a:fld>
            <a:endParaRPr lang="en"/>
          </a:p>
        </p:txBody>
      </p:sp>
    </p:spTree>
    <p:extLst>
      <p:ext uri="{BB962C8B-B14F-4D97-AF65-F5344CB8AC3E}">
        <p14:creationId xmlns:p14="http://schemas.microsoft.com/office/powerpoint/2010/main" val="2367891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377677"/>
            <a:ext cx="8520600" cy="4242813"/>
          </a:xfrm>
        </p:spPr>
        <p:txBody>
          <a:bodyPr/>
          <a:lstStyle/>
          <a:p>
            <a:pPr>
              <a:lnSpc>
                <a:spcPct val="100000"/>
              </a:lnSpc>
              <a:spcAft>
                <a:spcPts val="0"/>
              </a:spcAft>
            </a:pPr>
            <a:r>
              <a:rPr lang="en-US" b="1" dirty="0"/>
              <a:t>What two literary terms drive the </a:t>
            </a:r>
          </a:p>
          <a:p>
            <a:pPr>
              <a:lnSpc>
                <a:spcPct val="100000"/>
              </a:lnSpc>
              <a:spcAft>
                <a:spcPts val="0"/>
              </a:spcAft>
            </a:pPr>
            <a:r>
              <a:rPr lang="en-US" b="1" dirty="0"/>
              <a:t>humor in this image?</a:t>
            </a:r>
            <a:br>
              <a:rPr lang="en-US" dirty="0"/>
            </a:br>
            <a:br>
              <a:rPr lang="en-US" dirty="0"/>
            </a:br>
            <a:r>
              <a:rPr lang="en-US" b="1" dirty="0"/>
              <a:t>a. </a:t>
            </a:r>
            <a:r>
              <a:rPr lang="en-US" dirty="0"/>
              <a:t>verbal irony and periphrasis</a:t>
            </a:r>
            <a:br>
              <a:rPr lang="en-US" dirty="0"/>
            </a:br>
            <a:r>
              <a:rPr lang="en-US" b="1" dirty="0"/>
              <a:t>b. </a:t>
            </a:r>
            <a:r>
              <a:rPr lang="en-US" dirty="0"/>
              <a:t>alliteration and dramatic irony</a:t>
            </a:r>
            <a:br>
              <a:rPr lang="en-US" dirty="0"/>
            </a:br>
            <a:r>
              <a:rPr lang="en-US" b="1" dirty="0"/>
              <a:t>c. </a:t>
            </a:r>
            <a:r>
              <a:rPr lang="en-US" dirty="0"/>
              <a:t>allusion and pun</a:t>
            </a:r>
            <a:br>
              <a:rPr lang="en-US" dirty="0"/>
            </a:br>
            <a:r>
              <a:rPr lang="en-US" b="1" dirty="0"/>
              <a:t>d. </a:t>
            </a:r>
            <a:r>
              <a:rPr lang="en-US" dirty="0"/>
              <a:t>archetypes and imagery</a:t>
            </a:r>
          </a:p>
        </p:txBody>
      </p:sp>
      <p:pic>
        <p:nvPicPr>
          <p:cNvPr id="53250" name="Picture 2" descr="http://2.bp.blogspot.com/-fSVfZMo1vRs/UbXm-WncLXI/AAAAAAAABQo/4bndza65Lac/s1600/myprecious.jpg">
            <a:extLst>
              <a:ext uri="{FF2B5EF4-FFF2-40B4-BE49-F238E27FC236}">
                <a16:creationId xmlns:a16="http://schemas.microsoft.com/office/drawing/2014/main" id="{C794529D-685F-4BD5-810F-2A9B7A8DAE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2740" y="312161"/>
            <a:ext cx="4260628" cy="423212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A8D347FB-9E53-4F1F-AE22-D03BD08F3494}"/>
              </a:ext>
            </a:extLst>
          </p:cNvPr>
          <p:cNvSpPr>
            <a:spLocks noGrp="1"/>
          </p:cNvSpPr>
          <p:nvPr>
            <p:ph type="sldNum" idx="12"/>
          </p:nvPr>
        </p:nvSpPr>
        <p:spPr/>
        <p:txBody>
          <a:bodyPr/>
          <a:lstStyle/>
          <a:p>
            <a:pPr lvl="0">
              <a:spcBef>
                <a:spcPts val="0"/>
              </a:spcBef>
              <a:buNone/>
            </a:pPr>
            <a:fld id="{00000000-1234-1234-1234-123412341234}" type="slidenum">
              <a:rPr lang="en" smtClean="0"/>
              <a:t>37</a:t>
            </a:fld>
            <a:endParaRPr lang="en"/>
          </a:p>
        </p:txBody>
      </p:sp>
    </p:spTree>
    <p:extLst>
      <p:ext uri="{BB962C8B-B14F-4D97-AF65-F5344CB8AC3E}">
        <p14:creationId xmlns:p14="http://schemas.microsoft.com/office/powerpoint/2010/main" val="7983068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377677"/>
            <a:ext cx="8520600" cy="4242813"/>
          </a:xfrm>
        </p:spPr>
        <p:txBody>
          <a:bodyPr/>
          <a:lstStyle/>
          <a:p>
            <a:pPr>
              <a:lnSpc>
                <a:spcPct val="100000"/>
              </a:lnSpc>
              <a:spcAft>
                <a:spcPts val="0"/>
              </a:spcAft>
            </a:pPr>
            <a:r>
              <a:rPr lang="en-US" dirty="0"/>
              <a:t>Based in the poster, one </a:t>
            </a:r>
          </a:p>
          <a:p>
            <a:pPr>
              <a:lnSpc>
                <a:spcPct val="100000"/>
              </a:lnSpc>
              <a:spcAft>
                <a:spcPts val="0"/>
              </a:spcAft>
            </a:pPr>
            <a:r>
              <a:rPr lang="en-US" dirty="0"/>
              <a:t>of the themes of </a:t>
            </a:r>
            <a:r>
              <a:rPr lang="en-US" i="1" dirty="0"/>
              <a:t>Othello</a:t>
            </a:r>
            <a:r>
              <a:rPr lang="en-US" dirty="0"/>
              <a:t> is:</a:t>
            </a:r>
          </a:p>
          <a:p>
            <a:pPr>
              <a:lnSpc>
                <a:spcPct val="100000"/>
              </a:lnSpc>
              <a:spcAft>
                <a:spcPts val="0"/>
              </a:spcAft>
            </a:pPr>
            <a:endParaRPr lang="en-US" dirty="0"/>
          </a:p>
          <a:p>
            <a:pPr>
              <a:lnSpc>
                <a:spcPct val="100000"/>
              </a:lnSpc>
              <a:spcAft>
                <a:spcPts val="0"/>
              </a:spcAft>
            </a:pPr>
            <a:endParaRPr lang="en-US" dirty="0"/>
          </a:p>
          <a:p>
            <a:pPr>
              <a:lnSpc>
                <a:spcPct val="100000"/>
              </a:lnSpc>
              <a:spcAft>
                <a:spcPts val="0"/>
              </a:spcAft>
            </a:pPr>
            <a:r>
              <a:rPr lang="en-US" dirty="0"/>
              <a:t>a. jealousy</a:t>
            </a:r>
          </a:p>
          <a:p>
            <a:pPr>
              <a:lnSpc>
                <a:spcPct val="100000"/>
              </a:lnSpc>
              <a:spcAft>
                <a:spcPts val="0"/>
              </a:spcAft>
            </a:pPr>
            <a:r>
              <a:rPr lang="en-US" dirty="0"/>
              <a:t>b. hatred</a:t>
            </a:r>
          </a:p>
          <a:p>
            <a:pPr>
              <a:lnSpc>
                <a:spcPct val="100000"/>
              </a:lnSpc>
              <a:spcAft>
                <a:spcPts val="0"/>
              </a:spcAft>
            </a:pPr>
            <a:r>
              <a:rPr lang="en-US" dirty="0"/>
              <a:t>c. fidelity</a:t>
            </a:r>
          </a:p>
          <a:p>
            <a:pPr>
              <a:lnSpc>
                <a:spcPct val="100000"/>
              </a:lnSpc>
              <a:spcAft>
                <a:spcPts val="0"/>
              </a:spcAft>
            </a:pPr>
            <a:r>
              <a:rPr lang="en-US" dirty="0"/>
              <a:t>d. love</a:t>
            </a:r>
          </a:p>
          <a:p>
            <a:endParaRPr lang="en-US" dirty="0"/>
          </a:p>
        </p:txBody>
      </p:sp>
      <p:pic>
        <p:nvPicPr>
          <p:cNvPr id="52226" name="Picture 2" descr="http://2.bp.blogspot.com/-Te4nwjxltOs/UlRCEM6z2mI/AAAAAAAABlc/9CvOB2bIMTk/s1600/2009-Othello-poster.jpg">
            <a:extLst>
              <a:ext uri="{FF2B5EF4-FFF2-40B4-BE49-F238E27FC236}">
                <a16:creationId xmlns:a16="http://schemas.microsoft.com/office/drawing/2014/main" id="{8BB5FC7B-8020-42D4-A867-E85D8CEFBA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5828" y="76741"/>
            <a:ext cx="3277755" cy="5066759"/>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E588815C-0DD1-4E1E-9CEA-3AC0B3C5B1F0}"/>
              </a:ext>
            </a:extLst>
          </p:cNvPr>
          <p:cNvSpPr>
            <a:spLocks noGrp="1"/>
          </p:cNvSpPr>
          <p:nvPr>
            <p:ph type="sldNum" idx="12"/>
          </p:nvPr>
        </p:nvSpPr>
        <p:spPr/>
        <p:txBody>
          <a:bodyPr/>
          <a:lstStyle/>
          <a:p>
            <a:pPr lvl="0">
              <a:spcBef>
                <a:spcPts val="0"/>
              </a:spcBef>
              <a:buNone/>
            </a:pPr>
            <a:fld id="{00000000-1234-1234-1234-123412341234}" type="slidenum">
              <a:rPr lang="en" smtClean="0"/>
              <a:t>38</a:t>
            </a:fld>
            <a:endParaRPr lang="en"/>
          </a:p>
        </p:txBody>
      </p:sp>
    </p:spTree>
    <p:extLst>
      <p:ext uri="{BB962C8B-B14F-4D97-AF65-F5344CB8AC3E}">
        <p14:creationId xmlns:p14="http://schemas.microsoft.com/office/powerpoint/2010/main" val="4217356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90760" y="377677"/>
            <a:ext cx="8520600" cy="4242813"/>
          </a:xfrm>
        </p:spPr>
        <p:txBody>
          <a:bodyPr/>
          <a:lstStyle/>
          <a:p>
            <a:pPr>
              <a:lnSpc>
                <a:spcPct val="100000"/>
              </a:lnSpc>
              <a:spcAft>
                <a:spcPts val="0"/>
              </a:spcAft>
            </a:pPr>
            <a:r>
              <a:rPr lang="en-US" dirty="0"/>
              <a:t>"Rime of the Ancient Mariner" by Coleridge is an excellent poem about some freaky things that happen to this guy while on a boat on the ocean.</a:t>
            </a:r>
            <a:br>
              <a:rPr lang="en-US" dirty="0"/>
            </a:br>
            <a:r>
              <a:rPr lang="en-US" dirty="0"/>
              <a:t>Read the following excerpt:</a:t>
            </a:r>
            <a:br>
              <a:rPr lang="en-US" dirty="0"/>
            </a:br>
            <a:br>
              <a:rPr lang="en-US" dirty="0"/>
            </a:br>
            <a:r>
              <a:rPr lang="en-US" dirty="0"/>
              <a:t>“Water, water, everywhere,</a:t>
            </a:r>
            <a:br>
              <a:rPr lang="en-US" dirty="0"/>
            </a:br>
            <a:r>
              <a:rPr lang="en-US" dirty="0"/>
              <a:t>And all the boards did shrink;</a:t>
            </a:r>
            <a:br>
              <a:rPr lang="en-US" dirty="0"/>
            </a:br>
            <a:r>
              <a:rPr lang="en-US" dirty="0"/>
              <a:t>Water, water, everywhere,</a:t>
            </a:r>
            <a:br>
              <a:rPr lang="en-US" dirty="0"/>
            </a:br>
            <a:r>
              <a:rPr lang="en-US" dirty="0"/>
              <a:t>Nor any drop to drink.”</a:t>
            </a:r>
            <a:br>
              <a:rPr lang="en-US" dirty="0"/>
            </a:br>
            <a:br>
              <a:rPr lang="en-US" b="1" dirty="0"/>
            </a:br>
            <a:r>
              <a:rPr lang="en-US" b="1" dirty="0"/>
              <a:t>What is the above an example of?</a:t>
            </a:r>
          </a:p>
          <a:p>
            <a:pPr>
              <a:lnSpc>
                <a:spcPct val="100000"/>
              </a:lnSpc>
              <a:spcAft>
                <a:spcPts val="0"/>
              </a:spcAft>
            </a:pPr>
            <a:br>
              <a:rPr lang="en-US" dirty="0"/>
            </a:br>
            <a:r>
              <a:rPr lang="en-US" dirty="0"/>
              <a:t>a. hyperbole</a:t>
            </a:r>
          </a:p>
          <a:p>
            <a:pPr>
              <a:lnSpc>
                <a:spcPct val="100000"/>
              </a:lnSpc>
              <a:spcAft>
                <a:spcPts val="0"/>
              </a:spcAft>
            </a:pPr>
            <a:r>
              <a:rPr lang="en-US" dirty="0"/>
              <a:t>b. imagery</a:t>
            </a:r>
          </a:p>
          <a:p>
            <a:pPr>
              <a:lnSpc>
                <a:spcPct val="100000"/>
              </a:lnSpc>
              <a:spcAft>
                <a:spcPts val="0"/>
              </a:spcAft>
            </a:pPr>
            <a:r>
              <a:rPr lang="en-US" dirty="0"/>
              <a:t>c. situational irony</a:t>
            </a:r>
          </a:p>
          <a:p>
            <a:pPr>
              <a:lnSpc>
                <a:spcPct val="100000"/>
              </a:lnSpc>
              <a:spcAft>
                <a:spcPts val="0"/>
              </a:spcAft>
            </a:pPr>
            <a:r>
              <a:rPr lang="en-US" dirty="0"/>
              <a:t>d. unreliable narrator</a:t>
            </a:r>
          </a:p>
          <a:p>
            <a:endParaRPr lang="en-US" dirty="0"/>
          </a:p>
        </p:txBody>
      </p:sp>
      <p:pic>
        <p:nvPicPr>
          <p:cNvPr id="51204" name="Picture 4" descr="http://1.bp.blogspot.com/-ur7TfIBoZxo/U06dHquodlI/AAAAAAAACHQ/YpLr85TK8Ks/s1600/rime.jpg">
            <a:extLst>
              <a:ext uri="{FF2B5EF4-FFF2-40B4-BE49-F238E27FC236}">
                <a16:creationId xmlns:a16="http://schemas.microsoft.com/office/drawing/2014/main" id="{829AB157-2720-4F02-9697-4F39E688AF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3614" y="1121120"/>
            <a:ext cx="2925041" cy="3835343"/>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65E7DCA2-5CEE-4501-90F5-273695289DAA}"/>
              </a:ext>
            </a:extLst>
          </p:cNvPr>
          <p:cNvSpPr>
            <a:spLocks noGrp="1"/>
          </p:cNvSpPr>
          <p:nvPr>
            <p:ph type="sldNum" idx="12"/>
          </p:nvPr>
        </p:nvSpPr>
        <p:spPr/>
        <p:txBody>
          <a:bodyPr/>
          <a:lstStyle/>
          <a:p>
            <a:pPr lvl="0">
              <a:spcBef>
                <a:spcPts val="0"/>
              </a:spcBef>
              <a:buNone/>
            </a:pPr>
            <a:fld id="{00000000-1234-1234-1234-123412341234}" type="slidenum">
              <a:rPr lang="en" smtClean="0"/>
              <a:t>39</a:t>
            </a:fld>
            <a:endParaRPr lang="en"/>
          </a:p>
        </p:txBody>
      </p:sp>
    </p:spTree>
    <p:extLst>
      <p:ext uri="{BB962C8B-B14F-4D97-AF65-F5344CB8AC3E}">
        <p14:creationId xmlns:p14="http://schemas.microsoft.com/office/powerpoint/2010/main" val="368907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8" name="Shape 68"/>
          <p:cNvSpPr txBox="1"/>
          <p:nvPr/>
        </p:nvSpPr>
        <p:spPr>
          <a:xfrm>
            <a:off x="277912" y="219097"/>
            <a:ext cx="8949600" cy="3000000"/>
          </a:xfrm>
          <a:prstGeom prst="rect">
            <a:avLst/>
          </a:prstGeom>
          <a:noFill/>
          <a:ln>
            <a:noFill/>
          </a:ln>
        </p:spPr>
        <p:txBody>
          <a:bodyPr lIns="91425" tIns="91425" rIns="91425" bIns="91425" anchor="ctr" anchorCtr="0">
            <a:noAutofit/>
          </a:bodyPr>
          <a:lstStyle/>
          <a:p>
            <a:pPr lvl="0" rtl="0">
              <a:lnSpc>
                <a:spcPct val="115000"/>
              </a:lnSpc>
              <a:spcBef>
                <a:spcPts val="0"/>
              </a:spcBef>
              <a:spcAft>
                <a:spcPts val="800"/>
              </a:spcAft>
              <a:buNone/>
            </a:pPr>
            <a:r>
              <a:rPr lang="en" sz="1500" b="1" dirty="0">
                <a:solidFill>
                  <a:srgbClr val="777777"/>
                </a:solidFill>
                <a:highlight>
                  <a:srgbClr val="FFFFFF"/>
                </a:highlight>
                <a:latin typeface="Trebuchet MS"/>
                <a:ea typeface="Trebuchet MS"/>
                <a:cs typeface="Trebuchet MS"/>
                <a:sym typeface="Trebuchet MS"/>
              </a:rPr>
              <a:t>4. Which of the following sentences contains an allusion?</a:t>
            </a:r>
          </a:p>
          <a:p>
            <a:pPr marL="635000" marR="177800" lvl="0" indent="-323850" rtl="0">
              <a:lnSpc>
                <a:spcPct val="115000"/>
              </a:lnSpc>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Randy and his father found an old stamp collection in their attic.</a:t>
            </a:r>
          </a:p>
          <a:p>
            <a:pPr marL="635000" marR="177800" lvl="0" indent="-323850" rtl="0">
              <a:lnSpc>
                <a:spcPct val="115000"/>
              </a:lnSpc>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The collection primarily consisted of postage stamps from the early 1900s.</a:t>
            </a:r>
          </a:p>
          <a:p>
            <a:pPr marL="635000" marR="177800" lvl="0" indent="-323850" rtl="0">
              <a:lnSpc>
                <a:spcPct val="115000"/>
              </a:lnSpc>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Randy's father studied the writing on the inside of the box.</a:t>
            </a:r>
          </a:p>
          <a:p>
            <a:pPr marL="635000" marR="177800" lvl="0" indent="-323850" rtl="0">
              <a:lnSpc>
                <a:spcPct val="115000"/>
              </a:lnSpc>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When Randy asked how old the collection was, his father answered, "Four score and seven years."</a:t>
            </a:r>
          </a:p>
        </p:txBody>
      </p:sp>
      <p:sp>
        <p:nvSpPr>
          <p:cNvPr id="3" name="Slide Number Placeholder 2">
            <a:extLst>
              <a:ext uri="{FF2B5EF4-FFF2-40B4-BE49-F238E27FC236}">
                <a16:creationId xmlns:a16="http://schemas.microsoft.com/office/drawing/2014/main" id="{3DFAFCB4-EF52-49BD-953B-278B4AB07052}"/>
              </a:ext>
            </a:extLst>
          </p:cNvPr>
          <p:cNvSpPr>
            <a:spLocks noGrp="1"/>
          </p:cNvSpPr>
          <p:nvPr>
            <p:ph type="sldNum" idx="12"/>
          </p:nvPr>
        </p:nvSpPr>
        <p:spPr/>
        <p:txBody>
          <a:bodyPr/>
          <a:lstStyle/>
          <a:p>
            <a:pPr lvl="0">
              <a:spcBef>
                <a:spcPts val="0"/>
              </a:spcBef>
              <a:buNone/>
            </a:pPr>
            <a:fld id="{00000000-1234-1234-1234-123412341234}" type="slidenum">
              <a:rPr lang="en" smtClean="0"/>
              <a:t>4</a:t>
            </a:fld>
            <a:endParaRPr lang="en"/>
          </a:p>
        </p:txBody>
      </p:sp>
    </p:spTree>
    <p:extLst>
      <p:ext uri="{BB962C8B-B14F-4D97-AF65-F5344CB8AC3E}">
        <p14:creationId xmlns:p14="http://schemas.microsoft.com/office/powerpoint/2010/main" val="23400805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50C4562-086A-4479-AB4D-098A08DDB66B}"/>
              </a:ext>
            </a:extLst>
          </p:cNvPr>
          <p:cNvSpPr>
            <a:spLocks noGrp="1"/>
          </p:cNvSpPr>
          <p:nvPr>
            <p:ph type="body" idx="1"/>
          </p:nvPr>
        </p:nvSpPr>
        <p:spPr>
          <a:xfrm>
            <a:off x="664992" y="328130"/>
            <a:ext cx="3999900" cy="4815370"/>
          </a:xfrm>
        </p:spPr>
        <p:txBody>
          <a:bodyPr/>
          <a:lstStyle/>
          <a:p>
            <a:r>
              <a:rPr lang="en-US" dirty="0"/>
              <a:t>Read the following from J. R. R. Tolkien's work, </a:t>
            </a:r>
            <a:r>
              <a:rPr lang="en-US" i="1" dirty="0"/>
              <a:t>The Fall of Arthur:</a:t>
            </a:r>
            <a:br>
              <a:rPr lang="en-US" dirty="0"/>
            </a:br>
            <a:br>
              <a:rPr lang="en-US" i="1" dirty="0"/>
            </a:br>
            <a:r>
              <a:rPr lang="en-US" dirty="0"/>
              <a:t>Greatest was Gawain,</a:t>
            </a:r>
            <a:br>
              <a:rPr lang="en-US" dirty="0"/>
            </a:br>
            <a:r>
              <a:rPr lang="en-US" dirty="0"/>
              <a:t>   whose glory waxed</a:t>
            </a:r>
            <a:br>
              <a:rPr lang="en-US" dirty="0"/>
            </a:br>
            <a:r>
              <a:rPr lang="en-US" dirty="0"/>
              <a:t>as times darkened,</a:t>
            </a:r>
            <a:br>
              <a:rPr lang="en-US" dirty="0"/>
            </a:br>
            <a:r>
              <a:rPr lang="en-US" dirty="0"/>
              <a:t>   true and dauntless,</a:t>
            </a:r>
            <a:br>
              <a:rPr lang="en-US" dirty="0"/>
            </a:br>
            <a:r>
              <a:rPr lang="en-US" dirty="0"/>
              <a:t>among knights peerless</a:t>
            </a:r>
            <a:br>
              <a:rPr lang="en-US" dirty="0"/>
            </a:br>
            <a:r>
              <a:rPr lang="en-US" dirty="0"/>
              <a:t>   ever anew proven,</a:t>
            </a:r>
            <a:br>
              <a:rPr lang="en-US" dirty="0"/>
            </a:br>
            <a:r>
              <a:rPr lang="en-US" dirty="0" err="1"/>
              <a:t>defence</a:t>
            </a:r>
            <a:r>
              <a:rPr lang="en-US" dirty="0"/>
              <a:t> and fortress</a:t>
            </a:r>
            <a:br>
              <a:rPr lang="en-US" dirty="0"/>
            </a:br>
            <a:r>
              <a:rPr lang="en-US" dirty="0"/>
              <a:t>   of a falling world</a:t>
            </a:r>
            <a:br>
              <a:rPr lang="en-US" dirty="0"/>
            </a:br>
            <a:br>
              <a:rPr lang="en-US" i="1" dirty="0"/>
            </a:br>
            <a:r>
              <a:rPr lang="en-US" b="1" dirty="0"/>
              <a:t>What word could replace "waxed" in the second line?</a:t>
            </a:r>
            <a:br>
              <a:rPr lang="en-US" dirty="0"/>
            </a:br>
            <a:br>
              <a:rPr lang="en-US" dirty="0"/>
            </a:br>
            <a:r>
              <a:rPr lang="en-US" dirty="0"/>
              <a:t>a. faded</a:t>
            </a:r>
            <a:br>
              <a:rPr lang="en-US" dirty="0"/>
            </a:br>
            <a:r>
              <a:rPr lang="en-US" dirty="0"/>
              <a:t>b. increased</a:t>
            </a:r>
            <a:br>
              <a:rPr lang="en-US" dirty="0"/>
            </a:br>
            <a:r>
              <a:rPr lang="en-US" dirty="0"/>
              <a:t>c. faltered</a:t>
            </a:r>
            <a:br>
              <a:rPr lang="en-US" dirty="0"/>
            </a:br>
            <a:r>
              <a:rPr lang="en-US" dirty="0"/>
              <a:t>d. fearless</a:t>
            </a:r>
          </a:p>
        </p:txBody>
      </p:sp>
      <p:pic>
        <p:nvPicPr>
          <p:cNvPr id="50178" name="Picture 2" descr="http://4.bp.blogspot.com/-_W7I-s21I-U/UiC18ddPGHI/AAAAAAAABfg/RIa0nP10oEA/s1600/arthur.jpg">
            <a:extLst>
              <a:ext uri="{FF2B5EF4-FFF2-40B4-BE49-F238E27FC236}">
                <a16:creationId xmlns:a16="http://schemas.microsoft.com/office/drawing/2014/main" id="{8EEE5054-E342-4D27-A99B-10C3518C004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222" y="433388"/>
            <a:ext cx="2866159" cy="4347008"/>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50AF03F6-8E5F-4528-B94B-E4C5A08C4031}"/>
              </a:ext>
            </a:extLst>
          </p:cNvPr>
          <p:cNvSpPr>
            <a:spLocks noGrp="1"/>
          </p:cNvSpPr>
          <p:nvPr>
            <p:ph type="sldNum" idx="12"/>
          </p:nvPr>
        </p:nvSpPr>
        <p:spPr/>
        <p:txBody>
          <a:bodyPr/>
          <a:lstStyle/>
          <a:p>
            <a:pPr lvl="0">
              <a:spcBef>
                <a:spcPts val="0"/>
              </a:spcBef>
              <a:buNone/>
            </a:pPr>
            <a:fld id="{00000000-1234-1234-1234-123412341234}" type="slidenum">
              <a:rPr lang="en" smtClean="0"/>
              <a:t>40</a:t>
            </a:fld>
            <a:endParaRPr lang="en"/>
          </a:p>
        </p:txBody>
      </p:sp>
    </p:spTree>
    <p:extLst>
      <p:ext uri="{BB962C8B-B14F-4D97-AF65-F5344CB8AC3E}">
        <p14:creationId xmlns:p14="http://schemas.microsoft.com/office/powerpoint/2010/main" val="15642224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0" y="0"/>
            <a:ext cx="9144000" cy="4242813"/>
          </a:xfrm>
        </p:spPr>
        <p:txBody>
          <a:bodyPr/>
          <a:lstStyle/>
          <a:p>
            <a:r>
              <a:rPr lang="en-US" sz="1400" dirty="0"/>
              <a:t>Read the following excerpt from </a:t>
            </a:r>
            <a:r>
              <a:rPr lang="en-US" sz="1400" i="1" dirty="0"/>
              <a:t>Fahrenheit 451</a:t>
            </a:r>
            <a:r>
              <a:rPr lang="en-US" sz="1400" dirty="0"/>
              <a:t>.  This is a book written in the 1950s that takes place in our future.</a:t>
            </a:r>
            <a:br>
              <a:rPr lang="en-US" sz="1400" dirty="0"/>
            </a:br>
            <a:br>
              <a:rPr lang="en-US" sz="1400" i="1" dirty="0"/>
            </a:br>
            <a:r>
              <a:rPr lang="en-US" sz="1400" dirty="0"/>
              <a:t>The little mosquito-delicate dancing hum in the air, the electrical murmur of a hidden wasp snug in its special pink warm nest. The music was almost loud enough so he could follow the tune.</a:t>
            </a:r>
            <a:br>
              <a:rPr lang="en-US" sz="1400" dirty="0"/>
            </a:br>
            <a:br>
              <a:rPr lang="en-US" sz="1400" dirty="0"/>
            </a:br>
            <a:r>
              <a:rPr lang="en-US" sz="1400" dirty="0"/>
              <a:t>Without turning on the light he imagined how this room would look. His wife stretched on the bed, uncovered and cold, like a body displayed on the lid of the tomb, her eyes fixed in the ceiling by invisible threads of steel, immovable. And in her ears the little Seashells, the thimble radios tamped tight, and an electronic ocean of sound, of music and talk and music and talk coming in, coming in on the shore of her unsleeping mind. The room was indeed empty. Every night the waves came in and bore her off on their great tides of sound, floating her, wide-eyed, toward morning. There had been no night in the last two years that Mildred had not swum that sea, had not gladly gone down in it for the third time.</a:t>
            </a:r>
            <a:br>
              <a:rPr lang="en-US" sz="1400" dirty="0"/>
            </a:br>
            <a:br>
              <a:rPr lang="en-US" sz="1400" i="1" dirty="0"/>
            </a:br>
            <a:r>
              <a:rPr lang="en-US" sz="1400" b="1" dirty="0"/>
              <a:t>What is the purpose of the metaphor in this passage?</a:t>
            </a:r>
            <a:br>
              <a:rPr lang="en-US" sz="1400" dirty="0"/>
            </a:br>
            <a:br>
              <a:rPr lang="en-US" sz="1400" dirty="0"/>
            </a:br>
            <a:r>
              <a:rPr lang="en-US" sz="1400" dirty="0"/>
              <a:t>a. to explain how Mildred drowned</a:t>
            </a:r>
            <a:br>
              <a:rPr lang="en-US" sz="1400" dirty="0"/>
            </a:br>
            <a:r>
              <a:rPr lang="en-US" sz="1400" dirty="0"/>
              <a:t>b. to show that Mildred cannot swim</a:t>
            </a:r>
            <a:br>
              <a:rPr lang="en-US" sz="1400" dirty="0"/>
            </a:br>
            <a:r>
              <a:rPr lang="en-US" sz="1400" dirty="0"/>
              <a:t>c. to explain how Mildred listens to music</a:t>
            </a:r>
            <a:br>
              <a:rPr lang="en-US" sz="1400" dirty="0"/>
            </a:br>
            <a:r>
              <a:rPr lang="en-US" sz="1400" dirty="0"/>
              <a:t>d. to show Mildred's unique fashion sense</a:t>
            </a:r>
          </a:p>
        </p:txBody>
      </p:sp>
      <p:pic>
        <p:nvPicPr>
          <p:cNvPr id="49156" name="Picture 4" descr="http://4.bp.blogspot.com/-LTt0J_eESJM/U0AX5pTcupI/AAAAAAAACEo/A7s2jCz_Nhw/s1600/keep-calm-and-don-t-burn-books.png">
            <a:extLst>
              <a:ext uri="{FF2B5EF4-FFF2-40B4-BE49-F238E27FC236}">
                <a16:creationId xmlns:a16="http://schemas.microsoft.com/office/drawing/2014/main" id="{72C645D9-6A98-442A-B234-5FD111ED8A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79982" y="2894114"/>
            <a:ext cx="1927946" cy="224938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0816E9DA-2EDB-4C48-B0B6-23C32C2E5B83}"/>
              </a:ext>
            </a:extLst>
          </p:cNvPr>
          <p:cNvSpPr>
            <a:spLocks noGrp="1"/>
          </p:cNvSpPr>
          <p:nvPr>
            <p:ph type="sldNum" idx="12"/>
          </p:nvPr>
        </p:nvSpPr>
        <p:spPr/>
        <p:txBody>
          <a:bodyPr/>
          <a:lstStyle/>
          <a:p>
            <a:pPr lvl="0">
              <a:spcBef>
                <a:spcPts val="0"/>
              </a:spcBef>
              <a:buNone/>
            </a:pPr>
            <a:fld id="{00000000-1234-1234-1234-123412341234}" type="slidenum">
              <a:rPr lang="en" smtClean="0"/>
              <a:t>41</a:t>
            </a:fld>
            <a:endParaRPr lang="en"/>
          </a:p>
        </p:txBody>
      </p:sp>
    </p:spTree>
    <p:extLst>
      <p:ext uri="{BB962C8B-B14F-4D97-AF65-F5344CB8AC3E}">
        <p14:creationId xmlns:p14="http://schemas.microsoft.com/office/powerpoint/2010/main" val="1959042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4" name="Shape 74"/>
          <p:cNvSpPr txBox="1">
            <a:spLocks noGrp="1"/>
          </p:cNvSpPr>
          <p:nvPr>
            <p:ph type="body" idx="1"/>
          </p:nvPr>
        </p:nvSpPr>
        <p:spPr>
          <a:xfrm>
            <a:off x="62959" y="0"/>
            <a:ext cx="9025200" cy="3416400"/>
          </a:xfrm>
          <a:prstGeom prst="rect">
            <a:avLst/>
          </a:prstGeom>
        </p:spPr>
        <p:txBody>
          <a:bodyPr lIns="91425" tIns="91425" rIns="91425" bIns="91425" anchor="t" anchorCtr="0">
            <a:noAutofit/>
          </a:bodyPr>
          <a:lstStyle/>
          <a:p>
            <a:pPr lvl="0" rtl="0">
              <a:spcBef>
                <a:spcPts val="0"/>
              </a:spcBef>
              <a:spcAft>
                <a:spcPts val="800"/>
              </a:spcAft>
              <a:buNone/>
            </a:pPr>
            <a:r>
              <a:rPr lang="en" b="1" dirty="0">
                <a:solidFill>
                  <a:srgbClr val="000000"/>
                </a:solidFill>
                <a:highlight>
                  <a:srgbClr val="FFFFFF"/>
                </a:highlight>
                <a:latin typeface="Trebuchet MS"/>
                <a:ea typeface="Trebuchet MS"/>
                <a:cs typeface="Trebuchet MS"/>
                <a:sym typeface="Trebuchet MS"/>
              </a:rPr>
              <a:t>5. Read the following passage and then answer the question that follows.</a:t>
            </a:r>
          </a:p>
          <a:p>
            <a:pPr lvl="0">
              <a:spcBef>
                <a:spcPts val="800"/>
              </a:spcBef>
              <a:spcAft>
                <a:spcPts val="2400"/>
              </a:spcAft>
              <a:buClr>
                <a:schemeClr val="dk1"/>
              </a:buClr>
              <a:buSzPct val="61111"/>
              <a:buFont typeface="Arial"/>
              <a:buNone/>
            </a:pPr>
            <a:r>
              <a:rPr lang="en" b="1" dirty="0">
                <a:solidFill>
                  <a:srgbClr val="000000"/>
                </a:solidFill>
                <a:highlight>
                  <a:srgbClr val="FFFFFF"/>
                </a:highlight>
                <a:latin typeface="Trebuchet MS"/>
                <a:ea typeface="Trebuchet MS"/>
                <a:cs typeface="Trebuchet MS"/>
                <a:sym typeface="Trebuchet MS"/>
              </a:rPr>
              <a:t>Shrieks of laughter jarred Melanie from her reverie in the hallway. She looked down at the trembling hands in her lap and shook her head. "It's just a party," she told herself, "and nothing to be scared of</a:t>
            </a:r>
            <a:r>
              <a:rPr lang="en" b="1">
                <a:solidFill>
                  <a:srgbClr val="000000"/>
                </a:solidFill>
                <a:highlight>
                  <a:srgbClr val="FFFFFF"/>
                </a:highlight>
                <a:latin typeface="Trebuchet MS"/>
                <a:ea typeface="Trebuchet MS"/>
                <a:cs typeface="Trebuchet MS"/>
                <a:sym typeface="Trebuchet MS"/>
              </a:rPr>
              <a:t>."  Shrill </a:t>
            </a:r>
            <a:r>
              <a:rPr lang="en" b="1" dirty="0">
                <a:solidFill>
                  <a:srgbClr val="000000"/>
                </a:solidFill>
                <a:highlight>
                  <a:srgbClr val="FFFFFF"/>
                </a:highlight>
                <a:latin typeface="Trebuchet MS"/>
                <a:ea typeface="Trebuchet MS"/>
                <a:cs typeface="Trebuchet MS"/>
                <a:sym typeface="Trebuchet MS"/>
              </a:rPr>
              <a:t>voices mocked and teased, and wild howls of glee once again erupted. Melanie inhaled deeply, stood, and walked slowly toward the birthday party.</a:t>
            </a:r>
          </a:p>
          <a:p>
            <a:pPr lvl="0">
              <a:spcBef>
                <a:spcPts val="800"/>
              </a:spcBef>
              <a:spcAft>
                <a:spcPts val="2400"/>
              </a:spcAft>
              <a:buClr>
                <a:schemeClr val="dk1"/>
              </a:buClr>
              <a:buSzPct val="61111"/>
              <a:buFont typeface="Arial"/>
              <a:buNone/>
            </a:pPr>
            <a:r>
              <a:rPr lang="en" b="1" dirty="0">
                <a:solidFill>
                  <a:srgbClr val="000000"/>
                </a:solidFill>
                <a:highlight>
                  <a:srgbClr val="FFFFFF"/>
                </a:highlight>
                <a:latin typeface="Trebuchet MS"/>
                <a:ea typeface="Trebuchet MS"/>
                <a:cs typeface="Trebuchet MS"/>
                <a:sym typeface="Trebuchet MS"/>
              </a:rPr>
              <a:t>What is the author's purpose for writing this passage?</a:t>
            </a:r>
          </a:p>
          <a:p>
            <a:pPr marL="635000" marR="177800" lvl="0" indent="-342900">
              <a:lnSpc>
                <a:spcPct val="100000"/>
              </a:lnSpc>
              <a:spcBef>
                <a:spcPts val="600"/>
              </a:spcBef>
              <a:spcAft>
                <a:spcPts val="600"/>
              </a:spcAft>
              <a:buClr>
                <a:srgbClr val="777777"/>
              </a:buClr>
              <a:buSzPct val="100000"/>
              <a:buFont typeface="Trebuchet MS"/>
              <a:buAutoNum type="alphaUcPeriod"/>
            </a:pPr>
            <a:r>
              <a:rPr lang="en" b="1" dirty="0">
                <a:solidFill>
                  <a:srgbClr val="999999"/>
                </a:solidFill>
                <a:highlight>
                  <a:srgbClr val="FFFFFF"/>
                </a:highlight>
                <a:latin typeface="Trebuchet MS"/>
                <a:ea typeface="Trebuchet MS"/>
                <a:cs typeface="Trebuchet MS"/>
                <a:sym typeface="Trebuchet MS"/>
              </a:rPr>
              <a:t>to entertain the reader with a dramatic story </a:t>
            </a:r>
            <a:r>
              <a:rPr lang="en-US" b="1" dirty="0">
                <a:solidFill>
                  <a:srgbClr val="999999"/>
                </a:solidFill>
                <a:highlight>
                  <a:srgbClr val="FFFFFF"/>
                </a:highlight>
                <a:latin typeface="Trebuchet MS"/>
                <a:ea typeface="Trebuchet MS"/>
                <a:cs typeface="Trebuchet MS"/>
                <a:sym typeface="Trebuchet MS"/>
              </a:rPr>
              <a:t>about a wild party</a:t>
            </a:r>
            <a:endParaRPr lang="en" b="1" dirty="0">
              <a:solidFill>
                <a:srgbClr val="999999"/>
              </a:solidFill>
              <a:highlight>
                <a:srgbClr val="FFFFFF"/>
              </a:highlight>
              <a:latin typeface="Trebuchet MS"/>
              <a:ea typeface="Trebuchet MS"/>
              <a:cs typeface="Trebuchet MS"/>
              <a:sym typeface="Trebuchet MS"/>
            </a:endParaRPr>
          </a:p>
          <a:p>
            <a:pPr marL="635000" marR="177800" lvl="0" indent="-342900">
              <a:lnSpc>
                <a:spcPct val="100000"/>
              </a:lnSpc>
              <a:spcBef>
                <a:spcPts val="600"/>
              </a:spcBef>
              <a:spcAft>
                <a:spcPts val="600"/>
              </a:spcAft>
              <a:buClr>
                <a:srgbClr val="777777"/>
              </a:buClr>
              <a:buSzPct val="100000"/>
              <a:buFont typeface="Trebuchet MS"/>
              <a:buAutoNum type="alphaUcPeriod"/>
            </a:pPr>
            <a:r>
              <a:rPr lang="en" b="1" dirty="0">
                <a:solidFill>
                  <a:srgbClr val="999999"/>
                </a:solidFill>
                <a:highlight>
                  <a:srgbClr val="FFFFFF"/>
                </a:highlight>
                <a:latin typeface="Trebuchet MS"/>
                <a:ea typeface="Trebuchet MS"/>
                <a:cs typeface="Trebuchet MS"/>
                <a:sym typeface="Trebuchet MS"/>
              </a:rPr>
              <a:t>to explain how </a:t>
            </a:r>
            <a:r>
              <a:rPr lang="en-US" b="1" dirty="0">
                <a:solidFill>
                  <a:srgbClr val="999999"/>
                </a:solidFill>
                <a:highlight>
                  <a:srgbClr val="FFFFFF"/>
                </a:highlight>
                <a:latin typeface="Trebuchet MS"/>
                <a:ea typeface="Trebuchet MS"/>
                <a:cs typeface="Trebuchet MS"/>
                <a:sym typeface="Trebuchet MS"/>
              </a:rPr>
              <a:t>a rowdy party might intimidate some people</a:t>
            </a:r>
            <a:endParaRPr lang="en" b="1" dirty="0">
              <a:solidFill>
                <a:srgbClr val="999999"/>
              </a:solidFill>
              <a:highlight>
                <a:srgbClr val="FFFFFF"/>
              </a:highlight>
              <a:latin typeface="Trebuchet MS"/>
              <a:ea typeface="Trebuchet MS"/>
              <a:cs typeface="Trebuchet MS"/>
              <a:sym typeface="Trebuchet MS"/>
            </a:endParaRPr>
          </a:p>
          <a:p>
            <a:pPr marL="635000" marR="177800" lvl="0" indent="-342900">
              <a:lnSpc>
                <a:spcPct val="100000"/>
              </a:lnSpc>
              <a:spcBef>
                <a:spcPts val="600"/>
              </a:spcBef>
              <a:spcAft>
                <a:spcPts val="600"/>
              </a:spcAft>
              <a:buClr>
                <a:srgbClr val="777777"/>
              </a:buClr>
              <a:buSzPct val="100000"/>
              <a:buFont typeface="Trebuchet MS"/>
              <a:buAutoNum type="alphaUcPeriod"/>
            </a:pPr>
            <a:r>
              <a:rPr lang="en" b="1" dirty="0">
                <a:solidFill>
                  <a:srgbClr val="999999"/>
                </a:solidFill>
                <a:highlight>
                  <a:srgbClr val="FFFFFF"/>
                </a:highlight>
                <a:latin typeface="Trebuchet MS"/>
                <a:ea typeface="Trebuchet MS"/>
                <a:cs typeface="Trebuchet MS"/>
                <a:sym typeface="Trebuchet MS"/>
              </a:rPr>
              <a:t>to encourage the reader to invite Melanie to parties </a:t>
            </a:r>
            <a:r>
              <a:rPr lang="en-US" b="1" dirty="0">
                <a:solidFill>
                  <a:srgbClr val="999999"/>
                </a:solidFill>
                <a:highlight>
                  <a:srgbClr val="FFFFFF"/>
                </a:highlight>
                <a:latin typeface="Trebuchet MS"/>
                <a:ea typeface="Trebuchet MS"/>
                <a:cs typeface="Trebuchet MS"/>
                <a:sym typeface="Trebuchet MS"/>
              </a:rPr>
              <a:t>so she gets over her nerves</a:t>
            </a:r>
            <a:endParaRPr lang="en" b="1" dirty="0">
              <a:solidFill>
                <a:srgbClr val="999999"/>
              </a:solidFill>
              <a:highlight>
                <a:srgbClr val="FFFFFF"/>
              </a:highlight>
              <a:latin typeface="Trebuchet MS"/>
              <a:ea typeface="Trebuchet MS"/>
              <a:cs typeface="Trebuchet MS"/>
              <a:sym typeface="Trebuchet MS"/>
            </a:endParaRPr>
          </a:p>
          <a:p>
            <a:pPr marL="635000" marR="177800" lvl="0" indent="-342900">
              <a:lnSpc>
                <a:spcPct val="100000"/>
              </a:lnSpc>
              <a:spcBef>
                <a:spcPts val="600"/>
              </a:spcBef>
              <a:spcAft>
                <a:spcPts val="600"/>
              </a:spcAft>
              <a:buClr>
                <a:srgbClr val="777777"/>
              </a:buClr>
              <a:buSzPct val="100000"/>
              <a:buFont typeface="Trebuchet MS"/>
              <a:buAutoNum type="alphaUcPeriod"/>
            </a:pPr>
            <a:r>
              <a:rPr lang="en" b="1" dirty="0">
                <a:solidFill>
                  <a:srgbClr val="999999"/>
                </a:solidFill>
                <a:highlight>
                  <a:srgbClr val="FFFFFF"/>
                </a:highlight>
                <a:latin typeface="Trebuchet MS"/>
                <a:ea typeface="Trebuchet MS"/>
                <a:cs typeface="Trebuchet MS"/>
                <a:sym typeface="Trebuchet MS"/>
              </a:rPr>
              <a:t>to amuse the reader with a funny anecdote </a:t>
            </a:r>
            <a:r>
              <a:rPr lang="en-US" b="1" dirty="0">
                <a:solidFill>
                  <a:srgbClr val="999999"/>
                </a:solidFill>
                <a:highlight>
                  <a:srgbClr val="FFFFFF"/>
                </a:highlight>
                <a:latin typeface="Trebuchet MS"/>
                <a:ea typeface="Trebuchet MS"/>
                <a:cs typeface="Trebuchet MS"/>
                <a:sym typeface="Trebuchet MS"/>
              </a:rPr>
              <a:t>about Melanie’s childhood</a:t>
            </a:r>
            <a:endParaRPr lang="en" b="1" dirty="0">
              <a:solidFill>
                <a:srgbClr val="999999"/>
              </a:solidFill>
              <a:highlight>
                <a:srgbClr val="FFFFFF"/>
              </a:highlight>
              <a:latin typeface="Trebuchet MS"/>
              <a:ea typeface="Trebuchet MS"/>
              <a:cs typeface="Trebuchet MS"/>
              <a:sym typeface="Trebuchet MS"/>
            </a:endParaRPr>
          </a:p>
          <a:p>
            <a:pPr lvl="0">
              <a:spcBef>
                <a:spcPts val="0"/>
              </a:spcBef>
              <a:buNone/>
            </a:pPr>
            <a:endParaRPr dirty="0"/>
          </a:p>
        </p:txBody>
      </p:sp>
      <p:sp>
        <p:nvSpPr>
          <p:cNvPr id="3" name="Slide Number Placeholder 2">
            <a:extLst>
              <a:ext uri="{FF2B5EF4-FFF2-40B4-BE49-F238E27FC236}">
                <a16:creationId xmlns:a16="http://schemas.microsoft.com/office/drawing/2014/main" id="{64DBE874-AC83-48B9-8A08-ABE489B79F1F}"/>
              </a:ext>
            </a:extLst>
          </p:cNvPr>
          <p:cNvSpPr>
            <a:spLocks noGrp="1"/>
          </p:cNvSpPr>
          <p:nvPr>
            <p:ph type="sldNum" idx="12"/>
          </p:nvPr>
        </p:nvSpPr>
        <p:spPr/>
        <p:txBody>
          <a:bodyPr/>
          <a:lstStyle/>
          <a:p>
            <a:pPr lvl="0">
              <a:spcBef>
                <a:spcPts val="0"/>
              </a:spcBef>
              <a:buNone/>
            </a:pPr>
            <a:fld id="{00000000-1234-1234-1234-123412341234}" type="slidenum">
              <a:rPr lang="en" smtClean="0"/>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body" idx="1"/>
          </p:nvPr>
        </p:nvSpPr>
        <p:spPr>
          <a:xfrm>
            <a:off x="0" y="0"/>
            <a:ext cx="9144000" cy="2866200"/>
          </a:xfrm>
          <a:prstGeom prst="rect">
            <a:avLst/>
          </a:prstGeom>
        </p:spPr>
        <p:txBody>
          <a:bodyPr lIns="91425" tIns="91425" rIns="91425" bIns="91425" anchor="t" anchorCtr="0">
            <a:noAutofit/>
          </a:bodyPr>
          <a:lstStyle/>
          <a:p>
            <a:pPr lvl="0" rtl="0">
              <a:spcBef>
                <a:spcPts val="800"/>
              </a:spcBef>
              <a:spcAft>
                <a:spcPts val="2400"/>
              </a:spcAft>
              <a:buNone/>
            </a:pPr>
            <a:r>
              <a:rPr lang="en" sz="1500" b="1" dirty="0">
                <a:solidFill>
                  <a:srgbClr val="000000"/>
                </a:solidFill>
                <a:highlight>
                  <a:srgbClr val="FFFFFF"/>
                </a:highlight>
                <a:latin typeface="Trebuchet MS"/>
                <a:ea typeface="Trebuchet MS"/>
                <a:cs typeface="Trebuchet MS"/>
                <a:sym typeface="Trebuchet MS"/>
              </a:rPr>
              <a:t>6. The scientist leaned over the microscope. In just sixty seconds, he knew that the </a:t>
            </a:r>
            <a:r>
              <a:rPr lang="en" sz="1500" b="1" u="sng" dirty="0">
                <a:solidFill>
                  <a:srgbClr val="000000"/>
                </a:solidFill>
                <a:highlight>
                  <a:srgbClr val="FFFFFF"/>
                </a:highlight>
                <a:latin typeface="Trebuchet MS"/>
                <a:ea typeface="Trebuchet MS"/>
                <a:cs typeface="Trebuchet MS"/>
                <a:sym typeface="Trebuchet MS"/>
              </a:rPr>
              <a:t>minute</a:t>
            </a:r>
            <a:r>
              <a:rPr lang="en" sz="1500" b="1" dirty="0">
                <a:solidFill>
                  <a:srgbClr val="000000"/>
                </a:solidFill>
                <a:highlight>
                  <a:srgbClr val="FFFFFF"/>
                </a:highlight>
                <a:latin typeface="Trebuchet MS"/>
                <a:ea typeface="Trebuchet MS"/>
                <a:cs typeface="Trebuchet MS"/>
                <a:sym typeface="Trebuchet MS"/>
              </a:rPr>
              <a:t>, one-celled organisms would begin to divide and grow. He chuckled with happy anticipation as he began to peer into the eyepiece.</a:t>
            </a:r>
          </a:p>
          <a:p>
            <a:pPr lvl="0">
              <a:spcBef>
                <a:spcPts val="800"/>
              </a:spcBef>
              <a:spcAft>
                <a:spcPts val="2400"/>
              </a:spcAft>
              <a:buClr>
                <a:schemeClr val="dk1"/>
              </a:buClr>
              <a:buSzPct val="73333"/>
              <a:buFont typeface="Arial"/>
              <a:buNone/>
            </a:pPr>
            <a:r>
              <a:rPr lang="en" sz="1500" b="1" dirty="0">
                <a:solidFill>
                  <a:srgbClr val="000000"/>
                </a:solidFill>
                <a:highlight>
                  <a:srgbClr val="FFFFFF"/>
                </a:highlight>
                <a:latin typeface="Trebuchet MS"/>
                <a:ea typeface="Trebuchet MS"/>
                <a:cs typeface="Trebuchet MS"/>
                <a:sym typeface="Trebuchet MS"/>
              </a:rPr>
              <a:t>What does </a:t>
            </a:r>
            <a:r>
              <a:rPr lang="en" sz="1500" b="1" u="sng" dirty="0">
                <a:solidFill>
                  <a:srgbClr val="000000"/>
                </a:solidFill>
                <a:highlight>
                  <a:srgbClr val="FFFFFF"/>
                </a:highlight>
                <a:latin typeface="Trebuchet MS"/>
                <a:ea typeface="Trebuchet MS"/>
                <a:cs typeface="Trebuchet MS"/>
                <a:sym typeface="Trebuchet MS"/>
              </a:rPr>
              <a:t>minute</a:t>
            </a:r>
            <a:r>
              <a:rPr lang="en" sz="1500" b="1" dirty="0">
                <a:solidFill>
                  <a:srgbClr val="000000"/>
                </a:solidFill>
                <a:highlight>
                  <a:srgbClr val="FFFFFF"/>
                </a:highlight>
                <a:latin typeface="Trebuchet MS"/>
                <a:ea typeface="Trebuchet MS"/>
                <a:cs typeface="Trebuchet MS"/>
                <a:sym typeface="Trebuchet MS"/>
              </a:rPr>
              <a:t> mean in the sentences above?</a:t>
            </a:r>
          </a:p>
          <a:p>
            <a:pPr marL="635000" marR="177800" lvl="0" indent="-323850">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a unit of time measurement</a:t>
            </a:r>
          </a:p>
          <a:p>
            <a:pPr marL="635000" marR="177800" lvl="0" indent="-323850">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unable to speak</a:t>
            </a:r>
          </a:p>
          <a:p>
            <a:pPr marL="635000" marR="177800" lvl="0" indent="-323850">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a type of musical composition</a:t>
            </a:r>
          </a:p>
          <a:p>
            <a:pPr marL="635000" marR="177800" lvl="0" indent="-323850">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very small in size</a:t>
            </a:r>
          </a:p>
          <a:p>
            <a:pPr lvl="0">
              <a:spcBef>
                <a:spcPts val="0"/>
              </a:spcBef>
              <a:buNone/>
            </a:pPr>
            <a:endParaRPr dirty="0"/>
          </a:p>
        </p:txBody>
      </p:sp>
      <p:sp>
        <p:nvSpPr>
          <p:cNvPr id="3" name="Slide Number Placeholder 2">
            <a:extLst>
              <a:ext uri="{FF2B5EF4-FFF2-40B4-BE49-F238E27FC236}">
                <a16:creationId xmlns:a16="http://schemas.microsoft.com/office/drawing/2014/main" id="{14A604E6-B5DF-4CA4-8E7A-72C34CEE1FBB}"/>
              </a:ext>
            </a:extLst>
          </p:cNvPr>
          <p:cNvSpPr>
            <a:spLocks noGrp="1"/>
          </p:cNvSpPr>
          <p:nvPr>
            <p:ph type="sldNum" idx="12"/>
          </p:nvPr>
        </p:nvSpPr>
        <p:spPr/>
        <p:txBody>
          <a:bodyPr/>
          <a:lstStyle/>
          <a:p>
            <a:pPr lvl="0">
              <a:spcBef>
                <a:spcPts val="0"/>
              </a:spcBef>
              <a:buNone/>
            </a:pPr>
            <a:fld id="{00000000-1234-1234-1234-123412341234}" type="slidenum">
              <a:rPr lang="en" smtClean="0"/>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80" name="Shape 80"/>
          <p:cNvSpPr txBox="1"/>
          <p:nvPr/>
        </p:nvSpPr>
        <p:spPr>
          <a:xfrm>
            <a:off x="89010" y="465028"/>
            <a:ext cx="8924100" cy="3730044"/>
          </a:xfrm>
          <a:prstGeom prst="rect">
            <a:avLst/>
          </a:prstGeom>
          <a:noFill/>
          <a:ln>
            <a:noFill/>
          </a:ln>
        </p:spPr>
        <p:txBody>
          <a:bodyPr lIns="91425" tIns="91425" rIns="91425" bIns="91425" anchor="ctr" anchorCtr="0">
            <a:noAutofit/>
          </a:bodyPr>
          <a:lstStyle/>
          <a:p>
            <a:pPr lvl="0" rtl="0">
              <a:lnSpc>
                <a:spcPct val="115000"/>
              </a:lnSpc>
              <a:spcBef>
                <a:spcPts val="0"/>
              </a:spcBef>
              <a:spcAft>
                <a:spcPts val="800"/>
              </a:spcAft>
              <a:buNone/>
            </a:pPr>
            <a:r>
              <a:rPr lang="en" sz="1500" b="1" dirty="0">
                <a:highlight>
                  <a:srgbClr val="FFFFFF"/>
                </a:highlight>
                <a:latin typeface="Trebuchet MS"/>
                <a:ea typeface="Trebuchet MS"/>
                <a:cs typeface="Trebuchet MS"/>
                <a:sym typeface="Trebuchet MS"/>
              </a:rPr>
              <a:t>7. The neighborhood lost its cultural edge and personality when all the young, </a:t>
            </a:r>
            <a:r>
              <a:rPr lang="en-US" sz="1500" b="1" dirty="0">
                <a:highlight>
                  <a:srgbClr val="FFFFFF"/>
                </a:highlight>
                <a:latin typeface="Trebuchet MS"/>
                <a:ea typeface="Trebuchet MS"/>
                <a:cs typeface="Trebuchet MS"/>
                <a:sym typeface="Trebuchet MS"/>
              </a:rPr>
              <a:t>wealthy, professionally-driven</a:t>
            </a:r>
            <a:r>
              <a:rPr lang="en" sz="1500" b="1" dirty="0">
                <a:highlight>
                  <a:srgbClr val="FFFFFF"/>
                </a:highlight>
                <a:latin typeface="Trebuchet MS"/>
                <a:ea typeface="Trebuchet MS"/>
                <a:cs typeface="Trebuchet MS"/>
                <a:sym typeface="Trebuchet MS"/>
              </a:rPr>
              <a:t> suburbanites moved in and the neighborhood fell victim to "terminal gentrification." </a:t>
            </a:r>
          </a:p>
          <a:p>
            <a:pPr lvl="0" rtl="0">
              <a:lnSpc>
                <a:spcPct val="115000"/>
              </a:lnSpc>
              <a:spcBef>
                <a:spcPts val="0"/>
              </a:spcBef>
              <a:spcAft>
                <a:spcPts val="800"/>
              </a:spcAft>
              <a:buNone/>
            </a:pPr>
            <a:r>
              <a:rPr lang="en" sz="1500" b="1" dirty="0">
                <a:highlight>
                  <a:srgbClr val="FFFFFF"/>
                </a:highlight>
                <a:latin typeface="Trebuchet MS"/>
                <a:ea typeface="Trebuchet MS"/>
                <a:cs typeface="Trebuchet MS"/>
                <a:sym typeface="Trebuchet MS"/>
              </a:rPr>
              <a:t>Choose the option that best defines the word in quotations.</a:t>
            </a:r>
          </a:p>
          <a:p>
            <a:pPr marL="635000" marR="177800" lvl="0" indent="-323850" rtl="0">
              <a:lnSpc>
                <a:spcPct val="115000"/>
              </a:lnSpc>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a housing development of varied socio-economic levels </a:t>
            </a:r>
            <a:r>
              <a:rPr lang="en-US" sz="1500" b="1" dirty="0">
                <a:solidFill>
                  <a:srgbClr val="999999"/>
                </a:solidFill>
                <a:highlight>
                  <a:srgbClr val="FFFFFF"/>
                </a:highlight>
                <a:latin typeface="Trebuchet MS"/>
                <a:ea typeface="Trebuchet MS"/>
                <a:cs typeface="Trebuchet MS"/>
                <a:sym typeface="Trebuchet MS"/>
              </a:rPr>
              <a:t>that maintains diversity</a:t>
            </a:r>
            <a:endParaRPr lang="en" sz="1500" b="1" dirty="0">
              <a:solidFill>
                <a:srgbClr val="999999"/>
              </a:solidFill>
              <a:highlight>
                <a:srgbClr val="FFFFFF"/>
              </a:highlight>
              <a:latin typeface="Trebuchet MS"/>
              <a:ea typeface="Trebuchet MS"/>
              <a:cs typeface="Trebuchet MS"/>
              <a:sym typeface="Trebuchet MS"/>
            </a:endParaRPr>
          </a:p>
          <a:p>
            <a:pPr marL="635000" marR="177800" lvl="0" indent="-323850" rtl="0">
              <a:lnSpc>
                <a:spcPct val="115000"/>
              </a:lnSpc>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renovation of bus and train terminals in metropolitan areas</a:t>
            </a:r>
          </a:p>
          <a:p>
            <a:pPr marL="635000" marR="177800" lvl="0" indent="-323850" rtl="0">
              <a:lnSpc>
                <a:spcPct val="115000"/>
              </a:lnSpc>
              <a:spcBef>
                <a:spcPts val="600"/>
              </a:spcBef>
              <a:spcAft>
                <a:spcPts val="600"/>
              </a:spcAft>
              <a:buClr>
                <a:srgbClr val="777777"/>
              </a:buClr>
              <a:buSzPct val="100000"/>
              <a:buFont typeface="Trebuchet MS"/>
              <a:buAutoNum type="alphaUcPeriod"/>
            </a:pPr>
            <a:r>
              <a:rPr lang="en-US" sz="1500" b="1" dirty="0">
                <a:solidFill>
                  <a:srgbClr val="999999"/>
                </a:solidFill>
                <a:highlight>
                  <a:srgbClr val="FFFFFF"/>
                </a:highlight>
                <a:latin typeface="Trebuchet MS"/>
                <a:ea typeface="Trebuchet MS"/>
                <a:cs typeface="Trebuchet MS"/>
                <a:sym typeface="Trebuchet MS"/>
              </a:rPr>
              <a:t>changes made when wealth moves into an area and brings changes to the neighborhood</a:t>
            </a:r>
            <a:endParaRPr lang="en" sz="1500" b="1" dirty="0">
              <a:solidFill>
                <a:srgbClr val="999999"/>
              </a:solidFill>
              <a:highlight>
                <a:srgbClr val="FFFFFF"/>
              </a:highlight>
              <a:latin typeface="Trebuchet MS"/>
              <a:ea typeface="Trebuchet MS"/>
              <a:cs typeface="Trebuchet MS"/>
              <a:sym typeface="Trebuchet MS"/>
            </a:endParaRPr>
          </a:p>
          <a:p>
            <a:pPr marL="635000" marR="177800" lvl="0" indent="-323850" rtl="0">
              <a:lnSpc>
                <a:spcPct val="115000"/>
              </a:lnSpc>
              <a:spcBef>
                <a:spcPts val="600"/>
              </a:spcBef>
              <a:spcAft>
                <a:spcPts val="600"/>
              </a:spcAft>
              <a:buClr>
                <a:srgbClr val="777777"/>
              </a:buClr>
              <a:buSzPct val="100000"/>
              <a:buFont typeface="Trebuchet MS"/>
              <a:buAutoNum type="alphaUcPeriod"/>
            </a:pPr>
            <a:r>
              <a:rPr lang="en" sz="1500" b="1" dirty="0">
                <a:solidFill>
                  <a:srgbClr val="999999"/>
                </a:solidFill>
                <a:highlight>
                  <a:srgbClr val="FFFFFF"/>
                </a:highlight>
                <a:latin typeface="Trebuchet MS"/>
                <a:ea typeface="Trebuchet MS"/>
                <a:cs typeface="Trebuchet MS"/>
                <a:sym typeface="Trebuchet MS"/>
              </a:rPr>
              <a:t>gentlemanly behaviour </a:t>
            </a:r>
            <a:r>
              <a:rPr lang="en-US" sz="1500" b="1" dirty="0">
                <a:solidFill>
                  <a:srgbClr val="999999"/>
                </a:solidFill>
                <a:highlight>
                  <a:srgbClr val="FFFFFF"/>
                </a:highlight>
                <a:latin typeface="Trebuchet MS"/>
                <a:ea typeface="Trebuchet MS"/>
                <a:cs typeface="Trebuchet MS"/>
                <a:sym typeface="Trebuchet MS"/>
              </a:rPr>
              <a:t>prevalent </a:t>
            </a:r>
            <a:r>
              <a:rPr lang="en-US" sz="1500" b="1">
                <a:solidFill>
                  <a:srgbClr val="999999"/>
                </a:solidFill>
                <a:highlight>
                  <a:srgbClr val="FFFFFF"/>
                </a:highlight>
                <a:latin typeface="Trebuchet MS"/>
                <a:ea typeface="Trebuchet MS"/>
                <a:cs typeface="Trebuchet MS"/>
                <a:sym typeface="Trebuchet MS"/>
              </a:rPr>
              <a:t>in society</a:t>
            </a:r>
            <a:endParaRPr lang="en" sz="1500" b="1" dirty="0">
              <a:solidFill>
                <a:srgbClr val="999999"/>
              </a:solidFill>
              <a:highlight>
                <a:srgbClr val="FFFFFF"/>
              </a:highlight>
              <a:latin typeface="Trebuchet MS"/>
              <a:ea typeface="Trebuchet MS"/>
              <a:cs typeface="Trebuchet MS"/>
              <a:sym typeface="Trebuchet MS"/>
            </a:endParaRPr>
          </a:p>
        </p:txBody>
      </p:sp>
      <p:sp>
        <p:nvSpPr>
          <p:cNvPr id="3" name="Slide Number Placeholder 2">
            <a:extLst>
              <a:ext uri="{FF2B5EF4-FFF2-40B4-BE49-F238E27FC236}">
                <a16:creationId xmlns:a16="http://schemas.microsoft.com/office/drawing/2014/main" id="{37DE5300-53E6-4C0F-8D2D-ED3099629740}"/>
              </a:ext>
            </a:extLst>
          </p:cNvPr>
          <p:cNvSpPr>
            <a:spLocks noGrp="1"/>
          </p:cNvSpPr>
          <p:nvPr>
            <p:ph type="sldNum" idx="12"/>
          </p:nvPr>
        </p:nvSpPr>
        <p:spPr/>
        <p:txBody>
          <a:bodyPr/>
          <a:lstStyle/>
          <a:p>
            <a:pPr lvl="0">
              <a:spcBef>
                <a:spcPts val="0"/>
              </a:spcBef>
              <a:buNone/>
            </a:pPr>
            <a:fld id="{00000000-1234-1234-1234-123412341234}" type="slidenum">
              <a:rPr lang="en" smtClean="0"/>
              <a:t>7</a:t>
            </a:fld>
            <a:endParaRPr lang="en"/>
          </a:p>
        </p:txBody>
      </p:sp>
    </p:spTree>
    <p:extLst>
      <p:ext uri="{BB962C8B-B14F-4D97-AF65-F5344CB8AC3E}">
        <p14:creationId xmlns:p14="http://schemas.microsoft.com/office/powerpoint/2010/main" val="3871255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p:nvPr/>
        </p:nvSpPr>
        <p:spPr>
          <a:xfrm>
            <a:off x="142350" y="973550"/>
            <a:ext cx="8859300" cy="3000000"/>
          </a:xfrm>
          <a:prstGeom prst="rect">
            <a:avLst/>
          </a:prstGeom>
          <a:noFill/>
          <a:ln>
            <a:noFill/>
          </a:ln>
        </p:spPr>
        <p:txBody>
          <a:bodyPr lIns="91425" tIns="91425" rIns="91425" bIns="91425" anchor="ctr" anchorCtr="0">
            <a:noAutofit/>
          </a:bodyPr>
          <a:lstStyle/>
          <a:p>
            <a:pPr lvl="0" rtl="0">
              <a:lnSpc>
                <a:spcPct val="115000"/>
              </a:lnSpc>
              <a:spcBef>
                <a:spcPts val="0"/>
              </a:spcBef>
              <a:spcAft>
                <a:spcPts val="800"/>
              </a:spcAft>
              <a:buNone/>
            </a:pPr>
            <a:r>
              <a:rPr lang="en" sz="1800" b="1" dirty="0">
                <a:highlight>
                  <a:srgbClr val="FFFFFF"/>
                </a:highlight>
                <a:latin typeface="Trebuchet MS"/>
                <a:ea typeface="Trebuchet MS"/>
                <a:cs typeface="Trebuchet MS"/>
                <a:sym typeface="Trebuchet MS"/>
              </a:rPr>
              <a:t>8. The denotation of a word is the literal definition. The connotation of a word refers to associations or emotions attached to the word.</a:t>
            </a:r>
          </a:p>
          <a:p>
            <a:pPr lvl="0" rtl="0">
              <a:lnSpc>
                <a:spcPct val="115000"/>
              </a:lnSpc>
              <a:spcBef>
                <a:spcPts val="0"/>
              </a:spcBef>
              <a:spcAft>
                <a:spcPts val="800"/>
              </a:spcAft>
              <a:buNone/>
            </a:pPr>
            <a:r>
              <a:rPr lang="en" sz="1800" b="1" dirty="0">
                <a:highlight>
                  <a:srgbClr val="FFFFFF"/>
                </a:highlight>
                <a:latin typeface="Trebuchet MS"/>
                <a:ea typeface="Trebuchet MS"/>
                <a:cs typeface="Trebuchet MS"/>
                <a:sym typeface="Trebuchet MS"/>
              </a:rPr>
              <a:t>The definition of snake is "any of numerous scaly, legless, sometimes venomous reptiles."</a:t>
            </a:r>
          </a:p>
          <a:p>
            <a:pPr lvl="0" rtl="0">
              <a:lnSpc>
                <a:spcPct val="115000"/>
              </a:lnSpc>
              <a:spcBef>
                <a:spcPts val="800"/>
              </a:spcBef>
              <a:spcAft>
                <a:spcPts val="2400"/>
              </a:spcAft>
              <a:buNone/>
            </a:pPr>
            <a:r>
              <a:rPr lang="en" sz="1800" b="1" dirty="0">
                <a:highlight>
                  <a:srgbClr val="FFFFFF"/>
                </a:highlight>
                <a:latin typeface="Trebuchet MS"/>
                <a:ea typeface="Trebuchet MS"/>
                <a:cs typeface="Trebuchet MS"/>
                <a:sym typeface="Trebuchet MS"/>
              </a:rPr>
              <a:t>What are connotative examples of </a:t>
            </a:r>
            <a:r>
              <a:rPr lang="en" sz="1800" b="1" i="1" dirty="0">
                <a:highlight>
                  <a:srgbClr val="FFFFFF"/>
                </a:highlight>
                <a:latin typeface="Trebuchet MS"/>
                <a:ea typeface="Trebuchet MS"/>
                <a:cs typeface="Trebuchet MS"/>
                <a:sym typeface="Trebuchet MS"/>
              </a:rPr>
              <a:t>snake</a:t>
            </a:r>
            <a:r>
              <a:rPr lang="en" sz="1800" b="1" dirty="0">
                <a:highlight>
                  <a:srgbClr val="FFFFFF"/>
                </a:highlight>
                <a:latin typeface="Trebuchet MS"/>
                <a:ea typeface="Trebuchet MS"/>
                <a:cs typeface="Trebuchet MS"/>
                <a:sym typeface="Trebuchet MS"/>
              </a:rPr>
              <a:t>?</a:t>
            </a:r>
          </a:p>
          <a:p>
            <a:pPr marL="635000" marR="177800" lvl="0" indent="-342900" rtl="0">
              <a:lnSpc>
                <a:spcPct val="115000"/>
              </a:lnSpc>
              <a:spcBef>
                <a:spcPts val="600"/>
              </a:spcBef>
              <a:spcAft>
                <a:spcPts val="600"/>
              </a:spcAft>
              <a:buClr>
                <a:srgbClr val="777777"/>
              </a:buClr>
              <a:buSzPct val="100000"/>
              <a:buFont typeface="Trebuchet MS"/>
              <a:buAutoNum type="alphaUcPeriod"/>
            </a:pPr>
            <a:r>
              <a:rPr lang="en" sz="1800" b="1" dirty="0">
                <a:solidFill>
                  <a:srgbClr val="999999"/>
                </a:solidFill>
                <a:highlight>
                  <a:srgbClr val="FFFFFF"/>
                </a:highlight>
                <a:latin typeface="Trebuchet MS"/>
                <a:ea typeface="Trebuchet MS"/>
                <a:cs typeface="Trebuchet MS"/>
                <a:sym typeface="Trebuchet MS"/>
              </a:rPr>
              <a:t>redemptive and saving</a:t>
            </a:r>
          </a:p>
          <a:p>
            <a:pPr marL="635000" marR="177800" lvl="0" indent="-342900" rtl="0">
              <a:lnSpc>
                <a:spcPct val="115000"/>
              </a:lnSpc>
              <a:spcBef>
                <a:spcPts val="600"/>
              </a:spcBef>
              <a:spcAft>
                <a:spcPts val="600"/>
              </a:spcAft>
              <a:buClr>
                <a:srgbClr val="777777"/>
              </a:buClr>
              <a:buSzPct val="100000"/>
              <a:buFont typeface="Trebuchet MS"/>
              <a:buAutoNum type="alphaUcPeriod"/>
            </a:pPr>
            <a:r>
              <a:rPr lang="en" sz="1800" b="1" dirty="0">
                <a:solidFill>
                  <a:srgbClr val="999999"/>
                </a:solidFill>
                <a:highlight>
                  <a:srgbClr val="FFFFFF"/>
                </a:highlight>
                <a:latin typeface="Trebuchet MS"/>
                <a:ea typeface="Trebuchet MS"/>
                <a:cs typeface="Trebuchet MS"/>
                <a:sym typeface="Trebuchet MS"/>
              </a:rPr>
              <a:t>angelic and saint like</a:t>
            </a:r>
          </a:p>
          <a:p>
            <a:pPr marL="635000" marR="177800" lvl="0" indent="-342900" rtl="0">
              <a:lnSpc>
                <a:spcPct val="115000"/>
              </a:lnSpc>
              <a:spcBef>
                <a:spcPts val="600"/>
              </a:spcBef>
              <a:spcAft>
                <a:spcPts val="600"/>
              </a:spcAft>
              <a:buClr>
                <a:srgbClr val="777777"/>
              </a:buClr>
              <a:buSzPct val="100000"/>
              <a:buFont typeface="Trebuchet MS"/>
              <a:buAutoNum type="alphaUcPeriod"/>
            </a:pPr>
            <a:r>
              <a:rPr lang="en" sz="1800" b="1" dirty="0">
                <a:solidFill>
                  <a:srgbClr val="999999"/>
                </a:solidFill>
                <a:highlight>
                  <a:srgbClr val="FFFFFF"/>
                </a:highlight>
                <a:latin typeface="Trebuchet MS"/>
                <a:ea typeface="Trebuchet MS"/>
                <a:cs typeface="Trebuchet MS"/>
                <a:sym typeface="Trebuchet MS"/>
              </a:rPr>
              <a:t>virtuous and honorable</a:t>
            </a:r>
          </a:p>
          <a:p>
            <a:pPr marL="635000" marR="177800" lvl="0" indent="-342900" rtl="0">
              <a:lnSpc>
                <a:spcPct val="115000"/>
              </a:lnSpc>
              <a:spcBef>
                <a:spcPts val="600"/>
              </a:spcBef>
              <a:spcAft>
                <a:spcPts val="600"/>
              </a:spcAft>
              <a:buClr>
                <a:srgbClr val="777777"/>
              </a:buClr>
              <a:buSzPct val="100000"/>
              <a:buFont typeface="Trebuchet MS"/>
              <a:buAutoNum type="alphaUcPeriod"/>
            </a:pPr>
            <a:r>
              <a:rPr lang="en" sz="1800" b="1" dirty="0">
                <a:solidFill>
                  <a:srgbClr val="999999"/>
                </a:solidFill>
                <a:highlight>
                  <a:srgbClr val="FFFFFF"/>
                </a:highlight>
                <a:latin typeface="Trebuchet MS"/>
                <a:ea typeface="Trebuchet MS"/>
                <a:cs typeface="Trebuchet MS"/>
                <a:sym typeface="Trebuchet MS"/>
              </a:rPr>
              <a:t>evil and danger</a:t>
            </a:r>
          </a:p>
        </p:txBody>
      </p:sp>
      <p:sp>
        <p:nvSpPr>
          <p:cNvPr id="3" name="Slide Number Placeholder 2">
            <a:extLst>
              <a:ext uri="{FF2B5EF4-FFF2-40B4-BE49-F238E27FC236}">
                <a16:creationId xmlns:a16="http://schemas.microsoft.com/office/drawing/2014/main" id="{821AC22C-CC9C-41B7-A0AE-64E1A410F237}"/>
              </a:ext>
            </a:extLst>
          </p:cNvPr>
          <p:cNvSpPr>
            <a:spLocks noGrp="1"/>
          </p:cNvSpPr>
          <p:nvPr>
            <p:ph type="sldNum" idx="12"/>
          </p:nvPr>
        </p:nvSpPr>
        <p:spPr/>
        <p:txBody>
          <a:bodyPr/>
          <a:lstStyle/>
          <a:p>
            <a:pPr lvl="0">
              <a:spcBef>
                <a:spcPts val="0"/>
              </a:spcBef>
              <a:buNone/>
            </a:pPr>
            <a:fld id="{00000000-1234-1234-1234-123412341234}" type="slidenum">
              <a:rPr lang="en" smtClean="0"/>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1" name="Shape 91"/>
          <p:cNvSpPr txBox="1">
            <a:spLocks noGrp="1"/>
          </p:cNvSpPr>
          <p:nvPr>
            <p:ph type="body" idx="1"/>
          </p:nvPr>
        </p:nvSpPr>
        <p:spPr>
          <a:xfrm>
            <a:off x="0" y="0"/>
            <a:ext cx="9144000" cy="3416400"/>
          </a:xfrm>
          <a:prstGeom prst="rect">
            <a:avLst/>
          </a:prstGeom>
        </p:spPr>
        <p:txBody>
          <a:bodyPr lIns="91425" tIns="91425" rIns="91425" bIns="91425" anchor="t" anchorCtr="0">
            <a:noAutofit/>
          </a:bodyPr>
          <a:lstStyle/>
          <a:p>
            <a:pPr lvl="0">
              <a:spcBef>
                <a:spcPts val="0"/>
              </a:spcBef>
              <a:spcAft>
                <a:spcPts val="800"/>
              </a:spcAft>
              <a:buClr>
                <a:schemeClr val="dk1"/>
              </a:buClr>
              <a:buSzPct val="61111"/>
              <a:buFont typeface="Arial"/>
              <a:buNone/>
            </a:pPr>
            <a:r>
              <a:rPr lang="en" dirty="0">
                <a:solidFill>
                  <a:srgbClr val="000000"/>
                </a:solidFill>
                <a:highlight>
                  <a:srgbClr val="FFFFFF"/>
                </a:highlight>
                <a:latin typeface="Trebuchet MS"/>
                <a:ea typeface="Trebuchet MS"/>
                <a:cs typeface="Trebuchet MS"/>
                <a:sym typeface="Trebuchet MS"/>
              </a:rPr>
              <a:t>Obesity is a disease that is facing new generations every day. Younger and younger children are being reported by doctors to U.S. health organizations as being extremely overweight and exercising less. What can be done to curb this current trend? The Secretary of Education is looking for an answer. The government started with school nutrition; most schools no longer offer items such as french fries or sugary sodas. These high carbohydrate foods that are high in calories and low in long term benefits are being traded for salads, lean proteins, fruit juices, and bottled water. The next area to be reformed in public schools is the physical education department. Schools must take responsibility for the physical and mental well being of their students if obesity is to be stopped.</a:t>
            </a:r>
          </a:p>
          <a:p>
            <a:pPr lvl="0">
              <a:spcBef>
                <a:spcPts val="0"/>
              </a:spcBef>
              <a:spcAft>
                <a:spcPts val="800"/>
              </a:spcAft>
              <a:buClr>
                <a:schemeClr val="dk1"/>
              </a:buClr>
              <a:buSzPct val="61111"/>
              <a:buFont typeface="Arial"/>
              <a:buNone/>
            </a:pPr>
            <a:r>
              <a:rPr lang="en" dirty="0">
                <a:solidFill>
                  <a:srgbClr val="000000"/>
                </a:solidFill>
                <a:highlight>
                  <a:srgbClr val="FFFFFF"/>
                </a:highlight>
                <a:latin typeface="Trebuchet MS"/>
                <a:ea typeface="Trebuchet MS"/>
                <a:cs typeface="Trebuchet MS"/>
                <a:sym typeface="Trebuchet MS"/>
              </a:rPr>
              <a:t>9.  What is the main idea of this passage?</a:t>
            </a:r>
          </a:p>
          <a:p>
            <a:pPr marL="457200" marR="50800" lvl="0" indent="-330200">
              <a:spcBef>
                <a:spcPts val="0"/>
              </a:spcBef>
              <a:spcAft>
                <a:spcPts val="0"/>
              </a:spcAft>
              <a:buClr>
                <a:srgbClr val="999999"/>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Schools need to serve better food.</a:t>
            </a:r>
          </a:p>
          <a:p>
            <a:pPr marL="457200" marR="50800" lvl="0" indent="-330200">
              <a:spcBef>
                <a:spcPts val="0"/>
              </a:spcBef>
              <a:spcAft>
                <a:spcPts val="0"/>
              </a:spcAft>
              <a:buClr>
                <a:srgbClr val="999999"/>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Students who don't like sports are obese.</a:t>
            </a:r>
          </a:p>
          <a:p>
            <a:pPr marL="457200" marR="50800" lvl="0" indent="-330200">
              <a:spcBef>
                <a:spcPts val="0"/>
              </a:spcBef>
              <a:spcAft>
                <a:spcPts val="0"/>
              </a:spcAft>
              <a:buClr>
                <a:srgbClr val="999999"/>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Students need to get more exercise the way they did ten years ago.</a:t>
            </a:r>
          </a:p>
          <a:p>
            <a:pPr marL="457200" marR="50800" lvl="0" indent="-330200">
              <a:spcBef>
                <a:spcPts val="0"/>
              </a:spcBef>
              <a:spcAft>
                <a:spcPts val="0"/>
              </a:spcAft>
              <a:buClr>
                <a:srgbClr val="999999"/>
              </a:buClr>
              <a:buSzPct val="100000"/>
              <a:buFont typeface="Trebuchet MS"/>
              <a:buAutoNum type="alphaUcPeriod"/>
            </a:pPr>
            <a:r>
              <a:rPr lang="en" sz="1600" b="1" dirty="0">
                <a:solidFill>
                  <a:srgbClr val="999999"/>
                </a:solidFill>
                <a:highlight>
                  <a:srgbClr val="FFFFFF"/>
                </a:highlight>
                <a:latin typeface="Trebuchet MS"/>
                <a:ea typeface="Trebuchet MS"/>
                <a:cs typeface="Trebuchet MS"/>
                <a:sym typeface="Trebuchet MS"/>
              </a:rPr>
              <a:t>Schools need to do their part in fighting childhood obesity.</a:t>
            </a:r>
          </a:p>
          <a:p>
            <a:pPr lvl="0">
              <a:spcBef>
                <a:spcPts val="0"/>
              </a:spcBef>
              <a:buNone/>
            </a:pPr>
            <a:endParaRPr dirty="0"/>
          </a:p>
        </p:txBody>
      </p:sp>
      <p:sp>
        <p:nvSpPr>
          <p:cNvPr id="3" name="Slide Number Placeholder 2">
            <a:extLst>
              <a:ext uri="{FF2B5EF4-FFF2-40B4-BE49-F238E27FC236}">
                <a16:creationId xmlns:a16="http://schemas.microsoft.com/office/drawing/2014/main" id="{E037C035-ADBB-4571-BF7A-D5AE45AC6CA3}"/>
              </a:ext>
            </a:extLst>
          </p:cNvPr>
          <p:cNvSpPr>
            <a:spLocks noGrp="1"/>
          </p:cNvSpPr>
          <p:nvPr>
            <p:ph type="sldNum" idx="12"/>
          </p:nvPr>
        </p:nvSpPr>
        <p:spPr/>
        <p:txBody>
          <a:bodyPr/>
          <a:lstStyle/>
          <a:p>
            <a:pPr lvl="0">
              <a:spcBef>
                <a:spcPts val="0"/>
              </a:spcBef>
              <a:buNone/>
            </a:pPr>
            <a:fld id="{00000000-1234-1234-1234-123412341234}" type="slidenum">
              <a:rPr lang="en" smtClean="0"/>
              <a:t>9</a:t>
            </a:fld>
            <a:endParaRPr lang="en"/>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640</TotalTime>
  <Words>3689</Words>
  <Application>Microsoft Office PowerPoint</Application>
  <PresentationFormat>On-screen Show (16:9)</PresentationFormat>
  <Paragraphs>510</Paragraphs>
  <Slides>41</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MS Mincho</vt:lpstr>
      <vt:lpstr>Arial</vt:lpstr>
      <vt:lpstr>Cambria</vt:lpstr>
      <vt:lpstr>Times New Roman</vt:lpstr>
      <vt:lpstr>Trebuchet MS</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NCFE  English III  Practice</dc:title>
  <dc:creator>Sarah Honeycutt</dc:creator>
  <cp:lastModifiedBy>Sarah Honeycutt</cp:lastModifiedBy>
  <cp:revision>43</cp:revision>
  <cp:lastPrinted>2017-05-11T18:01:24Z</cp:lastPrinted>
  <dcterms:modified xsi:type="dcterms:W3CDTF">2017-11-28T14:42:05Z</dcterms:modified>
</cp:coreProperties>
</file>