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6" r:id="rId2"/>
    <p:sldId id="320" r:id="rId3"/>
    <p:sldId id="321" r:id="rId4"/>
    <p:sldId id="322" r:id="rId5"/>
    <p:sldId id="323" r:id="rId6"/>
    <p:sldId id="324" r:id="rId7"/>
    <p:sldId id="325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70" r:id="rId21"/>
    <p:sldId id="277" r:id="rId22"/>
    <p:sldId id="269" r:id="rId23"/>
    <p:sldId id="278" r:id="rId24"/>
    <p:sldId id="279" r:id="rId25"/>
    <p:sldId id="280" r:id="rId26"/>
    <p:sldId id="283" r:id="rId27"/>
    <p:sldId id="284" r:id="rId28"/>
    <p:sldId id="281" r:id="rId29"/>
    <p:sldId id="282" r:id="rId30"/>
    <p:sldId id="318" r:id="rId31"/>
    <p:sldId id="319" r:id="rId32"/>
    <p:sldId id="300" r:id="rId33"/>
    <p:sldId id="301" r:id="rId34"/>
    <p:sldId id="302" r:id="rId35"/>
    <p:sldId id="303" r:id="rId36"/>
    <p:sldId id="304" r:id="rId37"/>
    <p:sldId id="305" r:id="rId38"/>
    <p:sldId id="306" r:id="rId39"/>
    <p:sldId id="307" r:id="rId40"/>
    <p:sldId id="310" r:id="rId41"/>
    <p:sldId id="312" r:id="rId42"/>
    <p:sldId id="313" r:id="rId43"/>
    <p:sldId id="316" r:id="rId44"/>
    <p:sldId id="314" r:id="rId45"/>
    <p:sldId id="315" r:id="rId46"/>
    <p:sldId id="317" r:id="rId47"/>
    <p:sldId id="271" r:id="rId48"/>
    <p:sldId id="272" r:id="rId49"/>
    <p:sldId id="273" r:id="rId50"/>
    <p:sldId id="274" r:id="rId51"/>
    <p:sldId id="276" r:id="rId52"/>
    <p:sldId id="289" r:id="rId53"/>
    <p:sldId id="290" r:id="rId54"/>
    <p:sldId id="291" r:id="rId55"/>
    <p:sldId id="292" r:id="rId56"/>
    <p:sldId id="293" r:id="rId57"/>
    <p:sldId id="294" r:id="rId58"/>
    <p:sldId id="295" r:id="rId59"/>
    <p:sldId id="296" r:id="rId60"/>
    <p:sldId id="297" r:id="rId61"/>
    <p:sldId id="298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60"/>
  </p:normalViewPr>
  <p:slideViewPr>
    <p:cSldViewPr>
      <p:cViewPr varScale="1">
        <p:scale>
          <a:sx n="104" d="100"/>
          <a:sy n="104" d="100"/>
        </p:scale>
        <p:origin x="18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04D3C-C191-474E-9302-2927464BCFB2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1800C-76E2-4B06-8594-DAA8442064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81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1800C-76E2-4B06-8594-DAA8442064A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06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8AF1-F36F-4803-A0AD-04D319394167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899D-99E0-4850-B428-5DC9A2922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8AF1-F36F-4803-A0AD-04D319394167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899D-99E0-4850-B428-5DC9A2922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8AF1-F36F-4803-A0AD-04D319394167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899D-99E0-4850-B428-5DC9A2922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8AF1-F36F-4803-A0AD-04D319394167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899D-99E0-4850-B428-5DC9A2922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8AF1-F36F-4803-A0AD-04D319394167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899D-99E0-4850-B428-5DC9A2922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8AF1-F36F-4803-A0AD-04D319394167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899D-99E0-4850-B428-5DC9A2922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8AF1-F36F-4803-A0AD-04D319394167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899D-99E0-4850-B428-5DC9A2922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8AF1-F36F-4803-A0AD-04D319394167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899D-99E0-4850-B428-5DC9A2922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8AF1-F36F-4803-A0AD-04D319394167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899D-99E0-4850-B428-5DC9A2922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8AF1-F36F-4803-A0AD-04D319394167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899D-99E0-4850-B428-5DC9A2922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8AF1-F36F-4803-A0AD-04D319394167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899D-99E0-4850-B428-5DC9A2922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78AF1-F36F-4803-A0AD-04D319394167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7899D-99E0-4850-B428-5DC9A2922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grammar.about.com/od/il/g/independterm.htm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Varying Sentence Structure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http://blogs.canby.k12.or.us/uploads/stewartc/Sentence%20Models%201-13.key.pdf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/>
              <a:t>SENTENCE MODEL :SENTENCE MODEL 3: TWO ADVERBS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429000"/>
            <a:ext cx="8229600" cy="213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What do you notice about these sentences</a:t>
            </a:r>
            <a:r>
              <a:rPr lang="en-US" sz="2400" dirty="0"/>
              <a:t>?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000" b="1" dirty="0"/>
              <a:t>Cruelly and hurtfully, he said her painting was so ugly that no  one would buy it.</a:t>
            </a:r>
          </a:p>
          <a:p>
            <a:pPr>
              <a:buNone/>
            </a:pPr>
            <a:endParaRPr lang="en-US" sz="1400" b="1" dirty="0"/>
          </a:p>
          <a:p>
            <a:pPr>
              <a:buNone/>
            </a:pPr>
            <a:r>
              <a:rPr lang="en-US" sz="2000" b="1" dirty="0"/>
              <a:t>	The speaker passionately yet unthreateningly pleaded with the audience to take up the cause through financial contributions.  </a:t>
            </a:r>
          </a:p>
          <a:p>
            <a:pPr>
              <a:buNone/>
            </a:pPr>
            <a:endParaRPr lang="en-US" sz="2000" b="1" dirty="0"/>
          </a:p>
          <a:p>
            <a:pPr>
              <a:buNone/>
            </a:pPr>
            <a:r>
              <a:rPr lang="en-US" sz="2000" b="1" dirty="0"/>
              <a:t>	</a:t>
            </a:r>
            <a:r>
              <a:rPr lang="en-US" sz="2400" dirty="0"/>
              <a:t>Your Turn! ---Write TWO original sentences using TWO </a:t>
            </a:r>
            <a:r>
              <a:rPr lang="en-US" sz="2400"/>
              <a:t>adverbs in each.  </a:t>
            </a:r>
            <a:r>
              <a:rPr lang="en-US" sz="2400" dirty="0">
                <a:sym typeface="Wingdings" pitchFamily="2" charset="2"/>
              </a:rPr>
              <a:t></a:t>
            </a:r>
            <a:endParaRPr lang="en-US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146756"/>
              </p:ext>
            </p:extLst>
          </p:nvPr>
        </p:nvGraphicFramePr>
        <p:xfrm>
          <a:off x="685800" y="1143000"/>
          <a:ext cx="73914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hurtfully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impatiently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inadequately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incompetently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insecurely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joyfully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optimistically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passionately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peacefully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pitifully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possessively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protectively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proudly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quietly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remorsefully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sadly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securely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shyly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sincerely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sluggishly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softly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stubbornly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suspiciously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sympathetically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tenderly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threateningly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uselessly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Sentence Model 4</a:t>
            </a:r>
            <a:br>
              <a:rPr lang="en-US" dirty="0"/>
            </a:br>
            <a:r>
              <a:rPr lang="en-US" dirty="0"/>
              <a:t>Too + (Adjective) + to + (verb)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229600" cy="121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What do you notice about these sentences</a:t>
            </a:r>
            <a:r>
              <a:rPr lang="en-US" sz="2400" dirty="0"/>
              <a:t>?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b="1" dirty="0"/>
              <a:t>	1. Too busy to learn to swim, he fell out of the boat and    drowned.</a:t>
            </a:r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r>
              <a:rPr lang="en-US" sz="2400" b="1" dirty="0"/>
              <a:t>	2. Too furious to eat, he gave his dinner to the dog.</a:t>
            </a:r>
          </a:p>
          <a:p>
            <a:endParaRPr lang="en-US" sz="2400" dirty="0"/>
          </a:p>
          <a:p>
            <a:pPr>
              <a:buNone/>
            </a:pPr>
            <a:endParaRPr lang="en-US" sz="2400" dirty="0"/>
          </a:p>
          <a:p>
            <a:pPr algn="ctr">
              <a:buNone/>
            </a:pPr>
            <a:r>
              <a:rPr lang="en-US" sz="2400" dirty="0"/>
              <a:t>Your Turn! ---Write TWO original sentences.  </a:t>
            </a:r>
            <a:r>
              <a:rPr lang="en-US" sz="2400" dirty="0">
                <a:sym typeface="Wingdings" pitchFamily="2" charset="2"/>
              </a:rPr>
              <a:t>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SENTENCE MODEL 5: APPOSITIVES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0"/>
            <a:ext cx="8229600" cy="121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What do you notice about these sentences</a:t>
            </a:r>
            <a:r>
              <a:rPr lang="en-US" sz="2400" dirty="0"/>
              <a:t>?</a:t>
            </a:r>
          </a:p>
          <a:p>
            <a:pPr>
              <a:buAutoNum type="arabicPeriod"/>
            </a:pPr>
            <a:r>
              <a:rPr lang="en-US" sz="1800" b="1" dirty="0"/>
              <a:t>Mrs. Jones, a kind and loving teacher, led William to his seat.</a:t>
            </a:r>
          </a:p>
          <a:p>
            <a:pPr>
              <a:buAutoNum type="arabicPeriod"/>
            </a:pPr>
            <a:endParaRPr lang="en-US" sz="1800" b="1" dirty="0"/>
          </a:p>
          <a:p>
            <a:pPr>
              <a:buNone/>
            </a:pPr>
            <a:r>
              <a:rPr lang="en-US" sz="1800" b="1" dirty="0"/>
              <a:t>2. Sarah, an angry and homesick girl, refused to talk to the camp counselors when they would not let her call home.</a:t>
            </a:r>
          </a:p>
          <a:p>
            <a:endParaRPr lang="en-US" sz="2400" dirty="0"/>
          </a:p>
          <a:p>
            <a:pPr algn="ctr">
              <a:buNone/>
            </a:pPr>
            <a:r>
              <a:rPr lang="en-US" sz="2400" dirty="0"/>
              <a:t>Your Turn! ---Write TWO original sentences.  </a:t>
            </a:r>
            <a:r>
              <a:rPr lang="en-US" sz="2400" dirty="0">
                <a:sym typeface="Wingdings" pitchFamily="2" charset="2"/>
              </a:rPr>
              <a:t>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066800"/>
            <a:ext cx="701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-independent clause: presents a complete thought and can stand alone</a:t>
            </a:r>
          </a:p>
          <a:p>
            <a:r>
              <a:rPr lang="en-US" dirty="0"/>
              <a:t>as a sentence (if you are independent you can be on your own)</a:t>
            </a:r>
          </a:p>
          <a:p>
            <a:endParaRPr lang="en-US" dirty="0"/>
          </a:p>
          <a:p>
            <a:r>
              <a:rPr lang="en-US" dirty="0"/>
              <a:t>-dependent clause: does not present a complete thought and cannot</a:t>
            </a:r>
          </a:p>
          <a:p>
            <a:r>
              <a:rPr lang="en-US" dirty="0"/>
              <a:t>stand alone as a sentence (if you are dependent, you rely on someone</a:t>
            </a:r>
          </a:p>
          <a:p>
            <a:r>
              <a:rPr lang="en-US" dirty="0"/>
              <a:t>else to help you)</a:t>
            </a:r>
          </a:p>
          <a:p>
            <a:endParaRPr lang="en-US" dirty="0"/>
          </a:p>
          <a:p>
            <a:r>
              <a:rPr lang="en-US" dirty="0"/>
              <a:t>An appositive = a noun or noun phrase that renames (describes) another noun </a:t>
            </a:r>
            <a:r>
              <a:rPr lang="en-US"/>
              <a:t>(often </a:t>
            </a:r>
            <a:r>
              <a:rPr lang="en-US" dirty="0"/>
              <a:t>the subject)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SENTENCE MODEL 6: Prepositions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43400"/>
            <a:ext cx="8229600" cy="121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/>
              <a:t>What do you notice about these sentences?</a:t>
            </a:r>
          </a:p>
          <a:p>
            <a:pPr>
              <a:buNone/>
            </a:pPr>
            <a:endParaRPr lang="en-US" sz="1800" dirty="0"/>
          </a:p>
          <a:p>
            <a:pPr>
              <a:buAutoNum type="arabicPeriod"/>
            </a:pPr>
            <a:r>
              <a:rPr lang="en-US" sz="1800" b="1" dirty="0"/>
              <a:t>On the Oregon Trail, the ruts were as deep as my little brother is tall.</a:t>
            </a:r>
          </a:p>
          <a:p>
            <a:pPr>
              <a:buAutoNum type="arabicPeriod"/>
            </a:pPr>
            <a:endParaRPr lang="en-US" sz="1800" b="1" dirty="0"/>
          </a:p>
          <a:p>
            <a:pPr>
              <a:buNone/>
            </a:pPr>
            <a:r>
              <a:rPr lang="en-US" sz="1800" b="1" dirty="0"/>
              <a:t>2. In Grandma’s pantry, rows of shimmering glass jars of jelly line the shelves.</a:t>
            </a:r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r>
              <a:rPr lang="en-US" sz="1800" dirty="0"/>
              <a:t>Your Turn! ---Write TWO original sentences.  </a:t>
            </a:r>
            <a:r>
              <a:rPr lang="en-US" sz="1800" dirty="0">
                <a:sym typeface="Wingdings" pitchFamily="2" charset="2"/>
              </a:rPr>
              <a:t></a:t>
            </a:r>
            <a:endParaRPr lang="en-US" sz="1800" dirty="0"/>
          </a:p>
        </p:txBody>
      </p:sp>
      <p:sp>
        <p:nvSpPr>
          <p:cNvPr id="5" name="Oval Callout 4"/>
          <p:cNvSpPr/>
          <p:nvPr/>
        </p:nvSpPr>
        <p:spPr>
          <a:xfrm>
            <a:off x="6172200" y="914400"/>
            <a:ext cx="2362200" cy="1752600"/>
          </a:xfrm>
          <a:prstGeom prst="wedgeEllipseCallout">
            <a:avLst>
              <a:gd name="adj1" fmla="val 76288"/>
              <a:gd name="adj2" fmla="val 87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24600" y="12192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Psst….There is a TRICK to remember prepositions…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295400"/>
          <a:ext cx="57912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7000">
                <a:tc>
                  <a:txBody>
                    <a:bodyPr/>
                    <a:lstStyle/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above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across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after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along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among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around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atop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before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behind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below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beneath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beside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by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beyond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down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during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inside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into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near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off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over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toward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through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under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within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without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562600" y="3235996"/>
            <a:ext cx="3429000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Prepositions form phrases that start with the preposition and end with a noun = the object of the preposition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Prepositional phrases ACT like adverbs or adjectives.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SENTENCE MODEL 7: Two Adjectives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267200"/>
            <a:ext cx="8229600" cy="121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What do you notice about this sentence</a:t>
            </a:r>
            <a:r>
              <a:rPr lang="en-US" sz="2400" dirty="0"/>
              <a:t>?  </a:t>
            </a:r>
            <a:r>
              <a:rPr lang="en-US" sz="2000" b="1" dirty="0"/>
              <a:t>What do adjectives DO?</a:t>
            </a:r>
          </a:p>
          <a:p>
            <a:pPr marL="457200" indent="-457200">
              <a:buAutoNum type="arabicPeriod"/>
            </a:pPr>
            <a:r>
              <a:rPr lang="en-US" sz="2400" b="1" dirty="0"/>
              <a:t>Red-hot and powerful, the Trailblazers beat Los Angeles.</a:t>
            </a:r>
          </a:p>
          <a:p>
            <a:pPr marL="457200" indent="-457200">
              <a:buAutoNum type="arabicPeriod"/>
            </a:pPr>
            <a:endParaRPr lang="en-US" sz="2400" b="1" dirty="0"/>
          </a:p>
          <a:p>
            <a:pPr>
              <a:buNone/>
            </a:pPr>
            <a:r>
              <a:rPr lang="en-US" sz="2400" b="1" dirty="0"/>
              <a:t>2. Suspenseful and sad, the book Beauty is the best I have ever read.</a:t>
            </a:r>
          </a:p>
          <a:p>
            <a:pPr algn="ctr">
              <a:buNone/>
            </a:pPr>
            <a:r>
              <a:rPr lang="en-US" sz="2400" dirty="0"/>
              <a:t>Your Turn! ---Write TWO original sentences.  </a:t>
            </a:r>
            <a:r>
              <a:rPr lang="en-US" sz="2400" dirty="0">
                <a:sym typeface="Wingdings" pitchFamily="2" charset="2"/>
              </a:rPr>
              <a:t>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397000"/>
          <a:ext cx="6096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09520">
                <a:tc>
                  <a:txBody>
                    <a:bodyPr/>
                    <a:lstStyle/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sweet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leathery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silky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smooth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waxy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crisp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sugary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mushy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fragile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tiny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bold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dark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dingy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oval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strong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energetic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elegant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massive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frilled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crinkled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tepid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icy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rough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sharp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sour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earsplitting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00200" y="9906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Adjective + Adjective + comma + independent clause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SENTENCE MODEL 8: “-ing” verbs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419600"/>
            <a:ext cx="8686800" cy="533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What do you notice about these sentences? Where is the independent clause?</a:t>
            </a:r>
            <a:endParaRPr lang="en-US" sz="2000" b="1" dirty="0"/>
          </a:p>
          <a:p>
            <a:pPr marL="457200" indent="-457200">
              <a:buAutoNum type="arabicPeriod"/>
            </a:pPr>
            <a:r>
              <a:rPr lang="en-US" sz="2400" b="1" dirty="0"/>
              <a:t>Zooming through the air, the plane headed to Los Angeles.</a:t>
            </a:r>
          </a:p>
          <a:p>
            <a:pPr marL="457200" indent="-457200">
              <a:buAutoNum type="arabicPeriod"/>
            </a:pPr>
            <a:endParaRPr lang="en-US" sz="2400" b="1" dirty="0"/>
          </a:p>
          <a:p>
            <a:pPr>
              <a:buNone/>
            </a:pPr>
            <a:r>
              <a:rPr lang="en-US" sz="2400" b="1" dirty="0"/>
              <a:t>2. Flopping around like a fish, he writhed in pain on the floor</a:t>
            </a:r>
            <a:r>
              <a:rPr lang="en-US" sz="2400" dirty="0"/>
              <a:t>.</a:t>
            </a:r>
          </a:p>
          <a:p>
            <a:pPr algn="ctr">
              <a:buNone/>
            </a:pPr>
            <a:r>
              <a:rPr lang="en-US" sz="2400" dirty="0"/>
              <a:t>Your Turn! ---Write TWO original sentences.  </a:t>
            </a:r>
            <a:r>
              <a:rPr lang="en-US" sz="2400" dirty="0">
                <a:sym typeface="Wingdings" pitchFamily="2" charset="2"/>
              </a:rPr>
              <a:t>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9906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Begin a sentence with an “-ing” verb: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1447800"/>
          <a:ext cx="57912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8400">
                <a:tc>
                  <a:txBody>
                    <a:bodyPr/>
                    <a:lstStyle/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aching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bashing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bubbling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beeping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beaming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blistering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blinking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blaring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blinding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creeping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crackling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chugging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chatting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crunching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chanting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dribbling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drifting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dazzling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flailing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fuming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floating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flowing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flapping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flaring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flopping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flickering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gliding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glittering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glaring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glowing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roaring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rumbling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shrieking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sputtering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sizzling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winking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whistling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zooming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SENTENCE MODEL 9: -ed phrase</a:t>
            </a:r>
            <a:br>
              <a:rPr lang="en-US" dirty="0"/>
            </a:br>
            <a:r>
              <a:rPr lang="en-US" sz="2200" dirty="0"/>
              <a:t>*Identify the dependent and independent clauses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86200"/>
            <a:ext cx="8229600" cy="121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What do you notice about these sentences</a:t>
            </a:r>
            <a:r>
              <a:rPr lang="en-US" sz="2400" dirty="0"/>
              <a:t>? </a:t>
            </a:r>
            <a:r>
              <a:rPr lang="en-US" sz="2000" dirty="0"/>
              <a:t>(What is the tense?)</a:t>
            </a:r>
          </a:p>
          <a:p>
            <a:pPr marL="457200" indent="-457200">
              <a:buAutoNum type="arabicPeriod"/>
            </a:pPr>
            <a:r>
              <a:rPr lang="en-US" sz="2400" dirty="0"/>
              <a:t>Amazed by the magician’s great tricks, Laura clapped the loudest of all.</a:t>
            </a:r>
          </a:p>
          <a:p>
            <a:pPr marL="457200" indent="-457200">
              <a:buNone/>
            </a:pPr>
            <a:endParaRPr lang="en-US" sz="2400" dirty="0"/>
          </a:p>
          <a:p>
            <a:pPr marL="457200" indent="-457200">
              <a:buAutoNum type="arabicPeriod" startAt="2"/>
            </a:pPr>
            <a:r>
              <a:rPr lang="en-US" sz="2400" dirty="0"/>
              <a:t>Excited by his new shoes, James hugged his mother.</a:t>
            </a:r>
            <a:endParaRPr lang="en-US" sz="2400" b="1" dirty="0"/>
          </a:p>
          <a:p>
            <a:pPr marL="457200" indent="-457200">
              <a:buNone/>
            </a:pPr>
            <a:endParaRPr lang="en-US" sz="1200" dirty="0"/>
          </a:p>
          <a:p>
            <a:pPr algn="ctr">
              <a:buNone/>
            </a:pPr>
            <a:r>
              <a:rPr lang="en-US" sz="2400" dirty="0"/>
              <a:t>Your Turn! ---Write TWO original sentences.  </a:t>
            </a:r>
            <a:r>
              <a:rPr lang="en-US" sz="2400" dirty="0">
                <a:sym typeface="Wingdings" pitchFamily="2" charset="2"/>
              </a:rPr>
              <a:t>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397000"/>
          <a:ext cx="6096000" cy="250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09520">
                <a:tc>
                  <a:txBody>
                    <a:bodyPr/>
                    <a:lstStyle/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tattooed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striped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disappointed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embarrassed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two-faced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inhibited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ejected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spoiled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perfumed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animated</a:t>
                      </a:r>
                    </a:p>
                    <a:p>
                      <a:r>
                        <a:rPr lang="en-US" sz="1800" b="1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freckled</a:t>
                      </a:r>
                      <a:endParaRPr 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spotted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crinkled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flared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blotched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wrinkled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exhausted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curved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cluttered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overloaded</a:t>
                      </a:r>
                    </a:p>
                    <a:p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congested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SENTENCE MODEL 10:  To + verb</a:t>
            </a:r>
            <a:br>
              <a:rPr lang="en-US" dirty="0"/>
            </a:br>
            <a:r>
              <a:rPr lang="en-US" sz="2200" dirty="0"/>
              <a:t>*This is the INFINITIVE form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121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What do you notice about these sentences</a:t>
            </a:r>
            <a:r>
              <a:rPr lang="en-US" sz="2400" dirty="0"/>
              <a:t>?</a:t>
            </a:r>
          </a:p>
          <a:p>
            <a:pPr>
              <a:buNone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b="1" dirty="0"/>
              <a:t>To understand my feelings, you must listen to what I say.</a:t>
            </a:r>
          </a:p>
          <a:p>
            <a:pPr marL="457200" indent="-457200">
              <a:buNone/>
            </a:pPr>
            <a:endParaRPr lang="en-US" sz="2400" b="1" dirty="0"/>
          </a:p>
          <a:p>
            <a:pPr>
              <a:buNone/>
            </a:pPr>
            <a:r>
              <a:rPr lang="en-US" sz="2400" b="1" dirty="0"/>
              <a:t>2. To save themselves from drowning, Adam’s family had to move away from their home.</a:t>
            </a:r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r>
              <a:rPr lang="en-US" sz="2400" b="1" dirty="0"/>
              <a:t>3. To pass this class, you must do your work.</a:t>
            </a:r>
          </a:p>
          <a:p>
            <a:endParaRPr lang="en-US" sz="2400" dirty="0"/>
          </a:p>
          <a:p>
            <a:pPr algn="ctr">
              <a:buNone/>
            </a:pPr>
            <a:r>
              <a:rPr lang="en-US" sz="2400" dirty="0"/>
              <a:t>Your Turn! ---Write TWO original sentences.  </a:t>
            </a:r>
            <a:r>
              <a:rPr lang="en-US" sz="2400" dirty="0">
                <a:sym typeface="Wingdings" pitchFamily="2" charset="2"/>
              </a:rPr>
              <a:t>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SENTENCE MODEL 11:  </a:t>
            </a:r>
            <a:br>
              <a:rPr lang="en-US" dirty="0"/>
            </a:br>
            <a:r>
              <a:rPr lang="en-US" sz="4000" dirty="0"/>
              <a:t>Single –ed adjective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121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What do you notice about these sentences</a:t>
            </a:r>
            <a:r>
              <a:rPr lang="en-US" sz="2400" dirty="0"/>
              <a:t>?</a:t>
            </a:r>
          </a:p>
          <a:p>
            <a:pPr>
              <a:buNone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b="1" dirty="0"/>
              <a:t>Horrified, Ashley screamed.</a:t>
            </a:r>
          </a:p>
          <a:p>
            <a:pPr marL="457200" indent="-457200">
              <a:buNone/>
            </a:pPr>
            <a:endParaRPr lang="en-US" sz="2400" b="1" dirty="0"/>
          </a:p>
          <a:p>
            <a:pPr marL="457200" indent="-457200">
              <a:buNone/>
            </a:pPr>
            <a:r>
              <a:rPr lang="en-US" sz="2400" b="1" dirty="0"/>
              <a:t>2. Embarrassed, she hid her face.</a:t>
            </a:r>
          </a:p>
          <a:p>
            <a:pPr marL="457200" indent="-457200">
              <a:buNone/>
            </a:pPr>
            <a:endParaRPr lang="en-US" sz="2400" b="1" dirty="0"/>
          </a:p>
          <a:p>
            <a:pPr>
              <a:buNone/>
            </a:pPr>
            <a:r>
              <a:rPr lang="en-US" sz="2400" b="1" dirty="0"/>
              <a:t>3. Interrupted, Tom looked at her and frowned.</a:t>
            </a:r>
          </a:p>
          <a:p>
            <a:endParaRPr lang="en-US" sz="2400" dirty="0"/>
          </a:p>
          <a:p>
            <a:pPr algn="ctr">
              <a:buNone/>
            </a:pPr>
            <a:r>
              <a:rPr lang="en-US" sz="2400" dirty="0"/>
              <a:t>Your Turn! ---Write TWO original sentences.  </a:t>
            </a:r>
            <a:r>
              <a:rPr lang="en-US" sz="2400" dirty="0">
                <a:sym typeface="Wingdings" pitchFamily="2" charset="2"/>
              </a:rPr>
              <a:t></a:t>
            </a: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SENTENCE MODEL 12:  </a:t>
            </a:r>
            <a:br>
              <a:rPr lang="en-US" dirty="0"/>
            </a:br>
            <a:r>
              <a:rPr lang="en-US" sz="4000" dirty="0"/>
              <a:t>Combining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121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There are TWO ways to make </a:t>
            </a:r>
            <a:r>
              <a:rPr lang="en-US" sz="2000" b="1" dirty="0"/>
              <a:t>Compound Sentences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Comma + FANBOYS (conjunction)</a:t>
            </a:r>
          </a:p>
          <a:p>
            <a:pPr lvl="1"/>
            <a:r>
              <a:rPr lang="en-US" sz="2000" dirty="0"/>
              <a:t>Semi-colon</a:t>
            </a:r>
          </a:p>
          <a:p>
            <a:pPr marL="457200" lvl="1" indent="0">
              <a:buNone/>
            </a:pPr>
            <a:r>
              <a:rPr lang="en-US" sz="2000" dirty="0"/>
              <a:t>*Must be able to split the sentence into TWO complete sentences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1. Ackerman is the best school; we have good teachers and coaches.</a:t>
            </a:r>
          </a:p>
          <a:p>
            <a:pPr>
              <a:buNone/>
            </a:pPr>
            <a:r>
              <a:rPr lang="en-US" sz="2400" dirty="0"/>
              <a:t>2. School should start at noon, for students would be awake by then.</a:t>
            </a:r>
          </a:p>
          <a:p>
            <a:pPr>
              <a:buNone/>
            </a:pPr>
            <a:r>
              <a:rPr lang="en-US" sz="2400" dirty="0"/>
              <a:t>3. The grass is brown; we forgot to water it.</a:t>
            </a:r>
          </a:p>
          <a:p>
            <a:pPr algn="ctr">
              <a:buNone/>
            </a:pPr>
            <a:endParaRPr lang="en-US" sz="2400" dirty="0"/>
          </a:p>
          <a:p>
            <a:pPr algn="ctr">
              <a:buNone/>
            </a:pPr>
            <a:r>
              <a:rPr lang="en-US" sz="2400" dirty="0"/>
              <a:t>Your Turn! ---Write TWO original sentences.  </a:t>
            </a:r>
            <a:r>
              <a:rPr lang="en-US" sz="2400" dirty="0">
                <a:sym typeface="Wingdings" pitchFamily="2" charset="2"/>
              </a:rPr>
              <a:t></a:t>
            </a:r>
          </a:p>
          <a:p>
            <a:pPr algn="ctr">
              <a:buNone/>
            </a:pPr>
            <a:r>
              <a:rPr lang="en-US" sz="2400" dirty="0">
                <a:sym typeface="Wingdings" pitchFamily="2" charset="2"/>
              </a:rPr>
              <a:t>*Practice by using EACH way to form a compound sentence.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Remember diagramming sentences?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74" y="4242283"/>
            <a:ext cx="6172200" cy="152181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Sentences have blueprints---structure matters.</a:t>
            </a:r>
          </a:p>
          <a:p>
            <a:endParaRPr lang="en-US" dirty="0"/>
          </a:p>
          <a:p>
            <a:r>
              <a:rPr lang="en-US" b="1" dirty="0"/>
              <a:t>Brainstorm:  Write down as many Parts of Speech as you remember. </a:t>
            </a:r>
          </a:p>
          <a:p>
            <a:pPr marL="0" indent="0">
              <a:buNone/>
            </a:pPr>
            <a:r>
              <a:rPr lang="en-US" b="1" dirty="0"/>
              <a:t>*Grammar Section</a:t>
            </a:r>
          </a:p>
        </p:txBody>
      </p:sp>
      <p:pic>
        <p:nvPicPr>
          <p:cNvPr id="40964" name="Picture 4" descr="http://3.bp.blogspot.com/-IMm29YDFAAs/TVoXbG4qzVI/AAAAAAAAA4c/b4yvMSihlD8/s400/Diagrammed+sentenc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50321">
            <a:off x="1511386" y="2235934"/>
            <a:ext cx="3418416" cy="1428750"/>
          </a:xfrm>
          <a:prstGeom prst="rect">
            <a:avLst/>
          </a:prstGeom>
          <a:noFill/>
        </p:spPr>
      </p:pic>
      <p:pic>
        <p:nvPicPr>
          <p:cNvPr id="40966" name="Picture 6" descr="http://upload.wikimedia.org/wikipedia/commons/9/93/Horham_Hall_bluepri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58650">
            <a:off x="4832288" y="2463102"/>
            <a:ext cx="2924175" cy="17735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205546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SENTENCE MODEL 13:  </a:t>
            </a:r>
            <a:br>
              <a:rPr lang="en-US" dirty="0"/>
            </a:br>
            <a:r>
              <a:rPr lang="en-US" dirty="0"/>
              <a:t>“</a:t>
            </a:r>
            <a:r>
              <a:rPr lang="en-US" sz="4000" dirty="0"/>
              <a:t>-ing” phrase in the MIDDLE of a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21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What do you notice about these sentences?  Are they effective?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/>
              <a:t>He ambled slowly forward, trembling as he walked, to give a speech in front of the student body.</a:t>
            </a:r>
          </a:p>
          <a:p>
            <a:pPr marL="457200" indent="-457200"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2. Loni wrote her story, trying to make it humorous, to entertain the class.</a:t>
            </a:r>
          </a:p>
          <a:p>
            <a:pPr>
              <a:buNone/>
            </a:pPr>
            <a:endParaRPr lang="en-US" sz="2400" dirty="0"/>
          </a:p>
          <a:p>
            <a:pPr algn="ctr">
              <a:buNone/>
            </a:pPr>
            <a:r>
              <a:rPr lang="en-US" sz="2400" dirty="0"/>
              <a:t>Your Turn! ---Write TWO original sentences.  </a:t>
            </a:r>
            <a:r>
              <a:rPr lang="en-US" sz="2400" dirty="0">
                <a:sym typeface="Wingdings" pitchFamily="2" charset="2"/>
              </a:rPr>
              <a:t>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#14: Parallel Structure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other PowerPoint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Model #15:  Titles</a:t>
            </a:r>
            <a:br>
              <a:rPr lang="en-US" dirty="0"/>
            </a:br>
            <a:r>
              <a:rPr lang="en-US" sz="2000" dirty="0"/>
              <a:t>Place the following types of titles in the appropriate category:</a:t>
            </a:r>
            <a:br>
              <a:rPr lang="en-US" sz="2000" dirty="0"/>
            </a:br>
            <a:r>
              <a:rPr lang="en-US" sz="2000" b="1" dirty="0"/>
              <a:t>movie</a:t>
            </a:r>
            <a:r>
              <a:rPr lang="en-US" sz="2000" dirty="0"/>
              <a:t>	</a:t>
            </a:r>
            <a:r>
              <a:rPr lang="en-US" sz="2000" b="1" dirty="0"/>
              <a:t>short story	poem	       epic poem	article	</a:t>
            </a:r>
            <a:br>
              <a:rPr lang="en-US" sz="2000" b="1" dirty="0"/>
            </a:br>
            <a:r>
              <a:rPr lang="en-US" sz="2000" b="1" dirty="0"/>
              <a:t>album	newspaper	magazine	       song		book	website</a:t>
            </a:r>
            <a:br>
              <a:rPr lang="en-US" sz="2000" dirty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209800"/>
          <a:ext cx="8229600" cy="4094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41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Underlining or Italicizing </a:t>
                      </a: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Versus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Using Quotation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Marks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9103">
                <a:tc gridSpan="2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Model #16:  Subject-Verb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2900" b="1" dirty="0"/>
              <a:t>A verb agrees in # w/ its subject</a:t>
            </a:r>
          </a:p>
          <a:p>
            <a:pPr lvl="1"/>
            <a:r>
              <a:rPr lang="en-US" sz="2900" dirty="0"/>
              <a:t>singular subject = singular verb</a:t>
            </a:r>
          </a:p>
          <a:p>
            <a:pPr lvl="1"/>
            <a:r>
              <a:rPr lang="en-US" sz="2900" dirty="0"/>
              <a:t>plural subject = plural verb</a:t>
            </a:r>
          </a:p>
          <a:p>
            <a:pPr lvl="1"/>
            <a:r>
              <a:rPr lang="en-US" sz="2900" dirty="0"/>
              <a:t>nouns = add ‘s’ to make plural</a:t>
            </a:r>
          </a:p>
          <a:p>
            <a:pPr lvl="2"/>
            <a:r>
              <a:rPr lang="en-US" sz="2900" dirty="0"/>
              <a:t>cat + s = cats</a:t>
            </a:r>
          </a:p>
          <a:p>
            <a:pPr lvl="1"/>
            <a:r>
              <a:rPr lang="en-US" sz="2900" dirty="0"/>
              <a:t>verbs = add ‘s’ to make singular (opposite of nouns)</a:t>
            </a:r>
          </a:p>
          <a:p>
            <a:pPr lvl="2"/>
            <a:r>
              <a:rPr lang="en-US" sz="2900" b="1" dirty="0"/>
              <a:t>Antonio</a:t>
            </a:r>
            <a:r>
              <a:rPr lang="en-US" sz="2900" dirty="0"/>
              <a:t> play</a:t>
            </a:r>
            <a:r>
              <a:rPr lang="en-US" sz="2900" b="1" dirty="0"/>
              <a:t>s</a:t>
            </a:r>
            <a:r>
              <a:rPr lang="en-US" sz="2900" dirty="0"/>
              <a:t> football.</a:t>
            </a:r>
          </a:p>
          <a:p>
            <a:pPr lvl="2"/>
            <a:r>
              <a:rPr lang="en-US" sz="2900" b="1" u="sng" dirty="0"/>
              <a:t>Antonio and Justin</a:t>
            </a:r>
            <a:r>
              <a:rPr lang="en-US" sz="2900" b="1" dirty="0"/>
              <a:t> play </a:t>
            </a:r>
            <a:r>
              <a:rPr lang="en-US" sz="2900" dirty="0"/>
              <a:t>football.</a:t>
            </a:r>
          </a:p>
          <a:p>
            <a:endParaRPr lang="en-US" sz="2900" dirty="0"/>
          </a:p>
          <a:p>
            <a:r>
              <a:rPr lang="en-US" sz="2900" dirty="0"/>
              <a:t>Which verb would complete each sentence?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900" dirty="0"/>
              <a:t>These</a:t>
            </a:r>
            <a:r>
              <a:rPr lang="en-US" sz="2900" b="1" dirty="0"/>
              <a:t> clothes </a:t>
            </a:r>
            <a:r>
              <a:rPr lang="en-US" sz="2900" u="sng" dirty="0"/>
              <a:t>is/are</a:t>
            </a:r>
            <a:r>
              <a:rPr lang="en-US" sz="2900" dirty="0"/>
              <a:t> too small for me.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900" b="1" dirty="0"/>
              <a:t>Peter</a:t>
            </a:r>
            <a:r>
              <a:rPr lang="en-US" sz="2900" dirty="0"/>
              <a:t> </a:t>
            </a:r>
            <a:r>
              <a:rPr lang="en-US" sz="2900" u="sng" dirty="0"/>
              <a:t>like/likes</a:t>
            </a:r>
            <a:r>
              <a:rPr lang="en-US" sz="2900" dirty="0"/>
              <a:t> vegetables.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900" dirty="0"/>
              <a:t>The </a:t>
            </a:r>
            <a:r>
              <a:rPr lang="en-US" sz="2900" b="1" dirty="0"/>
              <a:t>causes</a:t>
            </a:r>
            <a:r>
              <a:rPr lang="en-US" sz="2900" dirty="0"/>
              <a:t> of this prevalent disease i</a:t>
            </a:r>
            <a:r>
              <a:rPr lang="en-US" sz="2900" u="sng" dirty="0"/>
              <a:t>s/are</a:t>
            </a:r>
            <a:r>
              <a:rPr lang="en-US" sz="2900" dirty="0"/>
              <a:t> bad diet and lack of exercise.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900" dirty="0"/>
              <a:t>The </a:t>
            </a:r>
            <a:r>
              <a:rPr lang="en-US" sz="2900" b="1" dirty="0"/>
              <a:t>couch and chair</a:t>
            </a:r>
            <a:r>
              <a:rPr lang="en-US" sz="2900" dirty="0"/>
              <a:t> I got at the store </a:t>
            </a:r>
            <a:r>
              <a:rPr lang="en-US" sz="2900" u="sng" dirty="0"/>
              <a:t>look/looks</a:t>
            </a:r>
            <a:r>
              <a:rPr lang="en-US" sz="2900" dirty="0"/>
              <a:t> really nice in here.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900" dirty="0"/>
              <a:t>The </a:t>
            </a:r>
            <a:r>
              <a:rPr lang="en-US" sz="2900" b="1" dirty="0"/>
              <a:t>members</a:t>
            </a:r>
            <a:r>
              <a:rPr lang="en-US" sz="2900" dirty="0"/>
              <a:t> of the choir </a:t>
            </a:r>
            <a:r>
              <a:rPr lang="en-US" sz="2900" u="sng" dirty="0"/>
              <a:t>is/are</a:t>
            </a:r>
            <a:r>
              <a:rPr lang="en-US" sz="2900" dirty="0"/>
              <a:t> very happy with the performance.</a:t>
            </a:r>
          </a:p>
          <a:p>
            <a:pPr lvl="1"/>
            <a:endParaRPr lang="en-US" sz="1300" dirty="0"/>
          </a:p>
          <a:p>
            <a:r>
              <a:rPr lang="en-US" sz="2900" dirty="0"/>
              <a:t>Now, write two sentences of your own:  </a:t>
            </a:r>
          </a:p>
          <a:p>
            <a:pPr lvl="1"/>
            <a:r>
              <a:rPr lang="en-US" sz="2900" dirty="0"/>
              <a:t>one using a plural subject and verb </a:t>
            </a:r>
          </a:p>
          <a:p>
            <a:pPr lvl="1"/>
            <a:r>
              <a:rPr lang="en-US" sz="2900" dirty="0"/>
              <a:t>one using a singular subject and verb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Model #17:  Pronoun-Antecedent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An </a:t>
            </a:r>
            <a:r>
              <a:rPr lang="en-US" sz="2000" b="1" dirty="0"/>
              <a:t>antecedent</a:t>
            </a:r>
            <a:r>
              <a:rPr lang="en-US" sz="2000" dirty="0"/>
              <a:t> is the word that a pronoun refers to or takes the place of.   </a:t>
            </a:r>
          </a:p>
          <a:p>
            <a:r>
              <a:rPr lang="en-US" sz="2000" dirty="0"/>
              <a:t>An </a:t>
            </a:r>
            <a:r>
              <a:rPr lang="en-US" sz="2000" u="sng" dirty="0"/>
              <a:t>antecedent</a:t>
            </a:r>
            <a:r>
              <a:rPr lang="en-US" sz="2000" dirty="0"/>
              <a:t> must agree in </a:t>
            </a:r>
            <a:r>
              <a:rPr lang="en-US" sz="2000" u="sng" dirty="0"/>
              <a:t>number</a:t>
            </a:r>
            <a:r>
              <a:rPr lang="en-US" sz="2000" dirty="0"/>
              <a:t> and </a:t>
            </a:r>
            <a:r>
              <a:rPr lang="en-US" sz="2000" u="sng" dirty="0"/>
              <a:t>gender</a:t>
            </a:r>
            <a:r>
              <a:rPr lang="en-US" sz="2000" dirty="0"/>
              <a:t> with the pronoun it refers to.  </a:t>
            </a:r>
          </a:p>
          <a:p>
            <a:pPr lvl="1"/>
            <a:r>
              <a:rPr lang="en-US" sz="2000" dirty="0"/>
              <a:t>Examples:	</a:t>
            </a:r>
          </a:p>
          <a:p>
            <a:pPr lvl="2"/>
            <a:r>
              <a:rPr lang="en-US" sz="2000" b="1" dirty="0"/>
              <a:t>Brittany</a:t>
            </a:r>
            <a:r>
              <a:rPr lang="en-US" sz="2000" dirty="0"/>
              <a:t> had </a:t>
            </a:r>
            <a:r>
              <a:rPr lang="en-US" sz="2000" b="1" dirty="0"/>
              <a:t>her</a:t>
            </a:r>
            <a:r>
              <a:rPr lang="en-US" sz="2000" dirty="0"/>
              <a:t> nails manicured for prom. 	</a:t>
            </a:r>
          </a:p>
          <a:p>
            <a:pPr lvl="2"/>
            <a:r>
              <a:rPr lang="en-US" sz="2000" b="1" dirty="0"/>
              <a:t>Nick</a:t>
            </a:r>
            <a:r>
              <a:rPr lang="en-US" sz="2000" dirty="0"/>
              <a:t> drove </a:t>
            </a:r>
            <a:r>
              <a:rPr lang="en-US" sz="2000" b="1" dirty="0"/>
              <a:t>his</a:t>
            </a:r>
            <a:r>
              <a:rPr lang="en-US" sz="2000" dirty="0"/>
              <a:t> new car into the ditch.  </a:t>
            </a:r>
          </a:p>
          <a:p>
            <a:pPr lvl="2"/>
            <a:r>
              <a:rPr lang="en-US" sz="2000" dirty="0"/>
              <a:t>The </a:t>
            </a:r>
            <a:r>
              <a:rPr lang="en-US" sz="2000" b="1" dirty="0"/>
              <a:t>students</a:t>
            </a:r>
            <a:r>
              <a:rPr lang="en-US" sz="2000" dirty="0"/>
              <a:t> brought </a:t>
            </a:r>
            <a:r>
              <a:rPr lang="en-US" sz="2000" b="1" dirty="0"/>
              <a:t>their</a:t>
            </a:r>
            <a:r>
              <a:rPr lang="en-US" sz="2000" dirty="0"/>
              <a:t> workbooks to class.  </a:t>
            </a:r>
          </a:p>
          <a:p>
            <a:pPr lvl="2"/>
            <a:r>
              <a:rPr lang="en-US" sz="2000" dirty="0"/>
              <a:t>The girls asked </a:t>
            </a:r>
            <a:r>
              <a:rPr lang="en-US" sz="2000" b="1" dirty="0"/>
              <a:t>their</a:t>
            </a:r>
            <a:r>
              <a:rPr lang="en-US" sz="2000" dirty="0"/>
              <a:t> coach to cancel track practice.</a:t>
            </a:r>
          </a:p>
          <a:p>
            <a:pPr lvl="2">
              <a:buNone/>
            </a:pPr>
            <a:endParaRPr lang="en-US" sz="2000" dirty="0"/>
          </a:p>
          <a:p>
            <a:r>
              <a:rPr lang="en-US" sz="2400" dirty="0"/>
              <a:t>Copy the following sentences and fill in the blanks with the appropriate pronoun: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Mrs. Honeycutt hardly ever makes _____ students write paragraphs.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The kindergartner was excited to read ______  book.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The students at Northwest are planning what  to do for _____ spring break.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The person who left ______ umbrella in class will get rained on.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Parents have different ways of punishing a child for _______ behavior.</a:t>
            </a:r>
          </a:p>
          <a:p>
            <a:pPr marL="457200" lvl="1" indent="0">
              <a:buNone/>
            </a:pP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Model #18: Indefinite Pronouns and Agreement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2438400"/>
          <a:ext cx="7543801" cy="3047997"/>
        </p:xfrm>
        <a:graphic>
          <a:graphicData uri="http://schemas.openxmlformats.org/drawingml/2006/table">
            <a:tbl>
              <a:tblPr/>
              <a:tblGrid>
                <a:gridCol w="1593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6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84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5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7077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Singular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Plural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Either Singular or Plural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6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anybody</a:t>
                      </a: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neither</a:t>
                      </a: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both</a:t>
                      </a: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all</a:t>
                      </a: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6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anyone</a:t>
                      </a: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nobody</a:t>
                      </a: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few</a:t>
                      </a: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any</a:t>
                      </a: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6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anything</a:t>
                      </a: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no one</a:t>
                      </a: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many</a:t>
                      </a: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more</a:t>
                      </a: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6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each</a:t>
                      </a: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nothing</a:t>
                      </a: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several</a:t>
                      </a: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most</a:t>
                      </a: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6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either</a:t>
                      </a: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one</a:t>
                      </a: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none</a:t>
                      </a: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6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everybody</a:t>
                      </a: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somebody</a:t>
                      </a: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some</a:t>
                      </a: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6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everyone</a:t>
                      </a: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someone</a:t>
                      </a: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6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everything</a:t>
                      </a: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something</a:t>
                      </a: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4832" marR="4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38200" y="1066800"/>
            <a:ext cx="7620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Indefinite Pronouns = refer to a noun that is not specifically named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 an indefinite pronoun is the subject, it still has to agree w/ the verb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685800" algn="l"/>
              </a:tabLst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Everyone is in class.   (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everyone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 not specific)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6858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Some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of the students </a:t>
            </a:r>
            <a:r>
              <a:rPr lang="en-US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are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late.  (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some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—the subject—is not specific)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85800" y="5715000"/>
            <a:ext cx="7772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pronouns that may be </a:t>
            </a:r>
            <a:r>
              <a:rPr kumimoji="0" lang="en-US" sz="1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either singular or plural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depend on how they are used.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*Practice on next slide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Indefinite Pronouns and S-V Agreement: 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 sz="1600" b="1" dirty="0"/>
              <a:t>Most</a:t>
            </a:r>
            <a:r>
              <a:rPr lang="en-US" sz="1600" dirty="0"/>
              <a:t> of the </a:t>
            </a:r>
            <a:r>
              <a:rPr lang="en-US" sz="1600" u="sng" dirty="0"/>
              <a:t>job</a:t>
            </a:r>
            <a:r>
              <a:rPr lang="en-US" sz="1600" dirty="0"/>
              <a:t> </a:t>
            </a:r>
            <a:r>
              <a:rPr lang="en-US" sz="1600" b="1" dirty="0"/>
              <a:t>was </a:t>
            </a:r>
            <a:r>
              <a:rPr lang="en-US" sz="1600" dirty="0"/>
              <a:t>finished.   </a:t>
            </a:r>
          </a:p>
          <a:p>
            <a:pPr lvl="2"/>
            <a:r>
              <a:rPr lang="en-US" sz="1600" b="1" dirty="0"/>
              <a:t>Most</a:t>
            </a:r>
            <a:r>
              <a:rPr lang="en-US" sz="1600" dirty="0"/>
              <a:t> is singular because it refers to </a:t>
            </a:r>
            <a:r>
              <a:rPr lang="en-US" sz="1600" u="sng" dirty="0"/>
              <a:t>job</a:t>
            </a:r>
            <a:r>
              <a:rPr lang="en-US" sz="1600" dirty="0"/>
              <a:t>, which is singular, so the verb </a:t>
            </a:r>
            <a:r>
              <a:rPr lang="en-US" sz="1600" b="1" dirty="0"/>
              <a:t>was</a:t>
            </a:r>
            <a:r>
              <a:rPr lang="en-US" sz="1600" dirty="0"/>
              <a:t> has to agree and be singular.</a:t>
            </a:r>
          </a:p>
          <a:p>
            <a:r>
              <a:rPr lang="en-US" sz="1600" dirty="0"/>
              <a:t>  </a:t>
            </a:r>
            <a:r>
              <a:rPr lang="en-US" sz="1600" b="1" dirty="0"/>
              <a:t>Most</a:t>
            </a:r>
            <a:r>
              <a:rPr lang="en-US" sz="1600" dirty="0"/>
              <a:t> of the </a:t>
            </a:r>
            <a:r>
              <a:rPr lang="en-US" sz="1600" u="sng" dirty="0"/>
              <a:t>jobs</a:t>
            </a:r>
            <a:r>
              <a:rPr lang="en-US" sz="1600" dirty="0"/>
              <a:t> </a:t>
            </a:r>
            <a:r>
              <a:rPr lang="en-US" sz="1600" b="1" dirty="0"/>
              <a:t>were </a:t>
            </a:r>
            <a:r>
              <a:rPr lang="en-US" sz="1600" dirty="0"/>
              <a:t>finished.</a:t>
            </a:r>
          </a:p>
          <a:p>
            <a:pPr lvl="2"/>
            <a:r>
              <a:rPr lang="en-US" sz="1600" b="1" dirty="0"/>
              <a:t>Most</a:t>
            </a:r>
            <a:r>
              <a:rPr lang="en-US" sz="1600" dirty="0"/>
              <a:t> is plural because it refers to </a:t>
            </a:r>
            <a:r>
              <a:rPr lang="en-US" sz="1600" u="sng" dirty="0"/>
              <a:t>jobs</a:t>
            </a:r>
            <a:r>
              <a:rPr lang="en-US" sz="1600" dirty="0"/>
              <a:t>, which is plural, so the verb </a:t>
            </a:r>
            <a:r>
              <a:rPr lang="en-US" sz="1600" b="1" dirty="0"/>
              <a:t>were</a:t>
            </a:r>
            <a:r>
              <a:rPr lang="en-US" sz="1600" dirty="0"/>
              <a:t> has to agree and be plural.</a:t>
            </a:r>
          </a:p>
          <a:p>
            <a:r>
              <a:rPr lang="en-US" sz="1900" b="1" dirty="0"/>
              <a:t>Complete each of the following by picking the right verb AND writing the indefinite pronoun that is the corresponding subject: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500" dirty="0"/>
              <a:t>Each player on the team </a:t>
            </a:r>
            <a:r>
              <a:rPr lang="en-US" sz="1500" u="sng" dirty="0"/>
              <a:t>gets/get</a:t>
            </a:r>
            <a:r>
              <a:rPr lang="en-US" sz="1500" dirty="0"/>
              <a:t> a trophy for participating.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500" dirty="0"/>
              <a:t>Nobody in the class  </a:t>
            </a:r>
            <a:r>
              <a:rPr lang="en-US" sz="1500" u="sng" dirty="0"/>
              <a:t>is/are</a:t>
            </a:r>
            <a:r>
              <a:rPr lang="en-US" sz="1500" dirty="0"/>
              <a:t> smarter than you.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500" dirty="0"/>
              <a:t>Something </a:t>
            </a:r>
            <a:r>
              <a:rPr lang="en-US" sz="1500" u="sng" dirty="0"/>
              <a:t>is/are</a:t>
            </a:r>
            <a:r>
              <a:rPr lang="en-US" sz="1500" dirty="0"/>
              <a:t> very wrong here.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500" dirty="0"/>
              <a:t>Everybody in the room </a:t>
            </a:r>
            <a:r>
              <a:rPr lang="en-US" sz="1500" u="sng" dirty="0"/>
              <a:t>enjoys/enjoy</a:t>
            </a:r>
            <a:r>
              <a:rPr lang="en-US" sz="1500" dirty="0"/>
              <a:t> a good book.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500" dirty="0"/>
              <a:t>Despite the updated report, nothing </a:t>
            </a:r>
            <a:r>
              <a:rPr lang="en-US" sz="1500" u="sng" dirty="0"/>
              <a:t>has/have</a:t>
            </a:r>
            <a:r>
              <a:rPr lang="en-US" sz="1500" dirty="0"/>
              <a:t> been determined as of yet.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500" dirty="0"/>
              <a:t>Both of the boys </a:t>
            </a:r>
            <a:r>
              <a:rPr lang="en-US" sz="1500" u="sng" dirty="0"/>
              <a:t>is/are</a:t>
            </a:r>
            <a:r>
              <a:rPr lang="en-US" sz="1500" dirty="0"/>
              <a:t> qualified for the job.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500" dirty="0"/>
              <a:t>Few of the workers </a:t>
            </a:r>
            <a:r>
              <a:rPr lang="en-US" sz="1500" u="sng" dirty="0"/>
              <a:t>knows/know</a:t>
            </a:r>
            <a:r>
              <a:rPr lang="en-US" sz="1500" dirty="0"/>
              <a:t> what it really takes to get ahead.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500" dirty="0"/>
              <a:t>Several of the employees </a:t>
            </a:r>
            <a:r>
              <a:rPr lang="en-US" sz="1500" u="sng" dirty="0"/>
              <a:t>is/are</a:t>
            </a:r>
            <a:r>
              <a:rPr lang="en-US" sz="1500" dirty="0"/>
              <a:t> already on location.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500" dirty="0"/>
              <a:t>Some sugar </a:t>
            </a:r>
            <a:r>
              <a:rPr lang="en-US" sz="1500" u="sng" dirty="0"/>
              <a:t>is/are</a:t>
            </a:r>
            <a:r>
              <a:rPr lang="en-US" sz="1500" dirty="0"/>
              <a:t> required for taste.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500" dirty="0"/>
              <a:t>Most of the cookies </a:t>
            </a:r>
            <a:r>
              <a:rPr lang="en-US" sz="1500" u="sng" dirty="0"/>
              <a:t>was/were</a:t>
            </a:r>
            <a:r>
              <a:rPr lang="en-US" sz="1500" dirty="0"/>
              <a:t> eaten.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500" dirty="0"/>
              <a:t>Most of the cookie </a:t>
            </a:r>
            <a:r>
              <a:rPr lang="en-US" sz="1500" u="sng" dirty="0"/>
              <a:t>was/were</a:t>
            </a:r>
            <a:r>
              <a:rPr lang="en-US" sz="1500" dirty="0"/>
              <a:t> eaten.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500" dirty="0"/>
              <a:t>Each of the students </a:t>
            </a:r>
            <a:r>
              <a:rPr lang="en-US" sz="1500" u="sng" dirty="0"/>
              <a:t>has/have</a:t>
            </a:r>
            <a:r>
              <a:rPr lang="en-US" sz="1500" dirty="0"/>
              <a:t> a paper due Wednesday.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500" dirty="0"/>
              <a:t>All of the students has/have a paper due Wednesday.</a:t>
            </a:r>
          </a:p>
          <a:p>
            <a:pPr marL="800100" lvl="1" indent="-342900">
              <a:buFont typeface="+mj-lt"/>
              <a:buAutoNum type="arabicPeriod"/>
            </a:pPr>
            <a:endParaRPr lang="en-US" sz="1500" dirty="0"/>
          </a:p>
          <a:p>
            <a:pPr marL="457200" lvl="1" indent="0">
              <a:buNone/>
            </a:pPr>
            <a:endParaRPr lang="en-US" sz="1900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Model #19:  Indefinite Pronouns and P-A Agreement: 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 sz="1900" b="1" dirty="0"/>
              <a:t>Complete each of the following by adding a pronoun that agrees with the antecedent.  Write the antecedent AND the pronoun on your paper:</a:t>
            </a:r>
          </a:p>
          <a:p>
            <a:pPr>
              <a:buNone/>
            </a:pPr>
            <a:r>
              <a:rPr lang="en-US" sz="1900" b="1" dirty="0"/>
              <a:t>		*Do NOT use an article (“a”, “an”, or “the”)</a:t>
            </a:r>
          </a:p>
          <a:p>
            <a:pPr>
              <a:buNone/>
            </a:pPr>
            <a:endParaRPr lang="en-US" sz="1900" b="1" dirty="0"/>
          </a:p>
          <a:p>
            <a:pPr marL="800100" lvl="1" indent="-342900">
              <a:buFont typeface="+mj-lt"/>
              <a:buAutoNum type="arabicPeriod"/>
            </a:pPr>
            <a:r>
              <a:rPr lang="en-US" sz="1500" dirty="0"/>
              <a:t>Each of the employees does a good deal of work around ______ office. 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500" dirty="0"/>
              <a:t>One of the kids fell and hurt _______ knee.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500" dirty="0"/>
              <a:t>Both do a good job in ______ office.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500" dirty="0"/>
              <a:t>Some of the sugar fell out of ______ bag.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500" dirty="0"/>
              <a:t>All of the jewelry has lost ______ glow.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500" dirty="0"/>
              <a:t>Some of the marbles fell out of ______ bag.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500" dirty="0"/>
              <a:t>The teacher reiterated the directions to everyone as ________ entered the class.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500" dirty="0"/>
              <a:t>Most of the actors wanted to invite ______ family to the awards banquet.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500" dirty="0"/>
              <a:t>Most of the collage centered around </a:t>
            </a:r>
            <a:r>
              <a:rPr lang="en-US" sz="1500"/>
              <a:t>________ primary </a:t>
            </a:r>
            <a:r>
              <a:rPr lang="en-US" sz="1500" dirty="0"/>
              <a:t>theme: betrayal.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500" dirty="0"/>
              <a:t>Nobody can turn in a Final Draft without previously submitting _______ First Draft.</a:t>
            </a:r>
          </a:p>
          <a:p>
            <a:pPr marL="800100" lvl="1" indent="-342900">
              <a:buFont typeface="+mj-lt"/>
              <a:buAutoNum type="arabicPeriod"/>
            </a:pPr>
            <a:endParaRPr lang="en-US" sz="1500" dirty="0"/>
          </a:p>
          <a:p>
            <a:pPr marL="800100" lvl="1" indent="-342900">
              <a:buNone/>
            </a:pPr>
            <a:endParaRPr lang="en-US" sz="1500" dirty="0"/>
          </a:p>
          <a:p>
            <a:r>
              <a:rPr lang="en-US" sz="2000" dirty="0"/>
              <a:t>Now, write two sentences of your own: 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one using an indefinite pronoun followed by a plural pronoun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one using an indefinite pronoun followed by a singular pronoun</a:t>
            </a:r>
          </a:p>
          <a:p>
            <a:endParaRPr lang="en-US" sz="1900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</p:spPr>
        <p:txBody>
          <a:bodyPr>
            <a:noAutofit/>
          </a:bodyPr>
          <a:lstStyle/>
          <a:p>
            <a:r>
              <a:rPr lang="en-US" sz="2800" dirty="0"/>
              <a:t>Model #20:  Subject-Verb Agreement with “or/nor”</a:t>
            </a: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81000" y="348526"/>
            <a:ext cx="81534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When</a:t>
            </a:r>
            <a:r>
              <a:rPr kumimoji="0" lang="en-US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using “not only, but also,” the verb agrees with the subject attached to the “not only” part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endParaRPr kumimoji="0" lang="en-US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When using</a:t>
            </a:r>
            <a:r>
              <a:rPr kumimoji="0" lang="en-US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“either/or” or “neither/nor” to join subjects, the verb should agree with the one closest to it.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Plural subjects joined by ‘or’ or ‘nor’ get a plural verb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685800" algn="l"/>
              </a:tabLst>
            </a:pPr>
            <a:r>
              <a:rPr kumimoji="0" lang="en-US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Alexis or </a:t>
            </a:r>
            <a:r>
              <a:rPr kumimoji="0" lang="en-US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Ayeisha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knows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the answer.  (only one person knows)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685800" algn="l"/>
              </a:tabLst>
            </a:pPr>
            <a:r>
              <a:rPr kumimoji="0" lang="en-US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Either Marcus or the </a:t>
            </a:r>
            <a:r>
              <a:rPr lang="en-US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girl</a:t>
            </a:r>
            <a:r>
              <a:rPr kumimoji="0" lang="en-US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live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my neighborhood.  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685800" algn="l"/>
              </a:tabLst>
            </a:pPr>
            <a:r>
              <a:rPr kumimoji="0" lang="en-US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Either Brittany or her friends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are planning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party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(are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agrees with friends = plural)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685800" algn="l"/>
              </a:tabLst>
            </a:pPr>
            <a:r>
              <a:rPr kumimoji="0" lang="en-US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Either her friends or Brittany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 planning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party.  (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agrees with Brittany = singular)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685800" algn="l"/>
              </a:tabLst>
            </a:pPr>
            <a:r>
              <a:rPr lang="en-US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Not only the football player</a:t>
            </a:r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but also his best friend, </a:t>
            </a:r>
            <a:r>
              <a:rPr lang="en-US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was</a:t>
            </a:r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 caught painting the opponent’s field.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685800" algn="l"/>
              </a:tabLst>
            </a:pPr>
            <a:r>
              <a:rPr kumimoji="0" lang="en-US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Not only the sisters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but also their younger</a:t>
            </a:r>
            <a:r>
              <a:rPr kumimoji="0" lang="en-US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brother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were</a:t>
            </a:r>
            <a:r>
              <a:rPr kumimoji="0" lang="en-US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warned not to miss their curfew again.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Compound subjects (two or more nouns joined by ‘and’) are plural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685800" algn="l"/>
              </a:tabLst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My </a:t>
            </a:r>
            <a:r>
              <a:rPr kumimoji="0" lang="en-US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brother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my </a:t>
            </a:r>
            <a:r>
              <a:rPr kumimoji="0" lang="en-US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sister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and my </a:t>
            </a:r>
            <a:r>
              <a:rPr kumimoji="0" lang="en-US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cousin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are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 New York.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685800" algn="l"/>
              </a:tabLst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/>
              <a:t>Now, write two sentences of your own:  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/>
              <a:t>one using a plural subject after or/nor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/>
              <a:t>one using a singular subject after or/nor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Model #21:  Agreement:  Collective Nouns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625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143000" algn="l"/>
              </a:tabLst>
            </a:pPr>
            <a:r>
              <a:rPr lang="en-US" sz="2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Collective Noun = a noun that names a group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400050" lvl="1" indent="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143000" algn="l"/>
              </a:tabLst>
            </a:pPr>
            <a:r>
              <a:rPr lang="en-US" sz="2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Examples:</a:t>
            </a:r>
          </a:p>
          <a:p>
            <a:pPr marL="914400" lvl="2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1143000" algn="l"/>
              </a:tabLst>
            </a:pPr>
            <a:r>
              <a:rPr lang="en-US" sz="2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army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audience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sz="2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class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club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committee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914400" lvl="2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1143000" algn="l"/>
              </a:tabLst>
            </a:pPr>
            <a:r>
              <a:rPr lang="en-US" sz="2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crowd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group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	       </a:t>
            </a:r>
            <a:r>
              <a:rPr lang="en-US" sz="2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school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staff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team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1143000" algn="l"/>
              </a:tabLst>
            </a:pPr>
            <a:br>
              <a:rPr lang="en-US" sz="2600" dirty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143000" algn="l"/>
              </a:tabLst>
            </a:pPr>
            <a:r>
              <a:rPr lang="en-US" sz="2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A collective noun can be singular or plural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143000" algn="l"/>
              </a:tabLst>
            </a:pPr>
            <a:r>
              <a:rPr lang="en-US" sz="2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singular = refers to a group as a whole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143000" algn="l"/>
              </a:tabLst>
            </a:pPr>
            <a:r>
              <a:rPr lang="en-US" sz="2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plural = refers to the individual members or parts of the group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800100" lvl="2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143000" algn="l"/>
              </a:tabLst>
            </a:pPr>
            <a:r>
              <a:rPr lang="en-US" sz="2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The class has met its teacher.</a:t>
            </a:r>
          </a:p>
          <a:p>
            <a:pPr marL="1257300" lvl="3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143000" algn="l"/>
              </a:tabLst>
            </a:pPr>
            <a:r>
              <a:rPr lang="en-US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one class = one group as a whole = singular = has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1143000" algn="l"/>
              </a:tabLst>
            </a:pPr>
            <a:endParaRPr lang="en-US" sz="3400" dirty="0">
              <a:latin typeface="Arial" pitchFamily="34" charset="0"/>
              <a:cs typeface="Arial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1143000" algn="l"/>
              </a:tabLst>
            </a:pPr>
            <a:r>
              <a:rPr lang="en-US" sz="3400" dirty="0">
                <a:latin typeface="Arial" pitchFamily="34" charset="0"/>
                <a:cs typeface="Arial" pitchFamily="34" charset="0"/>
              </a:rPr>
              <a:t>Pick the answer that shows agreement.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The </a:t>
            </a:r>
            <a:r>
              <a:rPr lang="en-US" sz="2600" b="1" dirty="0"/>
              <a:t>committee </a:t>
            </a:r>
            <a:r>
              <a:rPr lang="en-US" sz="2600" u="sng" dirty="0"/>
              <a:t>meet/meets</a:t>
            </a:r>
            <a:r>
              <a:rPr lang="en-US" sz="2600" dirty="0"/>
              <a:t> here every Thursday.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The </a:t>
            </a:r>
            <a:r>
              <a:rPr lang="en-US" sz="2600" b="1" dirty="0"/>
              <a:t>crowd </a:t>
            </a:r>
            <a:r>
              <a:rPr lang="en-US" sz="2600" u="sng" dirty="0"/>
              <a:t>is/are</a:t>
            </a:r>
            <a:r>
              <a:rPr lang="en-US" sz="2600" dirty="0"/>
              <a:t> getting angry.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The </a:t>
            </a:r>
            <a:r>
              <a:rPr lang="en-US" sz="2600" b="1" dirty="0"/>
              <a:t>jury</a:t>
            </a:r>
            <a:r>
              <a:rPr lang="en-US" sz="2600" dirty="0"/>
              <a:t> </a:t>
            </a:r>
            <a:r>
              <a:rPr lang="en-US" sz="2600" u="sng" dirty="0"/>
              <a:t>has/have</a:t>
            </a:r>
            <a:r>
              <a:rPr lang="en-US" sz="2600" dirty="0"/>
              <a:t> finally reached a decision.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The </a:t>
            </a:r>
            <a:r>
              <a:rPr lang="en-US" sz="2600" b="1" dirty="0"/>
              <a:t>jury</a:t>
            </a:r>
            <a:r>
              <a:rPr lang="en-US" sz="2600" dirty="0"/>
              <a:t> </a:t>
            </a:r>
            <a:r>
              <a:rPr lang="en-US" sz="2600" u="sng" dirty="0"/>
              <a:t>has/have</a:t>
            </a:r>
            <a:r>
              <a:rPr lang="en-US" sz="2600" dirty="0"/>
              <a:t> been arguing for several days, without reaching a verdict.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The </a:t>
            </a:r>
            <a:r>
              <a:rPr lang="en-US" sz="2600" b="1" dirty="0"/>
              <a:t>majority </a:t>
            </a:r>
            <a:r>
              <a:rPr lang="en-US" sz="2600" u="sng" dirty="0"/>
              <a:t>rules/rule</a:t>
            </a:r>
            <a:r>
              <a:rPr lang="en-US" sz="2600" dirty="0"/>
              <a:t> most of the time.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The </a:t>
            </a:r>
            <a:r>
              <a:rPr lang="en-US" sz="2600" b="1" dirty="0"/>
              <a:t>staff</a:t>
            </a:r>
            <a:r>
              <a:rPr lang="en-US" sz="2600" dirty="0"/>
              <a:t> </a:t>
            </a:r>
            <a:r>
              <a:rPr lang="en-US" sz="2600" u="sng" dirty="0"/>
              <a:t>has/have</a:t>
            </a:r>
            <a:r>
              <a:rPr lang="en-US" sz="2600" dirty="0"/>
              <a:t> gone their separate ways for the holidays. </a:t>
            </a:r>
          </a:p>
          <a:p>
            <a:pPr marL="514350" indent="-514350">
              <a:buNone/>
            </a:pPr>
            <a:endParaRPr lang="en-US" sz="2600" dirty="0"/>
          </a:p>
          <a:p>
            <a:pPr marL="514350" indent="-514350">
              <a:buNone/>
            </a:pPr>
            <a:r>
              <a:rPr lang="en-US" sz="2600" b="1" dirty="0"/>
              <a:t>Now, practice by writing two sentences of your own using collective nouns.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am I?  Why do I matter?</a:t>
            </a:r>
          </a:p>
        </p:txBody>
      </p:sp>
      <p:pic>
        <p:nvPicPr>
          <p:cNvPr id="44034" name="Picture 2" descr="http://whs.wsd.wednet.edu/css/images/Pictur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4551" y="2000250"/>
            <a:ext cx="5064919" cy="38010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1773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Agreement:  Practice</a:t>
            </a:r>
            <a:br>
              <a:rPr lang="en-US" dirty="0"/>
            </a:br>
            <a:br>
              <a:rPr lang="en-US" sz="2200" dirty="0"/>
            </a:br>
            <a:r>
              <a:rPr lang="en-US" sz="2000" b="1" dirty="0"/>
              <a:t>Directions:  For #1-5, select the correct verb AND write the subject it is agreeing with in the sentence.  For #6-13, provide the appropriate pronoun AND write the antecedent it is replacing.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419600"/>
          </a:xfrm>
        </p:spPr>
        <p:txBody>
          <a:bodyPr>
            <a:normAutofit fontScale="4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4500" dirty="0"/>
              <a:t>Some of the candy (is/are) on the floor.</a:t>
            </a:r>
            <a:endParaRPr lang="en-US" sz="45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4500" dirty="0"/>
              <a:t>Most of the students (was/were) prepared for the test.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4500" dirty="0"/>
              <a:t>Everybody in the school (is/are) going to the beach for spring break.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4500" dirty="0"/>
              <a:t>Each of the cars in the parking lot (is/are) in danger of being towed.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4500" dirty="0"/>
              <a:t>The yolk of an egg (is/are) yellow.  </a:t>
            </a:r>
          </a:p>
          <a:p>
            <a:pPr marL="514350" lvl="0" indent="-514350">
              <a:buNone/>
            </a:pPr>
            <a:r>
              <a:rPr lang="en-US" sz="4500" dirty="0"/>
              <a:t>-------------------------------------------------------------------------------------------------------------------</a:t>
            </a:r>
          </a:p>
          <a:p>
            <a:pPr marL="509588" lvl="0" indent="-509588">
              <a:buFont typeface="+mj-lt"/>
              <a:buAutoNum type="arabicPeriod" startAt="6"/>
            </a:pPr>
            <a:r>
              <a:rPr lang="en-US" sz="4500" dirty="0"/>
              <a:t>During early rehearsals, an actor may forget  _____  lines.</a:t>
            </a:r>
          </a:p>
          <a:p>
            <a:pPr marL="509588" lvl="0" indent="-509588">
              <a:buFont typeface="+mj-lt"/>
              <a:buAutoNum type="arabicPeriod" startAt="6"/>
            </a:pPr>
            <a:r>
              <a:rPr lang="en-US" sz="4500" dirty="0"/>
              <a:t>The Washington team was opportunistic;  _____  took advantage of every break.</a:t>
            </a:r>
          </a:p>
          <a:p>
            <a:pPr marL="509588" lvl="0" indent="-509588">
              <a:buFont typeface="+mj-lt"/>
              <a:buAutoNum type="arabicPeriod" startAt="6"/>
            </a:pPr>
            <a:r>
              <a:rPr lang="en-US" sz="4500" dirty="0"/>
              <a:t>A person needs to see  _____  dentist twice a year.</a:t>
            </a:r>
          </a:p>
          <a:p>
            <a:pPr marL="509588" lvl="0" indent="-509588">
              <a:buFont typeface="+mj-lt"/>
              <a:buAutoNum type="arabicPeriod" startAt="6"/>
            </a:pPr>
            <a:r>
              <a:rPr lang="en-US" sz="4500" dirty="0"/>
              <a:t>The committee put _____ signatures on the document.</a:t>
            </a:r>
          </a:p>
          <a:p>
            <a:pPr marL="509588" lvl="0" indent="-509588">
              <a:buFont typeface="+mj-lt"/>
              <a:buAutoNum type="arabicPeriod" startAt="6"/>
            </a:pPr>
            <a:r>
              <a:rPr lang="en-US" sz="4500" dirty="0"/>
              <a:t>The committee put _____ stamp of approval on the document</a:t>
            </a:r>
          </a:p>
          <a:p>
            <a:pPr marL="509588" lvl="0" indent="-509588">
              <a:buFont typeface="+mj-lt"/>
              <a:buAutoNum type="arabicPeriod" startAt="6"/>
            </a:pPr>
            <a:r>
              <a:rPr lang="en-US" sz="4500" dirty="0"/>
              <a:t>If any one of the sisters needs a ride, _____ can call me.</a:t>
            </a:r>
          </a:p>
          <a:p>
            <a:pPr marL="509588" lvl="0" indent="-509588">
              <a:buFont typeface="+mj-lt"/>
              <a:buAutoNum type="arabicPeriod" startAt="6"/>
            </a:pPr>
            <a:r>
              <a:rPr lang="en-US" sz="4500" dirty="0"/>
              <a:t>If the board of directors controls the company, _____  may vote for a raise.</a:t>
            </a:r>
          </a:p>
          <a:p>
            <a:pPr marL="509588" lvl="0" indent="-509588">
              <a:buFont typeface="+mj-lt"/>
              <a:buAutoNum type="arabicPeriod" startAt="6"/>
            </a:pPr>
            <a:r>
              <a:rPr lang="en-US" sz="4500" dirty="0"/>
              <a:t>Neither the pilot nor the attendants gave _____  opinion about the mishap.</a:t>
            </a:r>
          </a:p>
          <a:p>
            <a:pPr marL="509588" lvl="0" indent="-509588">
              <a:buFont typeface="+mj-lt"/>
              <a:buAutoNum type="arabicPeriod" startAt="6"/>
            </a:pPr>
            <a:r>
              <a:rPr lang="en-US" sz="4500" dirty="0"/>
              <a:t>Each of these companies had _____  books audited.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39000" y="4343400"/>
            <a:ext cx="1447800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Do NOT use </a:t>
            </a:r>
            <a:r>
              <a:rPr lang="en-US" sz="1400" b="1" u="sng" dirty="0"/>
              <a:t>a</a:t>
            </a:r>
            <a:r>
              <a:rPr lang="en-US" sz="1400" b="1" dirty="0"/>
              <a:t>, </a:t>
            </a:r>
            <a:r>
              <a:rPr lang="en-US" sz="1400" b="1" u="sng" dirty="0"/>
              <a:t>an</a:t>
            </a:r>
            <a:r>
              <a:rPr lang="en-US" sz="1400" b="1" dirty="0"/>
              <a:t>, or </a:t>
            </a:r>
            <a:r>
              <a:rPr lang="en-US" sz="1400" b="1" u="sng" dirty="0"/>
              <a:t>the</a:t>
            </a:r>
            <a:r>
              <a:rPr lang="en-US" sz="1400" b="1" dirty="0"/>
              <a:t> to complete the sentences.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Agreement:  Practice</a:t>
            </a:r>
            <a:br>
              <a:rPr lang="en-US" dirty="0"/>
            </a:br>
            <a:r>
              <a:rPr lang="en-US" sz="2000" b="1" dirty="0"/>
              <a:t>Directions:  For #1-7, select the correct verb AND write the subject it is agreeing with in the sentence.  For #8-15, provide the appropriate pronoun AND write the antecedent it is replacing.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800600"/>
          </a:xfrm>
        </p:spPr>
        <p:txBody>
          <a:bodyPr>
            <a:normAutofit fontScale="25000" lnSpcReduction="20000"/>
          </a:bodyPr>
          <a:lstStyle/>
          <a:p>
            <a:pPr marL="231775" indent="-231775">
              <a:buFont typeface="+mj-lt"/>
              <a:buAutoNum type="arabicPeriod"/>
            </a:pPr>
            <a:r>
              <a:rPr lang="en-US" sz="6400" dirty="0"/>
              <a:t>Carlos is the only one of those students who </a:t>
            </a:r>
            <a:r>
              <a:rPr lang="en-US" sz="6400" u="sng" dirty="0"/>
              <a:t>has/have</a:t>
            </a:r>
            <a:r>
              <a:rPr lang="en-US" sz="6400" dirty="0"/>
              <a:t> lived up to the potential described in the yearbook. 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6400" dirty="0"/>
              <a:t>The International Club, as well as the Choral Society and the Rowing Club, </a:t>
            </a:r>
            <a:r>
              <a:rPr lang="en-US" sz="6400" u="sng" dirty="0"/>
              <a:t>need/needs </a:t>
            </a:r>
            <a:r>
              <a:rPr lang="en-US" sz="6400" dirty="0"/>
              <a:t>to submit a new constitution.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6400" dirty="0"/>
              <a:t>One of my best friends </a:t>
            </a:r>
            <a:r>
              <a:rPr lang="en-US" sz="6400" u="sng" dirty="0"/>
              <a:t>is/are </a:t>
            </a:r>
            <a:r>
              <a:rPr lang="en-US" sz="6400" dirty="0"/>
              <a:t>an extra on </a:t>
            </a:r>
            <a:r>
              <a:rPr lang="en-US" sz="6400" i="1" dirty="0"/>
              <a:t>Seinfeld</a:t>
            </a:r>
            <a:r>
              <a:rPr lang="en-US" sz="6400" dirty="0"/>
              <a:t> this week.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6400" dirty="0"/>
              <a:t>Not only the students but also their instructor </a:t>
            </a:r>
            <a:r>
              <a:rPr lang="en-US" sz="6400" u="sng" dirty="0"/>
              <a:t>has/have</a:t>
            </a:r>
            <a:r>
              <a:rPr lang="en-US" sz="6400" dirty="0"/>
              <a:t> been called to the principal's office.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6400" dirty="0"/>
              <a:t>Most of the milk </a:t>
            </a:r>
            <a:r>
              <a:rPr lang="en-US" sz="6400" u="sng" dirty="0"/>
              <a:t>has/have</a:t>
            </a:r>
            <a:r>
              <a:rPr lang="en-US" sz="6400" dirty="0"/>
              <a:t> gone bad; however, six gallons of milk </a:t>
            </a:r>
            <a:r>
              <a:rPr lang="en-US" sz="6400" u="sng" dirty="0"/>
              <a:t>is/are</a:t>
            </a:r>
            <a:r>
              <a:rPr lang="en-US" sz="6400" dirty="0"/>
              <a:t> still in the refrigerator.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6400" dirty="0"/>
              <a:t>Each student and each instructor in this building </a:t>
            </a:r>
            <a:r>
              <a:rPr lang="en-US" sz="6400" u="sng" dirty="0"/>
              <a:t>hope/hopes</a:t>
            </a:r>
            <a:r>
              <a:rPr lang="en-US" sz="6400" dirty="0"/>
              <a:t> for a new facility by next year.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6400" dirty="0"/>
              <a:t>The students and instructors both </a:t>
            </a:r>
            <a:r>
              <a:rPr lang="en-US" sz="6400" u="sng" dirty="0"/>
              <a:t>hope/hopes</a:t>
            </a:r>
            <a:r>
              <a:rPr lang="en-US" sz="6400" dirty="0"/>
              <a:t> for a new facility by next year.</a:t>
            </a:r>
          </a:p>
          <a:p>
            <a:pPr>
              <a:buNone/>
            </a:pPr>
            <a:r>
              <a:rPr lang="en-US" sz="6400" dirty="0"/>
              <a:t>-------------------------------------------------------------------------------------------------------------------</a:t>
            </a:r>
          </a:p>
          <a:p>
            <a:pPr marL="1143000" indent="-1143000">
              <a:buNone/>
            </a:pPr>
            <a:r>
              <a:rPr lang="en-US" sz="6400" dirty="0"/>
              <a:t>8.  Each of the suspects had (his, their) own alibi.</a:t>
            </a:r>
          </a:p>
          <a:p>
            <a:pPr marL="1143000" indent="-1143000">
              <a:buNone/>
            </a:pPr>
            <a:r>
              <a:rPr lang="en-US" sz="6400" dirty="0"/>
              <a:t>9.  Jeff and Isabel planned (his/her, their) wedding. </a:t>
            </a:r>
          </a:p>
          <a:p>
            <a:pPr marL="1143000" indent="-1143000">
              <a:buNone/>
            </a:pPr>
            <a:r>
              <a:rPr lang="en-US" sz="6400" dirty="0"/>
              <a:t>10.  Did Gore or Bush announce (his, their) intent to run for president?</a:t>
            </a:r>
          </a:p>
          <a:p>
            <a:pPr marL="1143000" indent="-1143000">
              <a:buNone/>
            </a:pPr>
            <a:r>
              <a:rPr lang="en-US" sz="6400" dirty="0"/>
              <a:t>11.  Neither the nails nor the hammer was returned to (its, their) proper place.</a:t>
            </a:r>
          </a:p>
          <a:p>
            <a:pPr marL="1143000" indent="-1143000">
              <a:buNone/>
            </a:pPr>
            <a:r>
              <a:rPr lang="en-US" sz="6400" dirty="0"/>
              <a:t>12.  Everyone turned in (his/her, their) drama reviews in advance of the due date.</a:t>
            </a:r>
          </a:p>
          <a:p>
            <a:pPr marL="1143000" indent="-1143000">
              <a:buNone/>
            </a:pPr>
            <a:r>
              <a:rPr lang="en-US" sz="6400" dirty="0"/>
              <a:t>13.  All of the students turned in (his/her, their) research papers on time.</a:t>
            </a:r>
          </a:p>
          <a:p>
            <a:pPr marL="346075" indent="-346075">
              <a:buNone/>
            </a:pPr>
            <a:r>
              <a:rPr lang="en-US" sz="6400" dirty="0"/>
              <a:t>14.  If any one of the students has misplaced (his/her, their) lunch ticket, (he or she, they) can ask for a replacement from the Ms. </a:t>
            </a:r>
            <a:r>
              <a:rPr lang="en-US" sz="6400" dirty="0" err="1"/>
              <a:t>Ima</a:t>
            </a:r>
            <a:r>
              <a:rPr lang="en-US" sz="6400" dirty="0"/>
              <a:t> Hungry, the lunch lady.</a:t>
            </a:r>
          </a:p>
          <a:p>
            <a:pPr marL="1143000" indent="-1143000">
              <a:buNone/>
            </a:pPr>
            <a:r>
              <a:rPr lang="en-US" sz="6400" dirty="0"/>
              <a:t>15.  The state of Florida does not treat (its, their) public employees fairly.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Model #22:  Opening Adjective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Powerless, we witnessed the sacking of our launch.</a:t>
            </a:r>
          </a:p>
          <a:p>
            <a:endParaRPr lang="en-US" sz="2800" dirty="0"/>
          </a:p>
          <a:p>
            <a:r>
              <a:rPr lang="en-US" sz="2800" dirty="0"/>
              <a:t>Exhausted, Sam ran the last mile at barely more than a walking pace.</a:t>
            </a:r>
          </a:p>
          <a:p>
            <a:endParaRPr lang="en-US" sz="2800" dirty="0"/>
          </a:p>
          <a:p>
            <a:pPr lvl="1"/>
            <a:r>
              <a:rPr lang="en-US" sz="2400" dirty="0"/>
              <a:t>What effect do opening adjectives have?</a:t>
            </a:r>
          </a:p>
          <a:p>
            <a:pPr lvl="1"/>
            <a:r>
              <a:rPr lang="en-US" sz="2400" dirty="0"/>
              <a:t>Why are they set off with a comma?</a:t>
            </a:r>
          </a:p>
          <a:p>
            <a:endParaRPr lang="en-US" sz="2800" dirty="0"/>
          </a:p>
          <a:p>
            <a:r>
              <a:rPr lang="en-US" sz="2800" dirty="0"/>
              <a:t>Practice:  Write two sentences of your own using opening adjectives.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Model #23:  Delayed Adjective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67000"/>
          </a:xfrm>
        </p:spPr>
        <p:txBody>
          <a:bodyPr>
            <a:normAutofit/>
          </a:bodyPr>
          <a:lstStyle/>
          <a:p>
            <a:r>
              <a:rPr lang="en-US" sz="2000" dirty="0"/>
              <a:t>People under the helicopter ducked down, afraid, as if they were being visited by a plague or a god.</a:t>
            </a:r>
          </a:p>
          <a:p>
            <a:r>
              <a:rPr lang="en-US" sz="2000" dirty="0"/>
              <a:t>The crowd watched the ball fly towards the goal, nervous, hoping it would score the game-winning point.</a:t>
            </a:r>
          </a:p>
          <a:p>
            <a:endParaRPr lang="en-US" sz="2000" dirty="0"/>
          </a:p>
          <a:p>
            <a:pPr lvl="1"/>
            <a:r>
              <a:rPr lang="en-US" sz="2000" dirty="0"/>
              <a:t>Where is the adjective?</a:t>
            </a:r>
          </a:p>
          <a:p>
            <a:pPr lvl="1"/>
            <a:r>
              <a:rPr lang="en-US" sz="2000" dirty="0"/>
              <a:t>What effect does it have in this place?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4876800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Practice:  Write two sentences of your own using delayed adjectives.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#24:  Opening Adverb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Unfairly, we poked fun at him, often in his presence.</a:t>
            </a:r>
          </a:p>
          <a:p>
            <a:r>
              <a:rPr lang="en-US" sz="2400" dirty="0"/>
              <a:t>Menacingly, David hid his sister’s cell phone, knowing she would be frantic to find it.</a:t>
            </a:r>
          </a:p>
          <a:p>
            <a:endParaRPr lang="en-US" sz="2400" dirty="0"/>
          </a:p>
          <a:p>
            <a:pPr lvl="1"/>
            <a:r>
              <a:rPr lang="en-US" sz="2400" dirty="0"/>
              <a:t>What is the adverb in each sentence?  </a:t>
            </a:r>
          </a:p>
          <a:p>
            <a:pPr lvl="1"/>
            <a:r>
              <a:rPr lang="en-US" sz="2400" dirty="0"/>
              <a:t>What do the two adverbs have in common?</a:t>
            </a:r>
          </a:p>
          <a:p>
            <a:pPr lvl="1"/>
            <a:r>
              <a:rPr lang="en-US" sz="2400" dirty="0"/>
              <a:t>What does each modify?</a:t>
            </a:r>
          </a:p>
        </p:txBody>
      </p:sp>
      <p:sp>
        <p:nvSpPr>
          <p:cNvPr id="4" name="Rectangle 3"/>
          <p:cNvSpPr/>
          <p:nvPr/>
        </p:nvSpPr>
        <p:spPr>
          <a:xfrm>
            <a:off x="990600" y="5410200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Practice:  Write two sentences of your own using opening adverbs.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crazy fans painted their faces and cheered, wildly, like lunatics.</a:t>
            </a:r>
          </a:p>
          <a:p>
            <a:r>
              <a:rPr lang="en-US" sz="2800" dirty="0"/>
              <a:t>The students rushed to class, hurriedly, in order to avoid the dreaded Lock Out.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#25:  Delayed Adverb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39624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400" dirty="0"/>
              <a:t>What is the adverb in each sentence? 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What do the two adverbs have in common?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What does each modify?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5410200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Practice:  Write two sentences of your own using delayed adverbs.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31825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2000" i="1" dirty="0"/>
              <a:t>Their slender bodies sleek and black against the orange sky,</a:t>
            </a:r>
            <a:r>
              <a:rPr lang="en-US" sz="2000" dirty="0"/>
              <a:t> the storks circled high above us.</a:t>
            </a:r>
          </a:p>
          <a:p>
            <a:r>
              <a:rPr lang="en-US" sz="2000" dirty="0"/>
              <a:t>The storks circled high above us, </a:t>
            </a:r>
            <a:r>
              <a:rPr lang="en-US" sz="2000" i="1" dirty="0"/>
              <a:t>their slender bodies sleek and black against the orange sky.</a:t>
            </a:r>
            <a:r>
              <a:rPr lang="en-US" sz="2000" dirty="0"/>
              <a:t> </a:t>
            </a:r>
          </a:p>
          <a:p>
            <a:r>
              <a:rPr lang="en-US" sz="2000" dirty="0"/>
              <a:t>The storks, </a:t>
            </a:r>
            <a:r>
              <a:rPr lang="en-US" sz="2000" i="1" dirty="0"/>
              <a:t>their slender bodies sleek and black against the orange sky</a:t>
            </a:r>
            <a:r>
              <a:rPr lang="en-US" sz="2000" dirty="0"/>
              <a:t>, circled high above us.</a:t>
            </a:r>
          </a:p>
          <a:p>
            <a:pPr marL="0" indent="0">
              <a:buNone/>
            </a:pPr>
            <a:r>
              <a:rPr lang="en-US" sz="2000" dirty="0"/>
              <a:t>Now, identify the independent clauses in the following sentences: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Two hard-faced men, both cradling submachine guns, stood watching him closely from the adjacent guard </a:t>
            </a:r>
            <a:r>
              <a:rPr lang="en-US" sz="2000"/>
              <a:t>station.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All suspended for improper conduct, the five players could attend practice but not play in the big game.</a:t>
            </a:r>
          </a:p>
          <a:p>
            <a:pPr>
              <a:buNone/>
            </a:pPr>
            <a:endParaRPr lang="en-US" sz="2000" dirty="0"/>
          </a:p>
          <a:p>
            <a:pPr lvl="1"/>
            <a:r>
              <a:rPr lang="en-US" sz="2000" dirty="0"/>
              <a:t>What should determine where a writer places the absolute phrase in a sentence?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Model #26:  Absolute Phrase</a:t>
            </a:r>
            <a:br>
              <a:rPr lang="en-US" dirty="0"/>
            </a:br>
            <a:r>
              <a:rPr lang="en-US" sz="2200" dirty="0"/>
              <a:t>(A group of words that modifies an </a:t>
            </a:r>
            <a:r>
              <a:rPr lang="en-US" sz="2200" u="sng" dirty="0">
                <a:hlinkClick r:id="rId2" action="ppaction://hlinkfile"/>
              </a:rPr>
              <a:t>independent clause</a:t>
            </a:r>
            <a:r>
              <a:rPr lang="en-US" sz="2200" u="sng" dirty="0"/>
              <a:t> </a:t>
            </a:r>
            <a:r>
              <a:rPr lang="en-US" sz="2200" dirty="0"/>
              <a:t>as a whole)</a:t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5943600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Practice:  Write two sentences of your own using absolute phrases.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u="sng" dirty="0"/>
              <a:t>A bald, slight man</a:t>
            </a:r>
            <a:r>
              <a:rPr lang="en-US" sz="2000" dirty="0"/>
              <a:t>, he reminded me of a baby bird.</a:t>
            </a:r>
          </a:p>
          <a:p>
            <a:r>
              <a:rPr lang="en-US" sz="2000" dirty="0"/>
              <a:t>During the dinner conversation, Clifford, </a:t>
            </a:r>
            <a:r>
              <a:rPr lang="en-US" sz="2000" u="sng" dirty="0"/>
              <a:t>the messiest eater at the table</a:t>
            </a:r>
            <a:r>
              <a:rPr lang="en-US" sz="2000" dirty="0"/>
              <a:t>, spewed mashed potatoes like an erupting volcano.</a:t>
            </a:r>
          </a:p>
          <a:p>
            <a:r>
              <a:rPr lang="en-US" sz="2000" u="sng" dirty="0"/>
              <a:t>A hot-tempered tennis player</a:t>
            </a:r>
            <a:r>
              <a:rPr lang="en-US" sz="2000" dirty="0"/>
              <a:t>, Robbie charged the umpire and tried to crack the poor man's skull with a racket.</a:t>
            </a:r>
          </a:p>
          <a:p>
            <a:endParaRPr lang="en-US" sz="2000" dirty="0"/>
          </a:p>
          <a:p>
            <a:pPr lvl="1"/>
            <a:r>
              <a:rPr lang="en-US" sz="1600" dirty="0"/>
              <a:t>What do you notice about how the appositive phrases are used?</a:t>
            </a:r>
          </a:p>
          <a:p>
            <a:pPr lvl="1"/>
            <a:r>
              <a:rPr lang="en-US" sz="1600" dirty="0"/>
              <a:t>What effect do they have on the sentences?</a:t>
            </a:r>
          </a:p>
          <a:p>
            <a:pPr lvl="1"/>
            <a:endParaRPr lang="en-US" sz="1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Model #27:  Appositive Phrase</a:t>
            </a:r>
            <a:br>
              <a:rPr lang="en-US" dirty="0"/>
            </a:br>
            <a:r>
              <a:rPr lang="en-US" sz="2200" dirty="0"/>
              <a:t>(Words that rename or describe nouns they are next to)</a:t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5943600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Practice:  Write two sentences of your own using appositive words/phrases.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1676400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/>
              <a:t>Identify each of the prepositional phrases in the following sentence:</a:t>
            </a:r>
          </a:p>
          <a:p>
            <a:pPr lvl="1"/>
            <a:r>
              <a:rPr lang="en-US" sz="2000" dirty="0"/>
              <a:t>The angry man chased Mikey and me around the yellow house and up</a:t>
            </a:r>
          </a:p>
          <a:p>
            <a:pPr>
              <a:buNone/>
            </a:pPr>
            <a:r>
              <a:rPr lang="en-US" sz="2000" dirty="0"/>
              <a:t>		a backyard path, under a low tree, up a bank, through a hedge, </a:t>
            </a:r>
            <a:r>
              <a:rPr lang="en-US" sz="2000"/>
              <a:t>down some 	snowy </a:t>
            </a:r>
            <a:r>
              <a:rPr lang="en-US" sz="2000" dirty="0"/>
              <a:t>steps, and across the grocery store’s delivery driveway.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What do prepositional phrases DO?  What do they add to a sentence?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Model #28:  Prepositional Phrases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685800"/>
            <a:ext cx="8305800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At the minimum, a prepositional phrase will begin with a preposition and end with a noun, pronoun, gerund, or clause, the "object" of the preposition.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The object of the preposition will often have one or more modifiers to describe it. These are the patterns for a prepositional phrase: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preposition + noun, pronoun, gerund, or clause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preposition + modifier(s) + noun, pronoun, gerund, or clause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0" y="5410200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Practice:  Write two sentences of your own using prepositional phrases.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0"/>
            <a:ext cx="8229600" cy="2514600"/>
          </a:xfrm>
        </p:spPr>
        <p:txBody>
          <a:bodyPr>
            <a:normAutofit fontScale="70000" lnSpcReduction="20000"/>
          </a:bodyPr>
          <a:lstStyle/>
          <a:p>
            <a:r>
              <a:rPr lang="en-US" u="sng" dirty="0"/>
              <a:t>Clearing his throat loudly</a:t>
            </a:r>
            <a:r>
              <a:rPr lang="en-US" dirty="0"/>
              <a:t>, he stepped out from behind the bookshelves.</a:t>
            </a:r>
          </a:p>
          <a:p>
            <a:r>
              <a:rPr lang="en-US" dirty="0"/>
              <a:t>The horse, </a:t>
            </a:r>
            <a:r>
              <a:rPr lang="en-US" u="sng" dirty="0"/>
              <a:t>trotting up to the fence</a:t>
            </a:r>
            <a:r>
              <a:rPr lang="en-US" dirty="0"/>
              <a:t>, hopes that you have an apple or carrot.</a:t>
            </a:r>
          </a:p>
          <a:p>
            <a:r>
              <a:rPr lang="en-US" u="sng" dirty="0"/>
              <a:t>Washed with soap and water</a:t>
            </a:r>
            <a:r>
              <a:rPr lang="en-US" dirty="0"/>
              <a:t>, the photo frame looked quite nice.</a:t>
            </a:r>
            <a:endParaRPr lang="en-US" u="sng" dirty="0"/>
          </a:p>
          <a:p>
            <a:r>
              <a:rPr lang="en-US" dirty="0"/>
              <a:t>I found my old yearbook, </a:t>
            </a:r>
            <a:r>
              <a:rPr lang="en-US" u="sng" dirty="0"/>
              <a:t>stuck in the back of the closet behind my winter jacket.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Model #29:  Participial Phrases</a:t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5400" y="838200"/>
            <a:ext cx="67818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Phrases that act like adjectives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Present = USUALLY starts with an -</a:t>
            </a:r>
            <a:r>
              <a:rPr lang="en-US" sz="2400" dirty="0" err="1"/>
              <a:t>ing</a:t>
            </a:r>
            <a:r>
              <a:rPr lang="en-US" sz="2400" dirty="0"/>
              <a:t> word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Past = USUALLY starts with an -</a:t>
            </a:r>
            <a:r>
              <a:rPr lang="en-US" sz="2400" dirty="0" err="1"/>
              <a:t>ed</a:t>
            </a:r>
            <a:r>
              <a:rPr lang="en-US" sz="2400" dirty="0"/>
              <a:t> word 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5943600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Practice:  Write two sentences of your own using participial phrases.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1143000"/>
          </a:xfrm>
        </p:spPr>
        <p:txBody>
          <a:bodyPr/>
          <a:lstStyle/>
          <a:p>
            <a:r>
              <a:rPr lang="en-US" dirty="0"/>
              <a:t>Parts of Speech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772400" cy="3720152"/>
          </a:xfrm>
        </p:spPr>
        <p:txBody>
          <a:bodyPr>
            <a:normAutofit fontScale="85000" lnSpcReduction="20000"/>
          </a:bodyPr>
          <a:lstStyle/>
          <a:p>
            <a:r>
              <a:rPr lang="en-US" sz="2000" b="1" dirty="0"/>
              <a:t>Adjective</a:t>
            </a:r>
            <a:r>
              <a:rPr lang="en-US" sz="2000" dirty="0"/>
              <a:t> = describes noun or pronoun</a:t>
            </a:r>
          </a:p>
          <a:p>
            <a:r>
              <a:rPr lang="en-US" sz="2000" b="1" dirty="0"/>
              <a:t>Adverb</a:t>
            </a:r>
            <a:r>
              <a:rPr lang="en-US" sz="2000" dirty="0"/>
              <a:t> = describes a verb, adjective, or another adverb</a:t>
            </a:r>
          </a:p>
          <a:p>
            <a:r>
              <a:rPr lang="en-US" sz="2000" b="1" dirty="0"/>
              <a:t>Article</a:t>
            </a:r>
            <a:r>
              <a:rPr lang="en-US" sz="2000" dirty="0"/>
              <a:t> = a, an, the (specifies)  ----------------  When do I use ‘a’ versus ‘an’?</a:t>
            </a:r>
          </a:p>
          <a:p>
            <a:r>
              <a:rPr lang="en-US" sz="2000" b="1" dirty="0"/>
              <a:t>Direct Object </a:t>
            </a:r>
            <a:r>
              <a:rPr lang="en-US" sz="2000" dirty="0"/>
              <a:t>= receives action</a:t>
            </a:r>
          </a:p>
          <a:p>
            <a:r>
              <a:rPr lang="en-US" sz="2000" b="1" dirty="0"/>
              <a:t>Noun </a:t>
            </a:r>
            <a:r>
              <a:rPr lang="en-US" sz="2000" dirty="0"/>
              <a:t>= person, place, thing</a:t>
            </a:r>
          </a:p>
          <a:p>
            <a:r>
              <a:rPr lang="en-US" sz="2000" b="1" dirty="0"/>
              <a:t>Object of Preposition </a:t>
            </a:r>
            <a:r>
              <a:rPr lang="en-US" sz="2000" dirty="0"/>
              <a:t>= referred to by preposition</a:t>
            </a:r>
          </a:p>
          <a:p>
            <a:r>
              <a:rPr lang="en-US" sz="2000" b="1" dirty="0"/>
              <a:t>Preposition</a:t>
            </a:r>
            <a:r>
              <a:rPr lang="en-US" sz="2000" dirty="0"/>
              <a:t> = gives additional information in relationship to something else in a  sentence (“What a plane can do to a cloud.” = in, on , beside, toward, near, etc. and of)</a:t>
            </a:r>
          </a:p>
          <a:p>
            <a:r>
              <a:rPr lang="en-US" sz="2000" b="1" dirty="0"/>
              <a:t>Pronoun</a:t>
            </a:r>
            <a:r>
              <a:rPr lang="en-US" sz="2000" dirty="0"/>
              <a:t> = replaces and refers to a noun</a:t>
            </a:r>
          </a:p>
          <a:p>
            <a:r>
              <a:rPr lang="en-US" sz="2000" b="1" dirty="0"/>
              <a:t>Subject</a:t>
            </a:r>
            <a:r>
              <a:rPr lang="en-US" sz="2000" dirty="0"/>
              <a:t> = performs action or main thing being described in a sentence with a helping verb</a:t>
            </a:r>
          </a:p>
          <a:p>
            <a:r>
              <a:rPr lang="en-US" sz="2000" b="1" dirty="0"/>
              <a:t>Verb</a:t>
            </a:r>
            <a:r>
              <a:rPr lang="en-US" sz="2000" dirty="0"/>
              <a:t> = shows action or state of being</a:t>
            </a:r>
          </a:p>
          <a:p>
            <a:r>
              <a:rPr lang="en-US" sz="2000" b="1" dirty="0"/>
              <a:t>Conjunction</a:t>
            </a:r>
            <a:r>
              <a:rPr lang="en-US" sz="2000" dirty="0"/>
              <a:t> = joins words or sentences (coordinating or subordinating) </a:t>
            </a:r>
          </a:p>
          <a:p>
            <a:endParaRPr lang="en-US" sz="135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634552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Can you identify each part of speech used in the sentence below?</a:t>
            </a:r>
          </a:p>
          <a:p>
            <a:endParaRPr lang="en-US" sz="2000" dirty="0"/>
          </a:p>
          <a:p>
            <a:r>
              <a:rPr lang="en-US" sz="2000" dirty="0"/>
              <a:t>Melissa searched frantically through the house for her keys, but they were in her pocket the entire time.</a:t>
            </a:r>
          </a:p>
          <a:p>
            <a:endParaRPr lang="en-US" sz="2000" dirty="0"/>
          </a:p>
        </p:txBody>
      </p:sp>
      <p:pic>
        <p:nvPicPr>
          <p:cNvPr id="5122" name="Picture 2" descr="C:\Documents and Settings\sarah.vanwyhe\Local Settings\Temporary Internet Files\Content.IE5\L5711JF5\MC90043154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4634552"/>
            <a:ext cx="514243" cy="5142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94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Identify the dependent and independent clauses in each of the following sentences:  </a:t>
            </a:r>
          </a:p>
          <a:p>
            <a:pPr>
              <a:buNone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Suddenly, Alfred, who had heard the fight from across the street, attacked from the rear with his favorite weapon, an indoor ball bat.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Although </a:t>
            </a:r>
            <a:r>
              <a:rPr lang="en-US" sz="2000"/>
              <a:t>he is an </a:t>
            </a:r>
            <a:r>
              <a:rPr lang="en-US" sz="2000" dirty="0"/>
              <a:t>avid outdoorsman, Jonathon does not enjoy camping in cold weather.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When the cost goes up, customers buy less clothing.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As she was bright and ambitious, she became manager in no time.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Wherever you go, you can always find beauty.</a:t>
            </a:r>
          </a:p>
          <a:p>
            <a:endParaRPr lang="en-US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Model #30:  Review Clauses</a:t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4876800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Practice:  Write two complex sentences of your own.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05400"/>
          </a:xfrm>
        </p:spPr>
        <p:txBody>
          <a:bodyPr>
            <a:normAutofit/>
          </a:bodyPr>
          <a:lstStyle/>
          <a:p>
            <a:r>
              <a:rPr lang="en-US" sz="2000" dirty="0"/>
              <a:t>Dark, velvety, and beautiful, his mustache was enhanced by his strong, clean-shaven chin.</a:t>
            </a:r>
          </a:p>
          <a:p>
            <a:pPr>
              <a:buNone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What are the modifiers in the above sentence?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What words do they modify?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Now, combine the following choppy sentences into one fluent one with clarity:</a:t>
            </a:r>
          </a:p>
          <a:p>
            <a:pPr>
              <a:buNone/>
            </a:pPr>
            <a:r>
              <a:rPr lang="en-US" sz="2000" dirty="0"/>
              <a:t>		a. His cautionary steps were slow.</a:t>
            </a:r>
          </a:p>
          <a:p>
            <a:pPr>
              <a:buNone/>
            </a:pPr>
            <a:r>
              <a:rPr lang="en-US" sz="2000" dirty="0"/>
              <a:t>		b. His cautionary steps were weary.</a:t>
            </a:r>
          </a:p>
          <a:p>
            <a:pPr>
              <a:buNone/>
            </a:pPr>
            <a:r>
              <a:rPr lang="en-US" sz="2000" dirty="0"/>
              <a:t>		c. His cautionary steps were caused by something.</a:t>
            </a:r>
          </a:p>
          <a:p>
            <a:pPr>
              <a:buNone/>
            </a:pPr>
            <a:r>
              <a:rPr lang="en-US" sz="2000" dirty="0"/>
              <a:t>		d. The cause was </a:t>
            </a:r>
            <a:r>
              <a:rPr lang="en-US" sz="2000"/>
              <a:t>the surrounding, </a:t>
            </a:r>
            <a:r>
              <a:rPr lang="en-US" sz="2000" dirty="0"/>
              <a:t>overexcited horses.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Model #31:  Combining for Clarity and Fluency</a:t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5486400"/>
            <a:ext cx="8305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Practice:  Write four choppy sentence of your own---keeping the same topic but each adding new information.  Trade your paper with someone else and each of you should then rewrite for one clear, fluent sentence (like the example).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3505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200" dirty="0"/>
              <a:t>Identify the independent clause in each sentence:</a:t>
            </a:r>
          </a:p>
          <a:p>
            <a:r>
              <a:rPr lang="en-US" sz="2200" dirty="0"/>
              <a:t>Afraid that we might hunt for a cheaper apartment for the next two weeks and find nothing better than this one, we took it.</a:t>
            </a:r>
          </a:p>
          <a:p>
            <a:pPr>
              <a:buNone/>
            </a:pPr>
            <a:endParaRPr lang="en-US" sz="2200" dirty="0"/>
          </a:p>
          <a:p>
            <a:r>
              <a:rPr lang="en-US" sz="2200" dirty="0"/>
              <a:t>Happy that we would escape to a lovely beach for the approaching month and have nothing but good times, we left home.</a:t>
            </a:r>
          </a:p>
          <a:p>
            <a:endParaRPr lang="en-US" sz="2200" dirty="0"/>
          </a:p>
          <a:p>
            <a:pPr lvl="1"/>
            <a:r>
              <a:rPr lang="en-US" sz="2200" dirty="0"/>
              <a:t>How does the introductory phrase affect the sentence?</a:t>
            </a:r>
          </a:p>
          <a:p>
            <a:pPr lvl="1"/>
            <a:r>
              <a:rPr lang="en-US" sz="2200" dirty="0"/>
              <a:t>What does each </a:t>
            </a:r>
            <a:r>
              <a:rPr lang="en-US" sz="2200"/>
              <a:t>introductory phrase really DO?</a:t>
            </a:r>
            <a:endParaRPr lang="en-US" sz="2200" dirty="0"/>
          </a:p>
          <a:p>
            <a:pPr lv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Model #32:  Not-So-Simple Simple Sentences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4876800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Practice:  Write two sentences of your own, copying the style in the samples.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Model #33:  Combining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8915400" cy="4343400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  <a:p>
            <a:pPr>
              <a:buNone/>
            </a:pPr>
            <a:r>
              <a:rPr lang="en-US" sz="4500" b="1" dirty="0"/>
              <a:t>Example</a:t>
            </a:r>
            <a:r>
              <a:rPr lang="en-US" sz="4500" dirty="0"/>
              <a:t>:</a:t>
            </a:r>
          </a:p>
          <a:p>
            <a:r>
              <a:rPr lang="en-US" sz="4500" dirty="0"/>
              <a:t>The room was empty</a:t>
            </a:r>
          </a:p>
          <a:p>
            <a:r>
              <a:rPr lang="en-US" sz="4500" dirty="0"/>
              <a:t>It was silent</a:t>
            </a:r>
          </a:p>
          <a:p>
            <a:r>
              <a:rPr lang="en-US" sz="4500" dirty="0"/>
              <a:t>It contained sinks, drain boards, and locked cupboards</a:t>
            </a:r>
          </a:p>
          <a:p>
            <a:pPr>
              <a:buNone/>
            </a:pPr>
            <a:r>
              <a:rPr lang="en-US" sz="4500" dirty="0"/>
              <a:t>	</a:t>
            </a:r>
            <a:r>
              <a:rPr lang="en-US" sz="4500" b="1" dirty="0"/>
              <a:t>Rewritten:</a:t>
            </a:r>
          </a:p>
          <a:p>
            <a:pPr lvl="1"/>
            <a:r>
              <a:rPr lang="en-US" sz="4100" dirty="0"/>
              <a:t>The room was empty, a silent world of sinks, drain boards, and locked cupboards.</a:t>
            </a:r>
          </a:p>
          <a:p>
            <a:pPr lvl="1"/>
            <a:r>
              <a:rPr lang="en-US" sz="4100" dirty="0"/>
              <a:t>The empty room, containing only sinks, drain boards, and locked cupboards, was silent.</a:t>
            </a:r>
          </a:p>
          <a:p>
            <a:pPr>
              <a:buNone/>
            </a:pPr>
            <a:endParaRPr lang="en-US" sz="4500" b="1" dirty="0"/>
          </a:p>
          <a:p>
            <a:pPr>
              <a:buNone/>
            </a:pPr>
            <a:r>
              <a:rPr lang="en-US" sz="4500" b="1" dirty="0"/>
              <a:t>Your Turn!  </a:t>
            </a:r>
            <a:r>
              <a:rPr lang="en-US" sz="4500" dirty="0"/>
              <a:t>Provided:  </a:t>
            </a:r>
          </a:p>
          <a:p>
            <a:r>
              <a:rPr lang="en-US" sz="4500" dirty="0"/>
              <a:t> The arena was full.</a:t>
            </a:r>
          </a:p>
          <a:p>
            <a:r>
              <a:rPr lang="en-US" sz="4500" dirty="0"/>
              <a:t>The arena was a huge cavern.</a:t>
            </a:r>
          </a:p>
          <a:p>
            <a:r>
              <a:rPr lang="en-US" sz="4500" dirty="0"/>
              <a:t>It was filled with fans.</a:t>
            </a:r>
          </a:p>
          <a:p>
            <a:r>
              <a:rPr lang="en-US" sz="4500" dirty="0"/>
              <a:t>It was filled with bright lights.</a:t>
            </a:r>
          </a:p>
          <a:p>
            <a:r>
              <a:rPr lang="en-US" sz="4500" dirty="0"/>
              <a:t>And it was filled with exciting music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914400"/>
            <a:ext cx="784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Combine the following sentences and phrases into one concise sentence.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Write it two times (same info---just write it two different ways) 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You can chose to use complex or compound sentence structures.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Consider moving modifiers to change where you put the emphasis.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You can add or delete words, but be sure to maintain clarity and meaning. 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Model #34:  Combining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124200"/>
            <a:ext cx="6629400" cy="228600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pPr>
              <a:buNone/>
            </a:pPr>
            <a:r>
              <a:rPr lang="en-US" dirty="0"/>
              <a:t>Provided:</a:t>
            </a:r>
          </a:p>
          <a:p>
            <a:r>
              <a:rPr lang="en-US" dirty="0"/>
              <a:t>She made stuffed pork chops </a:t>
            </a:r>
          </a:p>
          <a:p>
            <a:r>
              <a:rPr lang="en-US" dirty="0"/>
              <a:t>with applesauce and mashed potatoes  </a:t>
            </a:r>
          </a:p>
          <a:p>
            <a:r>
              <a:rPr lang="en-US" dirty="0"/>
              <a:t>it tasted like cardboard.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371600"/>
            <a:ext cx="784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Combine the following sentences and phrases into one concise sentence.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Write it two times (same info---just write it two different ways) 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You can chose to use complex or compound sentence structures.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Consider moving modifiers to change where you put the emphasis.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You can add or delete words, but be sure to maintain clarity and meaning. 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Model #35:  Combining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124200"/>
            <a:ext cx="6629400" cy="228600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pPr>
              <a:buNone/>
            </a:pPr>
            <a:r>
              <a:rPr lang="en-US" dirty="0"/>
              <a:t>Provided:</a:t>
            </a:r>
          </a:p>
          <a:p>
            <a:r>
              <a:rPr lang="en-US" dirty="0"/>
              <a:t>The family was grouped </a:t>
            </a:r>
          </a:p>
          <a:p>
            <a:r>
              <a:rPr lang="en-US" dirty="0"/>
              <a:t>They were by the front door the  </a:t>
            </a:r>
          </a:p>
          <a:p>
            <a:r>
              <a:rPr lang="en-US" dirty="0"/>
              <a:t>The mother’s hands were resting on her children’s shoulders.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371600"/>
            <a:ext cx="784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Combine the following sentences and phrases into one concise sentence.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Write it two times (same info---just write it two different ways) 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You can chose to use complex or compound sentence structures.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Consider moving modifiers to change where you put the emphasis.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You can add or delete words, but be sure to maintain clarity and meaning. 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#36:  Power Words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399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What does the last word in each of these sentences do?  </a:t>
            </a:r>
          </a:p>
          <a:p>
            <a:r>
              <a:rPr lang="en-US" sz="2600" dirty="0"/>
              <a:t>Why do you think the author chose to word the sentence with this structure?</a:t>
            </a:r>
          </a:p>
          <a:p>
            <a:endParaRPr lang="en-US" sz="2600" dirty="0"/>
          </a:p>
          <a:p>
            <a:pPr>
              <a:buNone/>
            </a:pPr>
            <a:r>
              <a:rPr lang="en-US" sz="2600" dirty="0"/>
              <a:t>Sample Sentences:</a:t>
            </a:r>
          </a:p>
          <a:p>
            <a:r>
              <a:rPr lang="en-US" sz="2600" dirty="0"/>
              <a:t>The man toppled to one side, crumpled against the railing, dead.</a:t>
            </a:r>
          </a:p>
          <a:p>
            <a:r>
              <a:rPr lang="en-US" sz="2600" dirty="0"/>
              <a:t>The car, swerving to avoid the child, hit a guardrail, loudly.</a:t>
            </a:r>
          </a:p>
          <a:p>
            <a:r>
              <a:rPr lang="en-US" sz="2600" dirty="0"/>
              <a:t>The winner jumped from her seat, overwhelmed by the applause, joyous.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5791200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Practice:  Write two sentences of your own, copying the style in the samples.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1905000"/>
            <a:ext cx="7924800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M#4: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War is for men, at some terrible level the closest thing to what childbirth is for women: the initiation into the power of life and death.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Model Sentence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>
            <a:normAutofit/>
          </a:bodyPr>
          <a:lstStyle/>
          <a:p>
            <a:r>
              <a:rPr lang="en-US" sz="2000" dirty="0"/>
              <a:t>For Model Sentences, you are paying attention to style, format, effect, word choice, punctuation, etc.  </a:t>
            </a:r>
          </a:p>
          <a:p>
            <a:r>
              <a:rPr lang="en-US" sz="2000" dirty="0"/>
              <a:t>Copy the sentence, mark it up, write what you notice.  Could you copy this style?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609600" y="3429000"/>
            <a:ext cx="7924800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M#1: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If there were an Olympic contest for talking, Shelly Stalls would sweep the event.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921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Model Sentence</a:t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2438400"/>
            <a:ext cx="7924800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M#2: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They handle the BB gun carelessly, trading it back and forth, each slinging the barrel over his shoulder like a hunter in a frontier television show.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293"/>
            <a:ext cx="8229600" cy="1143000"/>
          </a:xfrm>
        </p:spPr>
        <p:txBody>
          <a:bodyPr/>
          <a:lstStyle/>
          <a:p>
            <a:r>
              <a:rPr lang="en-US" dirty="0"/>
              <a:t>Three Types of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Simple</a:t>
            </a:r>
            <a:r>
              <a:rPr lang="en-US" dirty="0"/>
              <a:t> = 1 independent clause (complete sentence)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marL="971550" lvl="1" indent="-457200">
              <a:buFont typeface="+mj-lt"/>
              <a:buAutoNum type="arabicParenR"/>
            </a:pPr>
            <a:r>
              <a:rPr lang="en-US" dirty="0"/>
              <a:t>School is a requirement for all kids.</a:t>
            </a:r>
          </a:p>
          <a:p>
            <a:pPr marL="971550" lvl="1" indent="-457200">
              <a:buFont typeface="+mj-lt"/>
              <a:buAutoNum type="arabicParenR"/>
            </a:pPr>
            <a:r>
              <a:rPr lang="en-US" dirty="0"/>
              <a:t>Mike and Anna just applied for the first jobs in Concord Mills.</a:t>
            </a:r>
          </a:p>
          <a:p>
            <a:pPr marL="971550" lvl="1" indent="-457200">
              <a:buFont typeface="+mj-lt"/>
              <a:buAutoNum type="arabicParenR"/>
            </a:pPr>
            <a:r>
              <a:rPr lang="en-US" dirty="0"/>
              <a:t>Robert runs track and plays basketball. </a:t>
            </a:r>
          </a:p>
        </p:txBody>
      </p:sp>
    </p:spTree>
    <p:extLst>
      <p:ext uri="{BB962C8B-B14F-4D97-AF65-F5344CB8AC3E}">
        <p14:creationId xmlns:p14="http://schemas.microsoft.com/office/powerpoint/2010/main" val="109589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53340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8072" y="2172854"/>
            <a:ext cx="7924800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M#3: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The barefooted drummer, beating a folded newspaper with whisk-brooms in lieu of a drum, stirs the eye’s ear like a blast of brasses in a midnight street.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68580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Model Sentence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2286000"/>
            <a:ext cx="7924800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M#5: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The house was far from everything, in the heart of the desert, next to a settlement with miserable, burning streets where the goats committed suicide from desolation when the winds of misfortune blew.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Morris spoke quickly and complained a while longer, a disgruntled customer</a:t>
            </a:r>
          </a:p>
          <a:p>
            <a:r>
              <a:rPr lang="en-US" dirty="0"/>
              <a:t>in the manager’s office.</a:t>
            </a:r>
          </a:p>
          <a:p>
            <a:r>
              <a:rPr lang="en-US" dirty="0"/>
              <a:t>b. Beautifully, Clara sang, winning first place in the contest, her competitors</a:t>
            </a:r>
          </a:p>
          <a:p>
            <a:r>
              <a:rPr lang="en-US" dirty="0"/>
              <a:t>not even close to her talent.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It was dark when I got up in the morning, frosty when I followed my</a:t>
            </a:r>
          </a:p>
          <a:p>
            <a:r>
              <a:rPr lang="en-US" dirty="0"/>
              <a:t>breath to school.</a:t>
            </a:r>
          </a:p>
          <a:p>
            <a:r>
              <a:rPr lang="en-US" dirty="0"/>
              <a:t>Julia Alvarez, “Snow”</a:t>
            </a:r>
          </a:p>
          <a:p>
            <a:r>
              <a:rPr lang="en-US" dirty="0"/>
              <a:t>a. It was early when the bus came by from the school, late when it returned</a:t>
            </a:r>
          </a:p>
          <a:p>
            <a:r>
              <a:rPr lang="en-US" dirty="0"/>
              <a:t>the children to their homes.</a:t>
            </a:r>
          </a:p>
          <a:p>
            <a:r>
              <a:rPr lang="en-US" dirty="0"/>
              <a:t>b. It was a fine car, shiny with chrome and paint and sleek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She wore her coarse, straight hair, which was slightly streaked with gray, in a long braided rope across the top of her head.</a:t>
            </a:r>
          </a:p>
          <a:p>
            <a:r>
              <a:rPr lang="en-US" dirty="0"/>
              <a:t>Maya Angelou, </a:t>
            </a:r>
            <a:r>
              <a:rPr lang="en-US" i="1" dirty="0"/>
              <a:t>Wouldn’t Take Nothing for My Journey Now</a:t>
            </a:r>
          </a:p>
          <a:p>
            <a:r>
              <a:rPr lang="en-US" dirty="0"/>
              <a:t>a. They played the grueling, championship matches, which were completely unpredictable by forecasters, with an amazing energy from the weakest players to the strongest.</a:t>
            </a:r>
          </a:p>
          <a:p>
            <a:r>
              <a:rPr lang="en-US" dirty="0"/>
              <a:t>b. The arrangement, beautiful, freshly picked from the garden, smelled of a combination of lilies, sage, and magnolia.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elephant was dying, in great agony, very slowly.</a:t>
            </a:r>
          </a:p>
          <a:p>
            <a:r>
              <a:rPr lang="en-US" dirty="0"/>
              <a:t>George Orwell, “Shooting an Elephant”</a:t>
            </a:r>
          </a:p>
          <a:p>
            <a:r>
              <a:rPr lang="en-US" dirty="0"/>
              <a:t>2. MODEL: In the back room of the laboratory, the white rats in their cages ran and</a:t>
            </a:r>
          </a:p>
          <a:p>
            <a:r>
              <a:rPr lang="en-US" dirty="0"/>
              <a:t>skittered and squeaked.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Dumpster diving is outdoor work, often surprisingly pleasant.</a:t>
            </a:r>
          </a:p>
          <a:p>
            <a:r>
              <a:rPr lang="en-US" dirty="0"/>
              <a:t>Lars </a:t>
            </a:r>
            <a:r>
              <a:rPr lang="en-US" dirty="0" err="1"/>
              <a:t>Eighner</a:t>
            </a:r>
            <a:r>
              <a:rPr lang="en-US" dirty="0"/>
              <a:t>, “On Dumpster Diving”</a:t>
            </a:r>
          </a:p>
          <a:p>
            <a:r>
              <a:rPr lang="en-US" dirty="0"/>
              <a:t>a. sometimes quite costly</a:t>
            </a:r>
          </a:p>
          <a:p>
            <a:r>
              <a:rPr lang="en-US" dirty="0"/>
              <a:t>b. is recreational activity</a:t>
            </a:r>
          </a:p>
          <a:p>
            <a:r>
              <a:rPr lang="en-US" dirty="0"/>
              <a:t>c. mall strolling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Near the cab, idling in front of the mortuary, was a huge Oldsmobile.</a:t>
            </a:r>
          </a:p>
          <a:p>
            <a:r>
              <a:rPr lang="en-US" dirty="0"/>
              <a:t>Stephen King, </a:t>
            </a:r>
            <a:r>
              <a:rPr lang="en-US" i="1" dirty="0"/>
              <a:t>Hearts in Atlantis</a:t>
            </a:r>
          </a:p>
          <a:p>
            <a:r>
              <a:rPr lang="en-US" dirty="0"/>
              <a:t>a. was a skittering gecko</a:t>
            </a:r>
          </a:p>
          <a:p>
            <a:r>
              <a:rPr lang="en-US" dirty="0"/>
              <a:t>b. behind the pool</a:t>
            </a:r>
          </a:p>
          <a:p>
            <a:r>
              <a:rPr lang="en-US" dirty="0"/>
              <a:t>c. zigzagging in back of the cabana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Above the fields and pastures, the mountains were just becoming visible</a:t>
            </a:r>
          </a:p>
          <a:p>
            <a:r>
              <a:rPr lang="en-US" dirty="0"/>
              <a:t>as the morning fog burned away.</a:t>
            </a:r>
          </a:p>
          <a:p>
            <a:r>
              <a:rPr lang="en-US" dirty="0"/>
              <a:t>Charles Frazier, </a:t>
            </a:r>
            <a:r>
              <a:rPr lang="en-US" i="1" dirty="0"/>
              <a:t>Cold Mountain</a:t>
            </a:r>
          </a:p>
          <a:p>
            <a:r>
              <a:rPr lang="en-US" dirty="0"/>
              <a:t>a. were just becoming interested</a:t>
            </a:r>
          </a:p>
          <a:p>
            <a:r>
              <a:rPr lang="en-US" dirty="0"/>
              <a:t>b. when the fire alarm sounded</a:t>
            </a:r>
          </a:p>
          <a:p>
            <a:r>
              <a:rPr lang="en-US" dirty="0"/>
              <a:t>c. after the cartoons and previews</a:t>
            </a:r>
          </a:p>
          <a:p>
            <a:r>
              <a:rPr lang="en-US" dirty="0"/>
              <a:t>d. the kids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MODEL: Twisting and punching and kicking, the two boys rolled across the</a:t>
            </a:r>
          </a:p>
          <a:p>
            <a:r>
              <a:rPr lang="en-US" dirty="0"/>
              <a:t>floor.</a:t>
            </a:r>
          </a:p>
          <a:p>
            <a:r>
              <a:rPr lang="en-US" dirty="0"/>
              <a:t>Lois Duncan, </a:t>
            </a:r>
            <a:r>
              <a:rPr lang="en-US" i="1" dirty="0"/>
              <a:t>A Gift of Magic</a:t>
            </a:r>
          </a:p>
          <a:p>
            <a:r>
              <a:rPr lang="en-US" dirty="0"/>
              <a:t>a. The winning team was laughing and yelling and celebrating.</a:t>
            </a:r>
          </a:p>
          <a:p>
            <a:r>
              <a:rPr lang="en-US" dirty="0"/>
              <a:t>b. The team cavorted.</a:t>
            </a:r>
          </a:p>
          <a:p>
            <a:r>
              <a:rPr lang="en-US" dirty="0"/>
              <a:t>c. The cavorting was inside the locker room.</a:t>
            </a:r>
          </a:p>
          <a:p>
            <a:r>
              <a:rPr lang="en-US" dirty="0"/>
              <a:t>2. MODEL: He fell back, exhausted, his ankle pounding.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293"/>
            <a:ext cx="8229600" cy="1143000"/>
          </a:xfrm>
        </p:spPr>
        <p:txBody>
          <a:bodyPr/>
          <a:lstStyle/>
          <a:p>
            <a:r>
              <a:rPr lang="en-US" dirty="0"/>
              <a:t>Three Types of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469" y="1178293"/>
            <a:ext cx="8229600" cy="266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2.  Compound </a:t>
            </a:r>
            <a:r>
              <a:rPr lang="en-US" dirty="0"/>
              <a:t>= 2 independent clauses</a:t>
            </a:r>
          </a:p>
          <a:p>
            <a:pPr lvl="1"/>
            <a:r>
              <a:rPr lang="en-US" dirty="0"/>
              <a:t>Can be split into two complete sentences</a:t>
            </a:r>
          </a:p>
          <a:p>
            <a:pPr lvl="1"/>
            <a:r>
              <a:rPr lang="en-US" dirty="0"/>
              <a:t>Two ways to form compound sentences: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/>
              <a:t>, + FANBOYS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/>
              <a:t>;</a:t>
            </a:r>
          </a:p>
          <a:p>
            <a:pPr marL="1371600" lvl="2" indent="-457200">
              <a:buFont typeface="+mj-lt"/>
              <a:buAutoNum type="arabicParenR"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4741" y="3845293"/>
            <a:ext cx="80330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Examples: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000" dirty="0"/>
              <a:t>Janice went on vacation to London, and she watched the Changing of the Guard at Buckingham Palace.  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000" dirty="0"/>
              <a:t>Joseph worked extra hours during school break; he spent all his money fixing up his car.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000" dirty="0"/>
              <a:t>Benjamin ran for class president; however, he did not win.</a:t>
            </a:r>
          </a:p>
        </p:txBody>
      </p:sp>
    </p:spTree>
    <p:extLst>
      <p:ext uri="{BB962C8B-B14F-4D97-AF65-F5344CB8AC3E}">
        <p14:creationId xmlns:p14="http://schemas.microsoft.com/office/powerpoint/2010/main" val="182314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fell back, exhausted, his ankle pounding.</a:t>
            </a:r>
          </a:p>
          <a:p>
            <a:r>
              <a:rPr lang="en-US" dirty="0"/>
              <a:t>Ralph Ellison, “Flying Home”</a:t>
            </a:r>
          </a:p>
          <a:p>
            <a:r>
              <a:rPr lang="en-US" dirty="0"/>
              <a:t>a. She raced fast.</a:t>
            </a:r>
          </a:p>
          <a:p>
            <a:r>
              <a:rPr lang="en-US" dirty="0"/>
              <a:t>b. She was determined.</a:t>
            </a:r>
          </a:p>
          <a:p>
            <a:r>
              <a:rPr lang="en-US" dirty="0"/>
              <a:t>c. Her lungs were bursting.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Alone, Tom looked around the room and knew that he was a stranger</a:t>
            </a:r>
          </a:p>
          <a:p>
            <a:r>
              <a:rPr lang="en-US" dirty="0"/>
              <a:t>here.</a:t>
            </a:r>
          </a:p>
          <a:p>
            <a:r>
              <a:rPr lang="en-US" dirty="0"/>
              <a:t>Hal Borland, </a:t>
            </a:r>
            <a:r>
              <a:rPr lang="en-US" i="1" dirty="0"/>
              <a:t>When the Legends Die</a:t>
            </a:r>
          </a:p>
          <a:p>
            <a:r>
              <a:rPr lang="en-US" dirty="0"/>
              <a:t>a. Clark was afraid.</a:t>
            </a:r>
          </a:p>
          <a:p>
            <a:r>
              <a:rPr lang="en-US" dirty="0"/>
              <a:t>b. Clark walked down the alley.</a:t>
            </a:r>
          </a:p>
          <a:p>
            <a:r>
              <a:rPr lang="en-US" dirty="0"/>
              <a:t>c. Clark hoped something.</a:t>
            </a:r>
          </a:p>
          <a:p>
            <a:r>
              <a:rPr lang="en-US" dirty="0"/>
              <a:t>d. Clark hoped that he was alone there.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293"/>
            <a:ext cx="8229600" cy="1143000"/>
          </a:xfrm>
        </p:spPr>
        <p:txBody>
          <a:bodyPr/>
          <a:lstStyle/>
          <a:p>
            <a:r>
              <a:rPr lang="en-US" dirty="0"/>
              <a:t>Three Types of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76" y="119995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 startAt="3"/>
            </a:pPr>
            <a:r>
              <a:rPr lang="en-US" b="1" dirty="0"/>
              <a:t>Complex </a:t>
            </a:r>
            <a:r>
              <a:rPr lang="en-US" dirty="0"/>
              <a:t>= 1 independent clause + 1 dependent clause (a dependent clause is a fragment by itself---it DEPENDS on the independent clause to make one, complete sentence)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Examples:  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/>
              <a:t>Because it looked like it would rain, I brought my umbrella.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/>
              <a:t>I bought a car because I wanted to be independent.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/>
              <a:t>Since I was late to class, I got a referral.</a:t>
            </a:r>
          </a:p>
          <a:p>
            <a:pPr marL="914400" lvl="1" indent="-514350">
              <a:buFont typeface="+mj-lt"/>
              <a:buAutoNum type="arabicParenR"/>
            </a:pPr>
            <a:endParaRPr lang="en-US" dirty="0"/>
          </a:p>
          <a:p>
            <a:pPr marL="1371600" lvl="2" indent="-45720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35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SENTENCE MODEL 1:</a:t>
            </a:r>
            <a:br>
              <a:rPr lang="en-US" dirty="0"/>
            </a:br>
            <a:r>
              <a:rPr lang="en-US" dirty="0"/>
              <a:t>SUBORDINATING CONJUNCTIONS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038600"/>
            <a:ext cx="8229600" cy="121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What do you notice about this sentence</a:t>
            </a:r>
            <a:r>
              <a:rPr lang="en-US" sz="2400" dirty="0"/>
              <a:t>?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b="1" dirty="0"/>
              <a:t>Although the weatherman said it would be sunny, it poured down rain.</a:t>
            </a:r>
          </a:p>
          <a:p>
            <a:endParaRPr lang="en-US" sz="2400" dirty="0"/>
          </a:p>
          <a:p>
            <a:pPr algn="ctr">
              <a:buNone/>
            </a:pPr>
            <a:r>
              <a:rPr lang="en-US" sz="2400" dirty="0"/>
              <a:t>Your Turn! ---Write TWO original sentences.  </a:t>
            </a:r>
            <a:r>
              <a:rPr lang="en-US" sz="2400" dirty="0">
                <a:sym typeface="Wingdings" pitchFamily="2" charset="2"/>
              </a:rPr>
              <a:t>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9200" y="20574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After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Even though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Even if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If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Although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Provided that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Unless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Until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Since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When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Whenever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Though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 that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When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 soon as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Before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Because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19050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Begin a sentence with one of the following: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 MODEL 2: ADVERBS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7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/>
              <a:t>BEGIN YOUR SENTENCE WITH AN ADVERB SUCH AS ONE OF THE FOLLOWING: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2057400"/>
          <a:ext cx="73914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affectionately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alarmingly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angrily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anxiously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apathetically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awkwardly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beautifully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bravely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calmly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comfortably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competently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compassionately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confidently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cowardly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creatively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cruelly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curiously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defensively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desperately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eagerly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enviously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evasively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evilly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excitedly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fearlessly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gently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gladly</a:t>
                      </a:r>
                    </a:p>
                    <a:p>
                      <a:r>
                        <a:rPr lang="en-US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gratefully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81000" y="4267200"/>
            <a:ext cx="8077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EXAMPLE:  What do you notice about this sentence</a:t>
            </a:r>
            <a:r>
              <a:rPr lang="en-US" sz="2000" dirty="0"/>
              <a:t>?</a:t>
            </a:r>
          </a:p>
          <a:p>
            <a:endParaRPr lang="en-US" dirty="0"/>
          </a:p>
          <a:p>
            <a:r>
              <a:rPr lang="en-US" dirty="0"/>
              <a:t>	Vindictively, he pulled her ponytail after she hid his iPod.</a:t>
            </a:r>
          </a:p>
        </p:txBody>
      </p:sp>
      <p:sp>
        <p:nvSpPr>
          <p:cNvPr id="7" name="Rectangle 6"/>
          <p:cNvSpPr/>
          <p:nvPr/>
        </p:nvSpPr>
        <p:spPr>
          <a:xfrm>
            <a:off x="1676400" y="5867400"/>
            <a:ext cx="45642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dirty="0"/>
              <a:t>Your Turn! ---Write TWO original sentences. 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64247</TotalTime>
  <Words>4574</Words>
  <Application>Microsoft Office PowerPoint</Application>
  <PresentationFormat>On-screen Show (4:3)</PresentationFormat>
  <Paragraphs>795</Paragraphs>
  <Slides>61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7" baseType="lpstr">
      <vt:lpstr>Arial</vt:lpstr>
      <vt:lpstr>Calibri</vt:lpstr>
      <vt:lpstr>Symbol</vt:lpstr>
      <vt:lpstr>Times New Roman</vt:lpstr>
      <vt:lpstr>Wingdings</vt:lpstr>
      <vt:lpstr>Office Theme</vt:lpstr>
      <vt:lpstr>Varying Sentence Structure</vt:lpstr>
      <vt:lpstr>Remember diagramming sentences?</vt:lpstr>
      <vt:lpstr>What am I?  Why do I matter?</vt:lpstr>
      <vt:lpstr>Parts of Speech</vt:lpstr>
      <vt:lpstr>Three Types of Sentences</vt:lpstr>
      <vt:lpstr>Three Types of Sentences</vt:lpstr>
      <vt:lpstr>Three Types of Sentences</vt:lpstr>
      <vt:lpstr>SENTENCE MODEL 1: SUBORDINATING CONJUNCTIONS</vt:lpstr>
      <vt:lpstr>SENTENCE MODEL 2: ADVERBS</vt:lpstr>
      <vt:lpstr>SENTENCE MODEL :SENTENCE MODEL 3: TWO ADVERBS </vt:lpstr>
      <vt:lpstr>Sentence Model 4 Too + (Adjective) + to + (verb) </vt:lpstr>
      <vt:lpstr>SENTENCE MODEL 5: APPOSITIVES </vt:lpstr>
      <vt:lpstr>SENTENCE MODEL 6: Prepositions </vt:lpstr>
      <vt:lpstr>SENTENCE MODEL 7: Two Adjectives </vt:lpstr>
      <vt:lpstr>SENTENCE MODEL 8: “-ing” verbs </vt:lpstr>
      <vt:lpstr>SENTENCE MODEL 9: -ed phrase *Identify the dependent and independent clauses</vt:lpstr>
      <vt:lpstr>SENTENCE MODEL 10:  To + verb *This is the INFINITIVE form  </vt:lpstr>
      <vt:lpstr>SENTENCE MODEL 11:   Single –ed adjective </vt:lpstr>
      <vt:lpstr>SENTENCE MODEL 12:   Combining Sentences</vt:lpstr>
      <vt:lpstr>SENTENCE MODEL 13:   “-ing” phrase in the MIDDLE of a sentence</vt:lpstr>
      <vt:lpstr>Model #14: Parallel Structure </vt:lpstr>
      <vt:lpstr>Model #15:  Titles Place the following types of titles in the appropriate category: movie short story poem        epic poem article  album newspaper magazine        song  book website </vt:lpstr>
      <vt:lpstr>Model #16:  Subject-Verb Agreement</vt:lpstr>
      <vt:lpstr>Model #17:  Pronoun-Antecedent Agreement</vt:lpstr>
      <vt:lpstr>Model #18: Indefinite Pronouns and Agreement</vt:lpstr>
      <vt:lpstr>Indefinite Pronouns and S-V Agreement:  Practice</vt:lpstr>
      <vt:lpstr>Model #19:  Indefinite Pronouns and P-A Agreement:  Practice</vt:lpstr>
      <vt:lpstr>Model #20:  Subject-Verb Agreement with “or/nor”</vt:lpstr>
      <vt:lpstr>Model #21:  Agreement:  Collective Nouns</vt:lpstr>
      <vt:lpstr>Agreement:  Practice  Directions:  For #1-5, select the correct verb AND write the subject it is agreeing with in the sentence.  For #6-13, provide the appropriate pronoun AND write the antecedent it is replacing. </vt:lpstr>
      <vt:lpstr>Agreement:  Practice Directions:  For #1-7, select the correct verb AND write the subject it is agreeing with in the sentence.  For #8-15, provide the appropriate pronoun AND write the antecedent it is replacing. </vt:lpstr>
      <vt:lpstr>Model #22:  Opening Adjective  </vt:lpstr>
      <vt:lpstr>Model #23:  Delayed Adjective </vt:lpstr>
      <vt:lpstr>Model #24:  Opening Adverb</vt:lpstr>
      <vt:lpstr>Model #25:  Delayed Adverb</vt:lpstr>
      <vt:lpstr>Model #26:  Absolute Phrase (A group of words that modifies an independent clause as a whole) </vt:lpstr>
      <vt:lpstr>Model #27:  Appositive Phrase (Words that rename or describe nouns they are next to) </vt:lpstr>
      <vt:lpstr>Model #28:  Prepositional Phrases  </vt:lpstr>
      <vt:lpstr>Model #29:  Participial Phrases </vt:lpstr>
      <vt:lpstr>Model #30:  Review Clauses </vt:lpstr>
      <vt:lpstr>Model #31:  Combining for Clarity and Fluency </vt:lpstr>
      <vt:lpstr>Model #32:  Not-So-Simple Simple Sentences</vt:lpstr>
      <vt:lpstr>Model #33:  Combining Sentences</vt:lpstr>
      <vt:lpstr>Model #34:  Combining Sentences</vt:lpstr>
      <vt:lpstr>Model #35:  Combining Sentences</vt:lpstr>
      <vt:lpstr>Model #36:  Power Words </vt:lpstr>
      <vt:lpstr>PowerPoint Presentation</vt:lpstr>
      <vt:lpstr>Model Sentence</vt:lpstr>
      <vt:lpstr> Model Sentence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Varying Sentence Structure</dc:title>
  <dc:creator>sarah.vanwyhe</dc:creator>
  <cp:lastModifiedBy>Sarah Honeycutt</cp:lastModifiedBy>
  <cp:revision>1328</cp:revision>
  <dcterms:created xsi:type="dcterms:W3CDTF">2014-08-29T10:45:15Z</dcterms:created>
  <dcterms:modified xsi:type="dcterms:W3CDTF">2017-04-10T17:01:24Z</dcterms:modified>
</cp:coreProperties>
</file>