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74" r:id="rId7"/>
    <p:sldId id="262" r:id="rId8"/>
    <p:sldId id="263" r:id="rId9"/>
    <p:sldId id="264" r:id="rId10"/>
    <p:sldId id="265" r:id="rId11"/>
    <p:sldId id="275" r:id="rId12"/>
    <p:sldId id="276" r:id="rId13"/>
    <p:sldId id="267" r:id="rId14"/>
    <p:sldId id="268" r:id="rId15"/>
    <p:sldId id="269" r:id="rId16"/>
    <p:sldId id="270" r:id="rId17"/>
    <p:sldId id="277" r:id="rId18"/>
    <p:sldId id="278" r:id="rId19"/>
    <p:sldId id="272" r:id="rId20"/>
    <p:sldId id="281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EC00-D4D6-42E2-A7E1-BE4E556EF908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6FC3-F658-4B1E-9EDB-30569FA6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#7-9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/>
              <a:t>The gun owner _______ his right to bear arms.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happy, supporting crowd roared with _______ when the presidential election results were announced.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city held a ________ for community members to discuss the light rail.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If the principal cut passing periods from five to three minutes, there would be a ________ from students.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________ detective examined the crime scene.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Tyrell could sing every Brick Squad song _______; he never missed a word.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My college professor was a _______ ; he spoke four languages and understood how each worked.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When I started work with Cabarrus County Schools, I had to learn the district’s ______, including tons of acronyms (ISS, OSS, ESL, etc.).</a:t>
            </a:r>
          </a:p>
          <a:p>
            <a:pPr>
              <a:buFont typeface="+mj-lt"/>
              <a:buAutoNum type="arabicPeriod"/>
            </a:pPr>
            <a:r>
              <a:rPr lang="en-US" sz="2000"/>
              <a:t>When my sister </a:t>
            </a:r>
            <a:r>
              <a:rPr lang="en-US" sz="2000" dirty="0"/>
              <a:t>avoids telling the truth to get out of trouble, she resorts to ___________.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________ speakers/presenters annoy me because they talk too long.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r>
              <a:rPr lang="en-US" sz="1800" b="1" dirty="0"/>
              <a:t>Write the ANSWER for each sentence AND a context clue you used to figure it out.</a:t>
            </a:r>
            <a:br>
              <a:rPr lang="en-US" sz="1800" b="1" dirty="0"/>
            </a:br>
            <a:br>
              <a:rPr lang="en-US" sz="1800" dirty="0"/>
            </a:br>
            <a:r>
              <a:rPr lang="en-US" sz="1800" dirty="0"/>
              <a:t>acclamation 	clamor		declaim		forensic		forum  lingo		linguist		circumlocution	verbatim		verbose 			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35989"/>
              </p:ext>
            </p:extLst>
          </p:nvPr>
        </p:nvGraphicFramePr>
        <p:xfrm>
          <a:off x="762000" y="2003622"/>
          <a:ext cx="7467600" cy="3137266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acclamation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applause; approval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clamor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protest;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loud outcry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declaim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speak loudly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 passionately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forensic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legal proceedings; using science to investigate a crime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forum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public meeting for open discussion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8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97286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012967"/>
              </p:ext>
            </p:extLst>
          </p:nvPr>
        </p:nvGraphicFramePr>
        <p:xfrm>
          <a:off x="810837" y="1905000"/>
          <a:ext cx="7467600" cy="313726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lingo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unfamiliar language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(word unique to a place)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linguist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person who studies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language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circumlocution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talking in circles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verbatim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word for word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verbose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using more words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than needed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8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62422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144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Complete the following analogies (note what KIND of relationship each expresses). </a:t>
            </a:r>
            <a:br>
              <a:rPr lang="en-US" sz="1800" dirty="0"/>
            </a:br>
            <a:r>
              <a:rPr lang="en-US" sz="1800" b="1" dirty="0"/>
              <a:t>* Write out the entire analogy for credit.</a:t>
            </a:r>
            <a:br>
              <a:rPr lang="en-US" sz="1800" dirty="0"/>
            </a:br>
            <a:r>
              <a:rPr lang="en-US" sz="1800" dirty="0"/>
              <a:t>acclamation 	clamor		declaim		forensic		forum  lingo		linguist		circumlocution	verbatim		verbose 			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: public :: meeting : employees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Screaming : silence ::  ___________ : quiet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Fib : white lie :: ___________ : evasive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: calmly support :: being rowdy : being peaceful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dialect : “reckon” :: ___________ : “frenemy”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Denounce : disapprove :: ___________ : approve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: quoted :: transcribed : copied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medicinal : healthcare :: ___________ :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: language :: physicist :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shy person : limited words :: ___________ person: never short of words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934200" cy="39703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Gaia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the earth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Terra:		land, ground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Humus: 		earth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Mons:		mountain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Pastor:		shepherd				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9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56631"/>
              </p:ext>
            </p:extLst>
          </p:nvPr>
        </p:nvGraphicFramePr>
        <p:xfrm>
          <a:off x="838200" y="533400"/>
          <a:ext cx="7467600" cy="598932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apogee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farthest point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from the Earth; highest point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geocentric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considering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the Earth as the center of the planets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perigee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when a planet is nearest the Earth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inter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bury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terrestrial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the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Earth’s inhabitants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exhume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dig up out of the ground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mountebank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trickster, swindler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paramount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most important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pastoral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country life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repast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meal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9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144000" cy="57912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The moon reaches its _________ once a month, at which point it may appear larger since it is closer to Earth.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Allen wanted to be cremated rather than _________ so his ashes could be sprinkled over the ocean.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ET is an Extra _________ being because he is from another planet.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During the ________ of his career, Larry was CEO of Kodak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The Earth is ___________ since the other planets surround it.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The cafeteria’s ________ typically includes pizza.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Sam is such a ___________ that no one takes him serious anymore.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The bodies were __________ when the investigation was reopened.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Education and work ethic are ___________ to success.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I grew up in the city, but now I prefer a __________ lifestyle with open fields, blue sky, and crickets.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1" y="0"/>
            <a:ext cx="8839200" cy="914400"/>
          </a:xfrm>
        </p:spPr>
        <p:txBody>
          <a:bodyPr>
            <a:noAutofit/>
          </a:bodyPr>
          <a:lstStyle/>
          <a:p>
            <a:br>
              <a:rPr lang="en-US" sz="1800" dirty="0"/>
            </a:br>
            <a:br>
              <a:rPr lang="en-US" sz="1800" dirty="0"/>
            </a:br>
            <a:r>
              <a:rPr lang="en-US" sz="1800" b="1" dirty="0"/>
              <a:t>Write the ANSWER for each sentence AND a context clue you used to figure it out.</a:t>
            </a:r>
            <a:br>
              <a:rPr lang="en-US" sz="1800" b="1" dirty="0"/>
            </a:br>
            <a:r>
              <a:rPr lang="en-US" sz="1800" dirty="0"/>
              <a:t>apogee		geocentric         	perigee		inter		terrestrial </a:t>
            </a:r>
            <a:br>
              <a:rPr lang="en-US" sz="1800" dirty="0"/>
            </a:br>
            <a:r>
              <a:rPr lang="en-US" sz="1800" dirty="0"/>
              <a:t>exhume		mountebank	paramount	pastoral		repast 			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395730"/>
              </p:ext>
            </p:extLst>
          </p:nvPr>
        </p:nvGraphicFramePr>
        <p:xfrm>
          <a:off x="818235" y="1974030"/>
          <a:ext cx="7467600" cy="313726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apogee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farthest point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from the Earth; highest point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geocentric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considering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the Earth as the center of the planets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perigee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when a planet is nearest the Earth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inter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bury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terrestrial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Arial"/>
                        </a:rPr>
                        <a:t>the</a:t>
                      </a:r>
                      <a:r>
                        <a:rPr lang="en-US" sz="1800" baseline="0">
                          <a:latin typeface="Calibri"/>
                          <a:ea typeface="SimSun"/>
                          <a:cs typeface="Arial"/>
                        </a:rPr>
                        <a:t> Earth’s 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inhabitants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9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347459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237664"/>
              </p:ext>
            </p:extLst>
          </p:nvPr>
        </p:nvGraphicFramePr>
        <p:xfrm>
          <a:off x="685800" y="2133600"/>
          <a:ext cx="7467600" cy="313726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exhume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dig up out of the ground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mountebank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trickster, swindler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paramount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most important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pastoral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country life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repast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meal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9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12234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839200" cy="914400"/>
          </a:xfrm>
        </p:spPr>
        <p:txBody>
          <a:bodyPr>
            <a:noAutofit/>
          </a:bodyPr>
          <a:lstStyle/>
          <a:p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Complete the following analogies (note what KIND of relationship each expresses). </a:t>
            </a:r>
            <a:br>
              <a:rPr lang="en-US" sz="1800" dirty="0"/>
            </a:br>
            <a:r>
              <a:rPr lang="en-US" sz="1800" b="1" dirty="0"/>
              <a:t>* Write out the entire analogy for credit. </a:t>
            </a:r>
            <a:br>
              <a:rPr lang="en-US" sz="1800" dirty="0"/>
            </a:br>
            <a:r>
              <a:rPr lang="en-US" sz="1800" dirty="0"/>
              <a:t>apogee		geocentric         	perigee		inter		terrestrial </a:t>
            </a:r>
            <a:br>
              <a:rPr lang="en-US" sz="1800" dirty="0"/>
            </a:br>
            <a:r>
              <a:rPr lang="en-US" sz="1800" dirty="0"/>
              <a:t>exhume		mountebank	paramount	pastoral		repast 			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point : exclaim as the best :: uncertain idea : question if it is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Rural : urban :: ___________ :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Sandwich : ___________ :: pop : beverage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:   center ::  circumference : outside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To sing: song :: to ___________ : dead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Villain : The Joker ::  ___________ : con-artist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Research medicine : scientist :: ___________  artifacts: archeologist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Failure : rock bottom ::  </a:t>
            </a:r>
            <a:r>
              <a:rPr lang="en-US" sz="2400"/>
              <a:t>___________  : peak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 ___________ : “close” moon :: always stationary : sun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Amphibious : water :: ___________ : ground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828800" y="1981200"/>
            <a:ext cx="6553200" cy="25853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Fateor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	to speak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Dico;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Dictum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to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36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say, to tell</a:t>
            </a:r>
            <a:endParaRPr kumimoji="0" lang="en-US" sz="3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Glotta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  		tongue, language</a:t>
            </a:r>
            <a:endParaRPr kumimoji="0" lang="en-US" sz="3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7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2" y="2209800"/>
            <a:ext cx="8229600" cy="1143000"/>
          </a:xfrm>
        </p:spPr>
        <p:txBody>
          <a:bodyPr/>
          <a:lstStyle/>
          <a:p>
            <a:r>
              <a:rPr lang="en-US" dirty="0"/>
              <a:t>Voc. #7-9 </a:t>
            </a:r>
            <a:r>
              <a:rPr lang="en-US" dirty="0" err="1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8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52117"/>
              </p:ext>
            </p:extLst>
          </p:nvPr>
        </p:nvGraphicFramePr>
        <p:xfrm>
          <a:off x="228600" y="152401"/>
          <a:ext cx="8686800" cy="6673251"/>
        </p:xfrm>
        <a:graphic>
          <a:graphicData uri="http://schemas.openxmlformats.org/drawingml/2006/table">
            <a:tbl>
              <a:tblPr/>
              <a:tblGrid>
                <a:gridCol w="202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Term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Symbol</a:t>
                      </a:r>
                      <a:endParaRPr lang="en-US" sz="16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Synonym/Definition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(1 – 2 words)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Antonym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affable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ditty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ineffable (adj) 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edict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acclamation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forensic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clamor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forum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declaim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apogee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344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inter (v)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5404"/>
                  </a:ext>
                </a:extLst>
              </a:tr>
              <a:tr h="4438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geocentric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659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terrestrial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3612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perigee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536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83984"/>
              </p:ext>
            </p:extLst>
          </p:nvPr>
        </p:nvGraphicFramePr>
        <p:xfrm>
          <a:off x="228600" y="152401"/>
          <a:ext cx="8686800" cy="6531570"/>
        </p:xfrm>
        <a:graphic>
          <a:graphicData uri="http://schemas.openxmlformats.org/drawingml/2006/table">
            <a:tbl>
              <a:tblPr/>
              <a:tblGrid>
                <a:gridCol w="202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Term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Symbol</a:t>
                      </a:r>
                      <a:endParaRPr lang="en-US" sz="16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Synonym/Definition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(1 – 2 words)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Antonym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interdiction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polyglot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jurisdiction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valediction(n)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malediction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lingo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verbatim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linguist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verbose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circumlocution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exhume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344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pastoral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54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mountebank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659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repast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3612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paramount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58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128838"/>
              </p:ext>
            </p:extLst>
          </p:nvPr>
        </p:nvGraphicFramePr>
        <p:xfrm>
          <a:off x="838200" y="533401"/>
          <a:ext cx="7467600" cy="603660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affable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easy to speak to; friendly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ineffable (adj) 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beyond description;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unable to describe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word choice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ditty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simple song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edict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decree (law or rule) issued by an authority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interdiction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act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forbidding; a prohibition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jurisdiction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control and authority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malediction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curse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valediction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farewell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speech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polyglot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person who knows several languages well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5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7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898166" y="5120058"/>
            <a:ext cx="680788" cy="175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2000" dirty="0"/>
              <a:t>Authors use purposeful  ___________ to convey their meaning to readers through details that create images and mood.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“The teensy weensy spider climbed up the water spout,”  is a popular children’s _________ .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Because the counselor was __________ , students felt comfortable talking to her about their lives.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One of the principal’s __________ is that no hats are to be worn in the building.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breathtaking view from the mountaintop was __________ ; words would not do it justice.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My mom is a _____________; she speaks English, French, and German.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police could not arrest the criminal because he was out of their ______________ after he fled the country.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angry witch combined her _______________ with a potion to ensure the destruction of her enemy.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The senior with the highest GPA gives the _______________ at graduation.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During the prohibition, there was an _____________ on alcohol, so people began smuggling their booze.  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144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r>
              <a:rPr lang="en-US" sz="1800" b="1" dirty="0"/>
              <a:t>Write the ANSWER for each sentence AND a context clue you used to figure it out.</a:t>
            </a:r>
            <a:br>
              <a:rPr lang="en-US" sz="1800" b="1" dirty="0"/>
            </a:br>
            <a:r>
              <a:rPr lang="en-US" sz="1800" dirty="0"/>
              <a:t>affable		ineffable		diction		ditty		edict</a:t>
            </a:r>
            <a:br>
              <a:rPr lang="en-US" sz="1800" dirty="0"/>
            </a:br>
            <a:r>
              <a:rPr lang="en-US" sz="1800" dirty="0"/>
              <a:t>interdiction	jurisdiction	malediction	valediction	polyglot		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871738"/>
              </p:ext>
            </p:extLst>
          </p:nvPr>
        </p:nvGraphicFramePr>
        <p:xfrm>
          <a:off x="782797" y="1752600"/>
          <a:ext cx="7467600" cy="301752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affable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easy to speak to; friendly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ineffable (adj) 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beyond description;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unable to describe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word choice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ditty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simple song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edict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decree (law or rule) issued by an authority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7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898166" y="5120058"/>
            <a:ext cx="680788" cy="175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379128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53633"/>
              </p:ext>
            </p:extLst>
          </p:nvPr>
        </p:nvGraphicFramePr>
        <p:xfrm>
          <a:off x="906721" y="1808726"/>
          <a:ext cx="7467600" cy="329340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8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interdiction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act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forbidding; a prohibition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jurisdiction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control and authority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malediction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curse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valediction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farewell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speech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586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polyglot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person who knows several languages well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50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7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898166" y="5120058"/>
            <a:ext cx="680788" cy="175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9522" y="123535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196649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144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Complete the following analogies (note what KIND of relationship each expresses). </a:t>
            </a:r>
            <a:br>
              <a:rPr lang="en-US" sz="1800" dirty="0"/>
            </a:br>
            <a:r>
              <a:rPr lang="en-US" sz="1800" b="1" dirty="0"/>
              <a:t>* Write out the entire analogy for credit.</a:t>
            </a:r>
            <a:br>
              <a:rPr lang="en-US" sz="1800" dirty="0"/>
            </a:br>
            <a:r>
              <a:rPr lang="en-US" sz="1800" dirty="0"/>
              <a:t>affable		ineffable		diction		ditty		edict</a:t>
            </a:r>
            <a:br>
              <a:rPr lang="en-US" sz="1800" dirty="0"/>
            </a:br>
            <a:r>
              <a:rPr lang="en-US" sz="1800" dirty="0"/>
              <a:t>interdiction	jurisdiction	malediction	valediction	polyglot		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: language :: architect : buildings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Talkative : social :: listening : 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Breathtaking : ___________ :: shocking : speechless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Benediction : blessing :: _____________ : curse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Painter : colors :: writer : 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Land owner : property :: judge : 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Government : ____________ :: parents : 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Support : prevent :: permission : 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“Rain, rain, go away” : __________ :: “Harrison Bergeron” : short 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Greeting : welcoming :: ____________ : farewell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7086600" cy="34163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Clamo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cry</a:t>
            </a:r>
            <a:r>
              <a:rPr kumimoji="0" lang="en-US" sz="3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out; shout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0" dirty="0">
                <a:latin typeface="Calibri" pitchFamily="34" charset="0"/>
                <a:ea typeface="SimSun" pitchFamily="2" charset="-122"/>
                <a:cs typeface="Arial" pitchFamily="34" charset="0"/>
              </a:rPr>
              <a:t>Forum:		forum;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 place outside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Lingua:		speech; language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Loquor:		to speak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Verbum:		word  		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 </a:t>
            </a:r>
            <a:r>
              <a:rPr kumimoji="0" lang="en-US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8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09318"/>
              </p:ext>
            </p:extLst>
          </p:nvPr>
        </p:nvGraphicFramePr>
        <p:xfrm>
          <a:off x="838200" y="533400"/>
          <a:ext cx="7467600" cy="598932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acclamation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applause; approval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clamor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protest;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loud outcry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declaim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speak loudly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 passionately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forensic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legal proceedings; applying science to investigate a crime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forum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public meeting for open discussion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lingo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unfamiliar language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(word unique to a place)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linguist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person who studies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language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circumlocution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talking in circles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verbatim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word for word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verbose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using more words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than needed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Voc_EngII</a:t>
            </a:r>
            <a:r>
              <a:rPr lang="en-US" dirty="0"/>
              <a:t>_# 8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67702834"/>
                  </p:ext>
                </p:extLst>
              </p:nvPr>
            </p:nvGraphicFramePr>
            <p:xfrm>
              <a:off x="-1918855" y="3813205"/>
              <a:ext cx="2286000" cy="1714500"/>
            </p:xfrm>
            <a:graphic>
              <a:graphicData uri="http://schemas.microsoft.com/office/powerpoint/2016/slidezoom">
                <pslz:sldZm>
                  <pslz:sldZmObj sldId="275" cId="2972862927">
                    <pslz:zmPr id="{0DEAB6BC-89D1-4AB3-9657-F55311A5CCC8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4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918855" y="3813205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1633</Words>
  <Application>Microsoft Office PowerPoint</Application>
  <PresentationFormat>On-screen Show (4:3)</PresentationFormat>
  <Paragraphs>306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SimSun</vt:lpstr>
      <vt:lpstr>Arial</vt:lpstr>
      <vt:lpstr>Calibri</vt:lpstr>
      <vt:lpstr>Office Theme</vt:lpstr>
      <vt:lpstr>Vocabulary #7-9</vt:lpstr>
      <vt:lpstr>PowerPoint Presentation</vt:lpstr>
      <vt:lpstr>PowerPoint Presentation</vt:lpstr>
      <vt:lpstr>  Write the ANSWER for each sentence AND a context clue you used to figure it out. affable  ineffable  diction  ditty  edict interdiction jurisdiction malediction valediction polyglot   </vt:lpstr>
      <vt:lpstr>PowerPoint Presentation</vt:lpstr>
      <vt:lpstr>PowerPoint Presentation</vt:lpstr>
      <vt:lpstr>  Complete the following analogies (note what KIND of relationship each expresses).  * Write out the entire analogy for credit. affable  ineffable  diction  ditty  edict interdiction jurisdiction malediction valediction polyglot   </vt:lpstr>
      <vt:lpstr>PowerPoint Presentation</vt:lpstr>
      <vt:lpstr>PowerPoint Presentation</vt:lpstr>
      <vt:lpstr>  Write the ANSWER for each sentence AND a context clue you used to figure it out.  acclamation  clamor  declaim  forensic  forum  lingo  linguist  circumlocution verbatim  verbose     </vt:lpstr>
      <vt:lpstr>PowerPoint Presentation</vt:lpstr>
      <vt:lpstr>PowerPoint Presentation</vt:lpstr>
      <vt:lpstr>  Complete the following analogies (note what KIND of relationship each expresses).  * Write out the entire analogy for credit. acclamation  clamor  declaim  forensic  forum  lingo  linguist  circumlocution verbatim  verbose     </vt:lpstr>
      <vt:lpstr>PowerPoint Presentation</vt:lpstr>
      <vt:lpstr>PowerPoint Presentation</vt:lpstr>
      <vt:lpstr>  Write the ANSWER for each sentence AND a context clue you used to figure it out. apogee  geocentric          perigee  inter  terrestrial  exhume  mountebank paramount pastoral  repast    </vt:lpstr>
      <vt:lpstr>PowerPoint Presentation</vt:lpstr>
      <vt:lpstr>PowerPoint Presentation</vt:lpstr>
      <vt:lpstr>  Complete the following analogies (note what KIND of relationship each expresses).  * Write out the entire analogy for credit.  apogee  geocentric          perigee  inter  terrestrial  exhume  mountebank paramount pastoral  repast     </vt:lpstr>
      <vt:lpstr>Voc. #7-9 REview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#7-9</dc:title>
  <dc:creator>sarah.vanwyhe</dc:creator>
  <cp:lastModifiedBy>Sarah Honeycutt</cp:lastModifiedBy>
  <cp:revision>46</cp:revision>
  <dcterms:created xsi:type="dcterms:W3CDTF">2012-10-26T15:25:13Z</dcterms:created>
  <dcterms:modified xsi:type="dcterms:W3CDTF">2017-08-28T17:38:02Z</dcterms:modified>
</cp:coreProperties>
</file>