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1" r:id="rId8"/>
    <p:sldId id="261" r:id="rId9"/>
    <p:sldId id="262" r:id="rId10"/>
    <p:sldId id="263" r:id="rId11"/>
    <p:sldId id="274" r:id="rId12"/>
    <p:sldId id="275" r:id="rId13"/>
    <p:sldId id="269" r:id="rId14"/>
    <p:sldId id="265" r:id="rId15"/>
    <p:sldId id="266" r:id="rId16"/>
    <p:sldId id="281" r:id="rId17"/>
    <p:sldId id="267" r:id="rId18"/>
    <p:sldId id="276" r:id="rId19"/>
    <p:sldId id="277" r:id="rId20"/>
    <p:sldId id="270" r:id="rId21"/>
    <p:sldId id="282" r:id="rId22"/>
    <p:sldId id="283" r:id="rId23"/>
    <p:sldId id="284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046D-D857-4C49-B2EA-33BD3E4ACB57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EF96-9AA5-49BE-A6DE-3C373C04A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#4-6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3716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</a:t>
            </a:r>
            <a:r>
              <a:rPr lang="en-US" sz="2700" dirty="0"/>
              <a:t>alliteration	literal		literate		ignominious</a:t>
            </a:r>
            <a:br>
              <a:rPr lang="en-US" sz="2700" dirty="0"/>
            </a:br>
            <a:r>
              <a:rPr lang="en-US" sz="2700" dirty="0"/>
              <a:t>obliterate	circumscribe	conscription	subscribe</a:t>
            </a:r>
            <a:br>
              <a:rPr lang="en-US" sz="2700" dirty="0"/>
            </a:br>
            <a:r>
              <a:rPr lang="en-US" sz="2700" dirty="0"/>
              <a:t>transcribe	nomenclature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The police ________ the crime scene with yellow tape so no one would trespass.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Kids don’t always get jokes because they take them ________, so the hidden meaning goes over their heads.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“Peter Piper picked a peck of pickled peppers” uses _________ in each word which makes it a tongue twister.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If I had the power, I would _________ mosquitoes so they no longer existed.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Being ________ is important for any job and success in life because we often have to read and write.  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Because of his __________ behavior, the man was shunned by his neighbors who didn’t trust him.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My brother _________ to </a:t>
            </a:r>
            <a:r>
              <a:rPr lang="en-US" sz="2000" i="1" dirty="0">
                <a:sym typeface="Wingdings" pitchFamily="2" charset="2"/>
              </a:rPr>
              <a:t>Sports Illustrated </a:t>
            </a:r>
            <a:r>
              <a:rPr lang="en-US" sz="2000" dirty="0">
                <a:sym typeface="Wingdings" pitchFamily="2" charset="2"/>
              </a:rPr>
              <a:t>so he will get each month’s issue in the mail.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The United States does not have a _________, so it is up to people to volunteer to join the army.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Scientists use specific __________ to name each bird species.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Students need to ________ their notes from what the teachers write on the board.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25757"/>
              </p:ext>
            </p:extLst>
          </p:nvPr>
        </p:nvGraphicFramePr>
        <p:xfrm>
          <a:off x="638452" y="2252823"/>
          <a:ext cx="7467600" cy="313726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alliteration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Same beginning sound in words close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together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literal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Exact meaning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literate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able to read and write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obliterate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wipe out; destroy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circumscribe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encircle 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(*hint =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circumference is the area of a circle)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5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1138238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117"/>
              </p:ext>
            </p:extLst>
          </p:nvPr>
        </p:nvGraphicFramePr>
        <p:xfrm>
          <a:off x="609600" y="2133600"/>
          <a:ext cx="7467600" cy="313726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conscription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military draft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subscribe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pledge to pay for something </a:t>
                      </a:r>
                      <a:r>
                        <a:rPr lang="en-US" sz="1200" dirty="0">
                          <a:latin typeface="Calibri"/>
                          <a:ea typeface="SimSun"/>
                          <a:cs typeface="Arial"/>
                        </a:rPr>
                        <a:t>(*hint = a magazine subscription)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transcribe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write out a copy of something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ignominious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shameful; disgraceful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nomenclature (n) 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system of naming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5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428966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Complete each of the following analogies and note what KIND of relationship each expresses (can write on the back of your chart):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science : _______ :: literature : genre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 : tongue twister :: apple : pie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Build a fence : yard :: ______ with yellow tape: crime scene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quote : _____ :: paraphrase : my interpretation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______ : pledge :: refuse : deny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summons : court  ::   ______ :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______ : education :: experience : career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______ : notes :: paint : scenery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tornado : ______ :: fire : melt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______ : notorious :: respectable : popular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38200" y="1905001"/>
            <a:ext cx="7696200" cy="424731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Graph</a:t>
            </a: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ein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scratch,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draw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, write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			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(like a </a:t>
            </a: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graph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ic novel!)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baseline="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Gram</a:t>
            </a:r>
            <a:r>
              <a:rPr lang="en-US" sz="3600" baseline="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ma</a:t>
            </a: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: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	picture,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letter, piece of 				writing 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(like </a:t>
            </a:r>
            <a:r>
              <a:rPr kumimoji="0" lang="en-US" sz="3600" b="1" i="0" u="sng" strike="noStrike" cap="none" normalizeH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gram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mar!)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Log</a:t>
            </a: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os: 		speech, word, reason 				</a:t>
            </a:r>
            <a:r>
              <a:rPr lang="en-US" sz="3600" baseline="0" dirty="0">
                <a:solidFill>
                  <a:schemeClr val="accent6"/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(like </a:t>
            </a:r>
            <a:r>
              <a:rPr lang="en-US" sz="3600" b="1" u="sng" baseline="0" dirty="0">
                <a:solidFill>
                  <a:schemeClr val="accent6"/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log</a:t>
            </a:r>
            <a:r>
              <a:rPr lang="en-US" sz="3600" baseline="0" dirty="0">
                <a:solidFill>
                  <a:schemeClr val="accent6"/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ic!)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6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467600" cy="6017624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epigram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Short, witty saying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choreography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 of creating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dances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graffiti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words or drawings on a wall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graphic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visual arts;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 vivid description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analogy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comparison between things that are alike in some way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apologist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someone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who supports someone or something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epilogue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short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conclusion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symbol for an organization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logistics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organization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supplies and services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eulogy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speech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praising a person or thing (usually for the dead)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6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7400" y="4953000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Epigrams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453149"/>
            <a:ext cx="85344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"I can resist everything but temptation." - Oscar Wilde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"No one is completely unhappy at the failure of his best friend." - Groucho Marx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"If you can't be a good example, you'll just have to be a horrible warning." - Catherine the Great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"It is better to light a candle than curse the darkness." - Eleanor Roosevelt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"The only 'ism' Hollywood believes in is plagiarism." - Dorothy Parker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"Mankind must put an end to war, or war will put and end to mankind." - John F. Kennedy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5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5847"/>
            <a:ext cx="8229600" cy="10668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	</a:t>
            </a:r>
            <a:br>
              <a:rPr lang="en-US" sz="2200" dirty="0"/>
            </a:br>
            <a:r>
              <a:rPr lang="en-US" sz="2700" dirty="0"/>
              <a:t>epigram	choreography 		graffiti 		logistics</a:t>
            </a:r>
            <a:br>
              <a:rPr lang="en-US" sz="2700" dirty="0"/>
            </a:br>
            <a:r>
              <a:rPr lang="en-US" sz="2700" dirty="0"/>
              <a:t>graphic 	analogy 		</a:t>
            </a:r>
            <a:r>
              <a:rPr lang="en-US" sz="2400" dirty="0"/>
              <a:t>apologist	eulogy	</a:t>
            </a:r>
            <a:br>
              <a:rPr lang="en-US" sz="2400" dirty="0"/>
            </a:br>
            <a:r>
              <a:rPr lang="en-US" sz="2400" dirty="0"/>
              <a:t>epilogue	logo </a:t>
            </a:r>
            <a:br>
              <a:rPr lang="en-US" sz="2400" dirty="0"/>
            </a:br>
            <a:r>
              <a:rPr lang="en-US" sz="2400" dirty="0"/>
              <a:t>		</a:t>
            </a:r>
            <a:br>
              <a:rPr lang="en-US" sz="2400" dirty="0"/>
            </a:br>
            <a:r>
              <a:rPr lang="en-US" sz="2700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4678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On </a:t>
            </a:r>
            <a:r>
              <a:rPr lang="en-US" sz="2000" i="1" dirty="0"/>
              <a:t>Dancing with the S</a:t>
            </a:r>
            <a:r>
              <a:rPr lang="en-US" sz="2000" dirty="0"/>
              <a:t>tars, the contestants work with ________ who teach them creative dance routines.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Some people might consider _______ art, while others consider it vandalism; it depends if the property “decorated” is permitted to be.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saying “there are plenty of fish in the sea,” makes an _______ between fish and people.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My mom’s most annoying ______ is “The early bird catches the worm,” because she uses it as an excuse to wake me up on the weekends.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movie was rated R for _______ violence due to all the fighting and murder scenes.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The story’s ________ frustrated me because it sort of left me hanging; I wanted to know what happened to the main character later in life.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Event planners need to be good with _________ so when guests arrive, everything is ready for them.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Nike’s popular _________ is the swoosh.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Johnathon is an ________ for students; he thinks they should get longer lunch periods and more time between classes.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It would be both an honor and a difficult task to give a _________ at a funeral because emotions might make it difficult to speak.</a:t>
            </a: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50658"/>
              </p:ext>
            </p:extLst>
          </p:nvPr>
        </p:nvGraphicFramePr>
        <p:xfrm>
          <a:off x="906721" y="2286000"/>
          <a:ext cx="7467600" cy="313726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epigram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Short, witty saying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choreography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art of creating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dances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graffiti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words or drawings on a wall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graphic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visual arts;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 vivid description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analogy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comparison between things that are alike in some way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6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7400" y="4953000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86167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89565"/>
              </p:ext>
            </p:extLst>
          </p:nvPr>
        </p:nvGraphicFramePr>
        <p:xfrm>
          <a:off x="906721" y="2134373"/>
          <a:ext cx="7467600" cy="3165564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apologist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someone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who supports someone or something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epilogue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short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conclusion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symbol for an organization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logistics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organization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supplies and services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eulogy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speech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praising a person or thing (usually for the dead)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6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7400" y="4953000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57073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1905000"/>
            <a:ext cx="6553200" cy="36933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Nosco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to get to </a:t>
            </a: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know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Puto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to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3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settle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, consider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Sagio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to </a:t>
            </a: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perceive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with the 		mind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Scio: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  	to </a:t>
            </a:r>
            <a:r>
              <a:rPr lang="en-US" sz="3600" b="1" i="1" dirty="0">
                <a:latin typeface="Calibri" pitchFamily="34" charset="0"/>
                <a:ea typeface="SimSun" pitchFamily="2" charset="-122"/>
                <a:cs typeface="Arial" pitchFamily="34" charset="0"/>
              </a:rPr>
              <a:t>understand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4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Complete each of the following analogies and note what KIND of relationship each expresses (can write on the back of your chart):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b="1" dirty="0"/>
              <a:t>epigram		choreography 	graffiti </a:t>
            </a:r>
            <a:br>
              <a:rPr lang="en-US" sz="2000" b="1" dirty="0"/>
            </a:br>
            <a:r>
              <a:rPr lang="en-US" sz="2000" b="1" dirty="0"/>
              <a:t>	graphic 		analogy 		apologist	</a:t>
            </a:r>
            <a:br>
              <a:rPr lang="en-US" sz="2000" b="1" dirty="0"/>
            </a:br>
            <a:r>
              <a:rPr lang="en-US" sz="2000" b="1" dirty="0"/>
              <a:t>	epilogue		logo 		logistics		eulogy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comparison : _________ :: contrast : opposite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paint : canvas :: </a:t>
            </a:r>
            <a:r>
              <a:rPr lang="en-US" sz="2400" dirty="0">
                <a:sym typeface="Wingdings" pitchFamily="2" charset="2"/>
              </a:rPr>
              <a:t>________</a:t>
            </a:r>
            <a:r>
              <a:rPr lang="en-US" sz="2400" dirty="0"/>
              <a:t> : wall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party planner : _________ :: coach : game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Olympic rings : _________ :: bill board : advertisement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 : “birds of a feather flock together” :: onomatopoeia : BOOM!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 : dances :: author :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 : protestor :: defendant : prosecution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details : writing :: _________ : picture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prologue : introduction :: _________ : 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 : funeral :: valediction : graduation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#4-6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9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49261"/>
              </p:ext>
            </p:extLst>
          </p:nvPr>
        </p:nvGraphicFramePr>
        <p:xfrm>
          <a:off x="228600" y="152401"/>
          <a:ext cx="8686800" cy="6616324"/>
        </p:xfrm>
        <a:graphic>
          <a:graphicData uri="http://schemas.openxmlformats.org/drawingml/2006/table">
            <a:tbl>
              <a:tblPr/>
              <a:tblGrid>
                <a:gridCol w="202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cognizant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sz="1600" dirty="0"/>
                        <a:t>impute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connoisseur (n)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(con-eh-sir)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sz="1600" dirty="0"/>
                        <a:t>compute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notorious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alliteration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sz="1600" dirty="0"/>
                        <a:t>obliterate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literal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sz="1600" dirty="0"/>
                        <a:t>circumscribe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literate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epigram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graphic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choreography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analogy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graffiti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536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01174"/>
              </p:ext>
            </p:extLst>
          </p:nvPr>
        </p:nvGraphicFramePr>
        <p:xfrm>
          <a:off x="228600" y="152401"/>
          <a:ext cx="8686800" cy="6531570"/>
        </p:xfrm>
        <a:graphic>
          <a:graphicData uri="http://schemas.openxmlformats.org/drawingml/2006/table">
            <a:tbl>
              <a:tblPr/>
              <a:tblGrid>
                <a:gridCol w="202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repute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(v)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conscientious (</a:t>
                      </a:r>
                      <a:r>
                        <a:rPr lang="en-US" dirty="0" err="1"/>
                        <a:t>adf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presage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plebiscite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sagacious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apologist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eulogy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epilogue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logistics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conscription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ignominious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subscribe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/>
                        <a:t>nomenclature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transcribe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88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Voc</a:t>
            </a:r>
            <a:r>
              <a:rPr lang="en-US" sz="2800" dirty="0"/>
              <a:t> #4:  Complete the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810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mother became ________ that her kids had taken her car when she looked at the empty gas tank.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________ old man sitting in front of the gas station always gave people in the town the advice they needed to hear.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Loraine is ________ to be the craziest little lady in her neighborhood.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My mother told me to be ________ when I talk on my cell phone in public so I don’t appear rude.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baking contest was judged by my cousin, a ________ of all sweet treats.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87630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plebiscite	presage       compute	      reputed	          cognizant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notorious	impute	   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 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sagacious	      conscientious  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connoisseur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86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Voc</a:t>
            </a:r>
            <a:r>
              <a:rPr lang="en-US" sz="2800" dirty="0"/>
              <a:t> #5:  </a:t>
            </a:r>
            <a:r>
              <a:rPr lang="en-US" sz="2800" dirty="0" err="1"/>
              <a:t>Copmlete</a:t>
            </a:r>
            <a:r>
              <a:rPr lang="en-US" sz="2800" dirty="0"/>
              <a:t> the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810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________ meaning of the saying “It’s raining cats and dogs,” would be cats and dogs are coming out of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After lying to his girl friend several times and watching her cry, John began to feel 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student was out for many days; therefore, he had to ________ many pages of notes to get caught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Ashley ________ to Jet magazine so she can view ideas for her next hair style.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Every time there is a fight, the students ________ the area, hoping to get a glimpse of the action.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7630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alliteration	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transcribe   </a:t>
            </a:r>
            <a:r>
              <a:rPr lang="en-US" altLang="zh-CN" sz="2400" dirty="0">
                <a:latin typeface="Calibri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circumscribe	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nomenclature    </a:t>
            </a:r>
            <a:r>
              <a:rPr lang="en-US" altLang="zh-CN" sz="2400" dirty="0">
                <a:latin typeface="Calibri" pitchFamily="34" charset="0"/>
                <a:ea typeface="SimSun" pitchFamily="2" charset="-122"/>
                <a:cs typeface="Arial" pitchFamily="34" charset="0"/>
              </a:rPr>
              <a:t>literate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conscripted	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literal        	ignominious	</a:t>
            </a:r>
            <a:r>
              <a:rPr kumimoji="0" lang="en-US" altLang="zh-CN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obliterated	 subscribe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39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Voc</a:t>
            </a:r>
            <a:r>
              <a:rPr lang="en-US" sz="2800" dirty="0"/>
              <a:t> #6:  Complete the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3810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“Hate the player, not the game,” is an example of an 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witness gave a long and ________ description of the gruesome murder.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________ of </a:t>
            </a:r>
            <a:r>
              <a:rPr lang="en-US" sz="2400" i="1" dirty="0"/>
              <a:t>Twilight</a:t>
            </a:r>
            <a:r>
              <a:rPr lang="en-US" sz="2400" dirty="0"/>
              <a:t> made me anxious and excited for the next book in the saga.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movie </a:t>
            </a:r>
            <a:r>
              <a:rPr lang="en-US" sz="2400" i="1" dirty="0"/>
              <a:t>Step Up </a:t>
            </a:r>
            <a:r>
              <a:rPr lang="en-US" sz="2400" dirty="0"/>
              <a:t>has amazing ________ ; everyone had sweet moves.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________ stood in front of the courthouse and yelled, “More money for teachers!” over and over again.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077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Arial" pitchFamily="34" charset="0"/>
              </a:rPr>
              <a:t>epigram(s)	 choreography	     graffiti	graphic      analogy   </a:t>
            </a:r>
            <a:r>
              <a:rPr lang="en-US" altLang="zh-CN" sz="2400" dirty="0">
                <a:solidFill>
                  <a:srgbClr val="000000"/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apologist	epilogue	      logo	logistics      eulogy</a:t>
            </a:r>
          </a:p>
        </p:txBody>
      </p:sp>
    </p:spTree>
    <p:extLst>
      <p:ext uri="{BB962C8B-B14F-4D97-AF65-F5344CB8AC3E}">
        <p14:creationId xmlns:p14="http://schemas.microsoft.com/office/powerpoint/2010/main" val="309553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77373"/>
              </p:ext>
            </p:extLst>
          </p:nvPr>
        </p:nvGraphicFramePr>
        <p:xfrm>
          <a:off x="457200" y="507505"/>
          <a:ext cx="8077200" cy="5989326"/>
        </p:xfrm>
        <a:graphic>
          <a:graphicData uri="http://schemas.openxmlformats.org/drawingml/2006/table">
            <a:tbl>
              <a:tblPr/>
              <a:tblGrid>
                <a:gridCol w="288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cognizant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aware; having knowledge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connoisseur (n)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(con-eh-sir)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expert in art or taste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notorious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having a bad reputation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compute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determine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using math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impute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give a quality (especially a fault) to a person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repute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(v)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assign a reputation to (use: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 </a:t>
                      </a:r>
                      <a:r>
                        <a:rPr lang="en-US" sz="1800" b="1" i="1" u="none" baseline="0" dirty="0">
                          <a:latin typeface="Calibri"/>
                          <a:ea typeface="SimSun"/>
                          <a:cs typeface="Arial"/>
                        </a:rPr>
                        <a:t>reputed to be …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presage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sign about the future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; omen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sagacious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wise; perceptive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conscientious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guided by right and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wrong; with careful attention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plebiscite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direct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vote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4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233622" y="-31750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	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cognizant	connoisseur	notorious	compute	impute</a:t>
            </a:r>
            <a:br>
              <a:rPr lang="en-US" sz="2200" dirty="0"/>
            </a:br>
            <a:r>
              <a:rPr lang="en-US" sz="2200" dirty="0"/>
              <a:t>repute		presage		sagacious	conscientious	plebiscite</a:t>
            </a:r>
            <a:br>
              <a:rPr lang="en-US" sz="4000" dirty="0"/>
            </a:br>
            <a:r>
              <a:rPr lang="en-US" sz="4000" dirty="0"/>
              <a:t> 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857"/>
            <a:ext cx="8229600" cy="50571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The jealous girlfriend ______ many lies about the pretty, new girl to make her look bad.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If a student is _____ for cheating, the teacher might watch him/her extra close during a test.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English students are _____ they have a quiz every Friday; therefore, they should be prepared.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Many students are music ______; they know who the best artists are and what makes them good.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To _____ your class average, you need to add up all your scores and divide by the number of points possible.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Sam is a very _______ student, so he proofreads all his work with careful attention.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Mrs. Honeycutt is ____ to be the best teacher at NCHS, according to her students.  </a:t>
            </a:r>
            <a:r>
              <a:rPr lang="en-US" sz="2000" dirty="0">
                <a:sym typeface="Wingdings" pitchFamily="2" charset="2"/>
              </a:rPr>
              <a:t>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Last November, there was a _______ to determine </a:t>
            </a:r>
            <a:r>
              <a:rPr lang="en-US" sz="2000">
                <a:sym typeface="Wingdings" pitchFamily="2" charset="2"/>
              </a:rPr>
              <a:t>the president </a:t>
            </a:r>
            <a:r>
              <a:rPr lang="en-US" sz="2000" dirty="0">
                <a:sym typeface="Wingdings" pitchFamily="2" charset="2"/>
              </a:rPr>
              <a:t>of the Untied States.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My grandmother’s ______ advice attempted to guide me on the path to success.</a:t>
            </a:r>
          </a:p>
          <a:p>
            <a:pPr>
              <a:buFont typeface="+mj-lt"/>
              <a:buAutoNum type="arabicPeriod"/>
            </a:pPr>
            <a:r>
              <a:rPr lang="en-US" sz="2000" dirty="0">
                <a:sym typeface="Wingdings" pitchFamily="2" charset="2"/>
              </a:rPr>
              <a:t>The foreboding clouds _______ a coming storm.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82936"/>
              </p:ext>
            </p:extLst>
          </p:nvPr>
        </p:nvGraphicFramePr>
        <p:xfrm>
          <a:off x="381000" y="2057400"/>
          <a:ext cx="8077200" cy="3126380"/>
        </p:xfrm>
        <a:graphic>
          <a:graphicData uri="http://schemas.openxmlformats.org/drawingml/2006/table">
            <a:tbl>
              <a:tblPr/>
              <a:tblGrid>
                <a:gridCol w="288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cognizant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aware; having knowledge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connoisseur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expert in art or taste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notorious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having a bad reputation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compute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determine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using math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impute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give a quality (especially a fault) to a person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4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57232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97884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9385"/>
              </p:ext>
            </p:extLst>
          </p:nvPr>
        </p:nvGraphicFramePr>
        <p:xfrm>
          <a:off x="381000" y="2003622"/>
          <a:ext cx="8077200" cy="3137266"/>
        </p:xfrm>
        <a:graphic>
          <a:graphicData uri="http://schemas.openxmlformats.org/drawingml/2006/table">
            <a:tbl>
              <a:tblPr/>
              <a:tblGrid>
                <a:gridCol w="288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repute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(v)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assign a reputation to (use: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 </a:t>
                      </a:r>
                      <a:r>
                        <a:rPr lang="en-US" sz="1800" b="1" i="1" u="none" baseline="0" dirty="0">
                          <a:latin typeface="Calibri"/>
                          <a:ea typeface="SimSun"/>
                          <a:cs typeface="Arial"/>
                        </a:rPr>
                        <a:t>reputed to be …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presage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sign about the future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; omen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sagacious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wise; perceptive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conscientious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guided by right and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wrong; with careful attention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plebiscite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direct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vote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4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233622" y="-31750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32410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Complete each of the following analogies: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: words :: _______ :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historical account : past :: _______ :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_______ : ignorant :: yes : 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dictator : self-appointed :: president : _______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Simon Cowell : talent _______ :: Kobe Bryant: b-ball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praise : compliment :: _______ : criticism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popular : 2 Chainz :: _______ : B.I.G.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character : _______ :: self-esteem : personal opinion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“skip school” : bad advice :: “get an education” : _______ advice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cognizant	connoisseur	notorious	compute	impute repute(d)	presage		sagacious	conscientious	plebiscite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00200" y="1905000"/>
            <a:ext cx="6553200" cy="3139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Littera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letter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Scribo:  	to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3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write </a:t>
            </a:r>
            <a:r>
              <a:rPr kumimoji="0" lang="en-US" sz="36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(what a scribe 		does) 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Nomen:  	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name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5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alliteration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Same beginning sound in words close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together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literal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Exact meaning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literate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able to read and write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obliterate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wipe out; destroy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circumscribe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encircle </a:t>
                      </a: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(*hint =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circumference is the area of a circle)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conscription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military draft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subscribe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pledge to pay for something </a:t>
                      </a:r>
                      <a:r>
                        <a:rPr lang="en-US" sz="1200" dirty="0">
                          <a:latin typeface="Calibri"/>
                          <a:ea typeface="SimSun"/>
                          <a:cs typeface="Arial"/>
                        </a:rPr>
                        <a:t>(*hint = a magazine subscription)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transcribe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write out a copy of something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ignominious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shameful; disgraceful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nomenclature (n) 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system of naming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5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2307</Words>
  <Application>Microsoft Office PowerPoint</Application>
  <PresentationFormat>On-screen Show (4:3)</PresentationFormat>
  <Paragraphs>334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SimSun</vt:lpstr>
      <vt:lpstr>Arial</vt:lpstr>
      <vt:lpstr>Calibri</vt:lpstr>
      <vt:lpstr>Open Sans</vt:lpstr>
      <vt:lpstr>Times New Roman</vt:lpstr>
      <vt:lpstr>Wingdings</vt:lpstr>
      <vt:lpstr>Office Theme</vt:lpstr>
      <vt:lpstr>Vocabulary #4-6</vt:lpstr>
      <vt:lpstr>PowerPoint Presentation</vt:lpstr>
      <vt:lpstr>PowerPoint Presentation</vt:lpstr>
      <vt:lpstr>      cognizant connoisseur notorious compute impute repute  presage  sagacious conscientious plebiscite    </vt:lpstr>
      <vt:lpstr>PowerPoint Presentation</vt:lpstr>
      <vt:lpstr>PowerPoint Presentation</vt:lpstr>
      <vt:lpstr>Complete each of the following analogies:</vt:lpstr>
      <vt:lpstr>PowerPoint Presentation</vt:lpstr>
      <vt:lpstr>PowerPoint Presentation</vt:lpstr>
      <vt:lpstr>   alliteration literal  literate  ignominious obliterate circumscribe conscription subscribe transcribe nomenclature </vt:lpstr>
      <vt:lpstr>PowerPoint Presentation</vt:lpstr>
      <vt:lpstr>PowerPoint Presentation</vt:lpstr>
      <vt:lpstr>Complete each of the following analogies and note what KIND of relationship each expresses (can write on the back of your chart):</vt:lpstr>
      <vt:lpstr>PowerPoint Presentation</vt:lpstr>
      <vt:lpstr>PowerPoint Presentation</vt:lpstr>
      <vt:lpstr>Epigrams</vt:lpstr>
      <vt:lpstr>     epigram choreography   graffiti   logistics graphic  analogy   apologist eulogy  epilogue logo       </vt:lpstr>
      <vt:lpstr>PowerPoint Presentation</vt:lpstr>
      <vt:lpstr>PowerPoint Presentation</vt:lpstr>
      <vt:lpstr>Complete each of the following analogies and note what KIND of relationship each expresses (can write on the back of your chart):  epigram  choreography  graffiti   graphic   analogy   apologist   epilogue  logo   logistics  eulogy  </vt:lpstr>
      <vt:lpstr>#4-6 Review</vt:lpstr>
      <vt:lpstr>PowerPoint Presentation</vt:lpstr>
      <vt:lpstr>PowerPoint Presentation</vt:lpstr>
      <vt:lpstr>Voc #4:  Complete the sentences.</vt:lpstr>
      <vt:lpstr>Voc #5:  Copmlete the sentences.</vt:lpstr>
      <vt:lpstr>Voc #6:  Complete the sentences.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#4-6</dc:title>
  <dc:creator>pete</dc:creator>
  <cp:lastModifiedBy>Sarah Honeycutt</cp:lastModifiedBy>
  <cp:revision>56</cp:revision>
  <dcterms:created xsi:type="dcterms:W3CDTF">2012-09-28T13:55:49Z</dcterms:created>
  <dcterms:modified xsi:type="dcterms:W3CDTF">2017-08-28T17:36:45Z</dcterms:modified>
</cp:coreProperties>
</file>