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3" r:id="rId6"/>
    <p:sldId id="274" r:id="rId7"/>
    <p:sldId id="262" r:id="rId8"/>
    <p:sldId id="263" r:id="rId9"/>
    <p:sldId id="264" r:id="rId10"/>
    <p:sldId id="265" r:id="rId11"/>
    <p:sldId id="275" r:id="rId12"/>
    <p:sldId id="276" r:id="rId13"/>
    <p:sldId id="267" r:id="rId14"/>
    <p:sldId id="268" r:id="rId15"/>
    <p:sldId id="269" r:id="rId16"/>
    <p:sldId id="270" r:id="rId17"/>
    <p:sldId id="277" r:id="rId18"/>
    <p:sldId id="278" r:id="rId19"/>
    <p:sldId id="272" r:id="rId20"/>
    <p:sldId id="282" r:id="rId21"/>
    <p:sldId id="279" r:id="rId22"/>
    <p:sldId id="280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17025-9BAE-4914-BA6A-4B4B075A988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5447-BA30-4317-8F9C-BD8825F76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#10-12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0874" cy="838200"/>
          </a:xfrm>
        </p:spPr>
        <p:txBody>
          <a:bodyPr>
            <a:normAutofit fontScale="90000"/>
          </a:bodyPr>
          <a:lstStyle/>
          <a:p>
            <a:pPr algn="l" fontAlgn="t"/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	</a:t>
            </a:r>
            <a:br>
              <a:rPr lang="en-US" sz="2200" dirty="0"/>
            </a:br>
            <a:r>
              <a:rPr lang="en-US" sz="2400" dirty="0"/>
              <a:t>fervid 		effervescent 	conflagration	pyrotechnics	pyromaniac</a:t>
            </a:r>
            <a:br>
              <a:rPr lang="en-US" sz="2400" dirty="0"/>
            </a:br>
            <a:r>
              <a:rPr lang="en-US" sz="2400" dirty="0"/>
              <a:t>flagrant 	inflammatory 	flamboyant 	incense 	pyre 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2202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Write the ANSWER for each sentence AND a context clue you used to figure it out.</a:t>
            </a:r>
          </a:p>
          <a:p>
            <a:pPr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The Great Chicago Fire was a __________ that burned for two days in 1871, killing hundreds and destroying about 3.3 square miles.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Shaniya speaks with __________ passion when she talks about fashion; she loves designing new clothes and hopes to have her own label.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When Michael wants to make Katelynn mad, he makes __________ remarks that he knows will make her angry.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Because it was naturally __________ , the pop can exploded when Zach opened it after shaking it.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It is not good to ask a woman if she is pregnant unless it is __________ without a doubt; she might be offended if she is just naturally chunky.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Lexi has a __________ style, so she wears outrageous outfits with lots of accessories.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Some cultures burn dead bodies on a __________ rather than bury them.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On the 4</a:t>
            </a:r>
            <a:r>
              <a:rPr lang="en-US" sz="2000" baseline="30000" dirty="0"/>
              <a:t>th</a:t>
            </a:r>
            <a:r>
              <a:rPr lang="en-US" sz="2000" dirty="0"/>
              <a:t> of July, Max likes to go downtown to watch the __________.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When students talk too much and __________ their favorite teacher, Mrs. Honeycutt makes them write essays.  </a:t>
            </a:r>
            <a:r>
              <a:rPr lang="en-US" sz="2000" dirty="0">
                <a:sym typeface="Wingdings" pitchFamily="2" charset="2"/>
              </a:rPr>
              <a:t>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Because he thought it was so much fun setting things on fire, Dillon became known as a __________ .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669203"/>
              </p:ext>
            </p:extLst>
          </p:nvPr>
        </p:nvGraphicFramePr>
        <p:xfrm>
          <a:off x="906721" y="2252083"/>
          <a:ext cx="7467600" cy="313726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fervid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full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of intense passion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effervescent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bubbling up*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from</a:t>
                      </a:r>
                      <a:r>
                        <a:rPr lang="en-US" sz="1800" b="1" baseline="0" dirty="0">
                          <a:latin typeface="Calibri"/>
                          <a:ea typeface="SimSun"/>
                          <a:cs typeface="Arial"/>
                        </a:rPr>
                        <a:t> a liquid or a bubbly personality</a:t>
                      </a:r>
                      <a:endParaRPr lang="en-US" sz="18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conflagration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large and destructive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fire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flagrant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extremely obvious; shockingly evident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inflammatory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calling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forth strong emotion or redness/swelling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Voc_EngII_#11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2255066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805436"/>
              </p:ext>
            </p:extLst>
          </p:nvPr>
        </p:nvGraphicFramePr>
        <p:xfrm>
          <a:off x="810837" y="2362200"/>
          <a:ext cx="7467600" cy="313726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flamboyant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showy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appearance (extreme)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incense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make angry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pyre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pile of wood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for burning a corpse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pyrotechnics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fireworks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display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pyromania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compulsion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to set things on fire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Voc_EngII_#11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1278208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914400"/>
          </a:xfrm>
        </p:spPr>
        <p:txBody>
          <a:bodyPr>
            <a:noAutofit/>
          </a:bodyPr>
          <a:lstStyle/>
          <a:p>
            <a:pPr algn="l"/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Complete the following analogies (note what KIND of relationship each expresses). 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fervid 		effervescent 	conflagration	flagrant 	          inflamed flamboyant 	incensed 		pyre 		pyrotechnics    pyromaniac				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 : sneaky :: calm : hyper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Water : flat :: pop : 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 : celebration  :: 21-gun salute : show honor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Ambulance : wreck :: fire truck : 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Punch : bruised :: bee sting : 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Laughing : happy :: yelling : 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Uncaring : apathetic :: ___________ : passionate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Mrs. Honeycutt : conservative :: Lady Gaga : 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Grave : bury :: __________ : cremate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Stealing : kleptomaniac :: burning : __________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828800" y="1981200"/>
            <a:ext cx="6553200" cy="36933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Fluo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to flow  		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Hudor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water  	</a:t>
            </a:r>
            <a:endParaRPr kumimoji="0" lang="en-US" sz="3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Mar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	sea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Naus: 		ship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Unda:		wave  		</a:t>
            </a:r>
            <a:endParaRPr kumimoji="0" lang="en-US" sz="3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#12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533400"/>
          <a:ext cx="7696200" cy="613084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confluence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Flowing</a:t>
                      </a:r>
                      <a:r>
                        <a:rPr lang="en-US" sz="1400" baseline="0" dirty="0">
                          <a:latin typeface="Calibri"/>
                          <a:ea typeface="SimSun"/>
                          <a:cs typeface="Arial"/>
                        </a:rPr>
                        <a:t> together of two or more elements (streams, ideas, cultures, etc.)</a:t>
                      </a:r>
                      <a:endParaRPr lang="en-US" sz="1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flux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flow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or continuous series of changes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dehydrate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lose or remove water or moisture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hydrology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study of water and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its effects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cormorant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greedy person; a dark,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hook-billed sea bird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marinade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seasoned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liquid used to flavor meat before cooking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nauseate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cause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sickness or disgust (*getting “sea sick”)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nave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long central part of a church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redundant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needlessly repetitious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inundate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overwhelm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Voc_EngII_#12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545"/>
            <a:ext cx="9144000" cy="849745"/>
          </a:xfrm>
        </p:spPr>
        <p:txBody>
          <a:bodyPr>
            <a:normAutofit fontScale="90000"/>
          </a:bodyPr>
          <a:lstStyle/>
          <a:p>
            <a:pPr algn="l" fontAlgn="t"/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	</a:t>
            </a:r>
            <a:br>
              <a:rPr lang="en-US" sz="2200" dirty="0"/>
            </a:br>
            <a:r>
              <a:rPr lang="en-US" sz="2400" dirty="0"/>
              <a:t>confluence 	flux		dehydrate	redundant	inundate(d)</a:t>
            </a:r>
            <a:br>
              <a:rPr lang="en-US" sz="2400" dirty="0"/>
            </a:br>
            <a:r>
              <a:rPr lang="en-US" sz="2400" dirty="0"/>
              <a:t>hydrology 	cormorant 	marinade	nauseate	nave</a:t>
            </a:r>
            <a:br>
              <a:rPr lang="en-US" sz="2400" dirty="0"/>
            </a:br>
            <a:r>
              <a:rPr lang="en-US" sz="2700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Write the ANSWER for each sentence AND a context clue you used to figure it out.</a:t>
            </a:r>
          </a:p>
          <a:p>
            <a:pPr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Michael is a _________ when it comes to sharing Pop-Tarts; he will only give them to people who pay.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Meagan and Kendra prefer group work because of the __________ of ideas when everyone works together to solve a problem.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Adrian will never __________ because he leaves class every day to get a drink of water.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Jeremy never stresses out because he just goes with the __________ and adapts to every situation that comes his way.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Antonia is interested in _________ and would like to compare and contrast different environments such as the desert and the rain forest.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Horror movies ___________ Savannah with all the gore and blood, so she refuses to watch them.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Ashley was __________ with make-up work after missing several days of school.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Before grilling chicken, </a:t>
            </a:r>
            <a:r>
              <a:rPr lang="en-US" sz="2000" dirty="0" err="1"/>
              <a:t>Fredo</a:t>
            </a:r>
            <a:r>
              <a:rPr lang="en-US" sz="2000" dirty="0"/>
              <a:t> prepares a ___________ to soak the meat in overnight.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Morgan already knows she will want a flamboyant wedding dress when her dad walks her down the church’s ____________ .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Chris’s request to step out of class is ___________ to Mrs. </a:t>
            </a:r>
            <a:r>
              <a:rPr lang="en-US" sz="2000"/>
              <a:t>Honeycutt because </a:t>
            </a:r>
            <a:r>
              <a:rPr lang="en-US" sz="2000" dirty="0"/>
              <a:t>he asks fifty times each day.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89385"/>
              </p:ext>
            </p:extLst>
          </p:nvPr>
        </p:nvGraphicFramePr>
        <p:xfrm>
          <a:off x="762000" y="2181326"/>
          <a:ext cx="7696200" cy="327878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confluence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Arial"/>
                        </a:rPr>
                        <a:t>Flowing</a:t>
                      </a:r>
                      <a:r>
                        <a:rPr lang="en-US" sz="1400" baseline="0" dirty="0">
                          <a:latin typeface="Calibri"/>
                          <a:ea typeface="SimSun"/>
                          <a:cs typeface="Arial"/>
                        </a:rPr>
                        <a:t> together of two or more elements (streams, ideas, cultures, etc.)</a:t>
                      </a:r>
                      <a:endParaRPr lang="en-US" sz="14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flux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flow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or continuous series of changes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dehydrate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lose or remove water or moisture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hydrology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study of water and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its effects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cormorant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greedy person; a dark,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hook-billed sea bird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Voc_EngII_#12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2415197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77372"/>
              </p:ext>
            </p:extLst>
          </p:nvPr>
        </p:nvGraphicFramePr>
        <p:xfrm>
          <a:off x="762000" y="2133600"/>
          <a:ext cx="7696200" cy="3137266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marinade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(n)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seasoned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liquid used to flavor meat before cooking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nauseate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cause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sickness or disgust (*getting “sea sick”)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nave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long central part of a church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redundant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needlessly repetitious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inundate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overwhelm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Voc_EngII_#12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3001588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066800"/>
          </a:xfrm>
        </p:spPr>
        <p:txBody>
          <a:bodyPr>
            <a:noAutofit/>
          </a:bodyPr>
          <a:lstStyle/>
          <a:p>
            <a:pPr algn="l"/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Complete the following analogies (note what KIND of relationship each expresses). </a:t>
            </a:r>
            <a:br>
              <a:rPr lang="en-US" sz="1800" dirty="0"/>
            </a:br>
            <a:br>
              <a:rPr lang="en-US" sz="1800" dirty="0"/>
            </a:br>
            <a:r>
              <a:rPr lang="en-US" sz="1800" b="1" dirty="0"/>
              <a:t>confluence</a:t>
            </a:r>
            <a:r>
              <a:rPr lang="en-US" sz="1800" dirty="0"/>
              <a:t> 	</a:t>
            </a:r>
            <a:r>
              <a:rPr lang="en-US" sz="1800" b="1" dirty="0"/>
              <a:t>flux</a:t>
            </a:r>
            <a:r>
              <a:rPr lang="en-US" sz="1800" dirty="0"/>
              <a:t>	               	</a:t>
            </a:r>
            <a:r>
              <a:rPr lang="en-US" sz="1800" b="1" dirty="0"/>
              <a:t>dehydrate</a:t>
            </a:r>
            <a:r>
              <a:rPr lang="en-US" sz="1800" dirty="0"/>
              <a:t>	</a:t>
            </a:r>
            <a:r>
              <a:rPr lang="en-US" sz="1800" b="1" dirty="0"/>
              <a:t>hydrology </a:t>
            </a:r>
            <a:r>
              <a:rPr lang="en-US" sz="1800" dirty="0"/>
              <a:t>	</a:t>
            </a:r>
            <a:r>
              <a:rPr lang="en-US" sz="1800" b="1" dirty="0"/>
              <a:t>cormorant </a:t>
            </a:r>
            <a:br>
              <a:rPr lang="en-US" sz="1800" dirty="0"/>
            </a:br>
            <a:r>
              <a:rPr lang="en-US" sz="1800" b="1" dirty="0"/>
              <a:t>marinade	</a:t>
            </a:r>
            <a:r>
              <a:rPr lang="en-US" sz="1800" dirty="0"/>
              <a:t>	</a:t>
            </a:r>
            <a:r>
              <a:rPr lang="en-US" sz="1800" b="1" dirty="0"/>
              <a:t>nauseate/nauseous  </a:t>
            </a:r>
            <a:r>
              <a:rPr lang="en-US" sz="1800" dirty="0"/>
              <a:t>     </a:t>
            </a:r>
            <a:r>
              <a:rPr lang="en-US" sz="1800" b="1" dirty="0"/>
              <a:t>nave	</a:t>
            </a:r>
            <a:r>
              <a:rPr lang="en-US" sz="1800" dirty="0"/>
              <a:t>	</a:t>
            </a:r>
            <a:r>
              <a:rPr lang="en-US" sz="1800" b="1" dirty="0"/>
              <a:t>redundant</a:t>
            </a:r>
            <a:r>
              <a:rPr lang="en-US" sz="1800" dirty="0"/>
              <a:t>	</a:t>
            </a:r>
            <a:r>
              <a:rPr lang="en-US" sz="1800" b="1" dirty="0"/>
              <a:t>inundate(d)</a:t>
            </a:r>
            <a:r>
              <a:rPr lang="en-US" sz="1800" dirty="0"/>
              <a:t>			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Starve : eat :: ___________ : hydrate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Vinaigrette : salad :: ___________ : meat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Psychology : human mind :: ___________ :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Tylenol : headache :: </a:t>
            </a:r>
            <a:r>
              <a:rPr lang="en-US" sz="2400"/>
              <a:t>Pepto-Bismol : </a:t>
            </a:r>
            <a:r>
              <a:rPr lang="en-US" sz="2400" dirty="0"/>
              <a:t>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Oprah : philanthropic (generous ) :: Scrooge : 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Working alone : one idea :: sharing ideas : ___________of ideas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Concise : specific :: ___________ : repetitive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Statue : permanent :: river: 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Bench : pew :: ___________ : aisle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Food : stuffed :: information overload : ___________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371600" y="1981200"/>
            <a:ext cx="6553200" cy="36933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Anima:		wind, air  		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Phainein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to show; to appear  </a:t>
            </a:r>
            <a:endParaRPr kumimoji="0" lang="en-US" sz="3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Spiritus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breath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Huper:		over; above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Ventus:		wind  		</a:t>
            </a:r>
            <a:endParaRPr kumimoji="0" lang="en-US" sz="3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#10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#10-12</a:t>
            </a:r>
            <a:br>
              <a:rPr lang="en-US" dirty="0"/>
            </a:br>
            <a:r>
              <a:rPr lang="en-US" dirty="0"/>
              <a:t>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92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769835"/>
              </p:ext>
            </p:extLst>
          </p:nvPr>
        </p:nvGraphicFramePr>
        <p:xfrm>
          <a:off x="228600" y="152401"/>
          <a:ext cx="8686800" cy="6673251"/>
        </p:xfrm>
        <a:graphic>
          <a:graphicData uri="http://schemas.openxmlformats.org/drawingml/2006/table">
            <a:tbl>
              <a:tblPr/>
              <a:tblGrid>
                <a:gridCol w="2029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4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Term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Symbol</a:t>
                      </a:r>
                      <a:endParaRPr lang="en-US" sz="16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Synonym/Definition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(1 – 2 words)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Antonym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animosity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epiphany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equanimity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sycophant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pusillanimous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fervid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effervescent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conflagration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flagrant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inflammatory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confluence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344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flux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5404"/>
                  </a:ext>
                </a:extLst>
              </a:tr>
              <a:tr h="4438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dehydrate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659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hydrology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03612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cormorant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536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059566"/>
              </p:ext>
            </p:extLst>
          </p:nvPr>
        </p:nvGraphicFramePr>
        <p:xfrm>
          <a:off x="228600" y="152401"/>
          <a:ext cx="8733307" cy="6531570"/>
        </p:xfrm>
        <a:graphic>
          <a:graphicData uri="http://schemas.openxmlformats.org/drawingml/2006/table">
            <a:tbl>
              <a:tblPr/>
              <a:tblGrid>
                <a:gridCol w="2076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1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Term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Symbol</a:t>
                      </a:r>
                      <a:endParaRPr lang="en-US" sz="16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Synonym/Definition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(1 – 2 words)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Antonym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aspiration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dispirited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hyperbole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hyperventilation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vent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flamboyant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incense (v)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pyre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pyrotechnics (n)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pyromania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marinade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344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nauseate (v)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635404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nave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6598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r>
                        <a:rPr lang="en-US" dirty="0"/>
                        <a:t>redundant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036122"/>
                  </a:ext>
                </a:extLst>
              </a:tr>
              <a:tr h="40292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inundate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588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#10-12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over your lists from lessons 10-12 </a:t>
            </a:r>
          </a:p>
          <a:p>
            <a:r>
              <a:rPr lang="en-US" dirty="0"/>
              <a:t>Make a word bank at the top of your page with </a:t>
            </a:r>
            <a:r>
              <a:rPr lang="en-US"/>
              <a:t>TWO words </a:t>
            </a:r>
            <a:r>
              <a:rPr lang="en-US" dirty="0"/>
              <a:t>from each list</a:t>
            </a:r>
          </a:p>
          <a:p>
            <a:r>
              <a:rPr lang="en-US" dirty="0"/>
              <a:t>Write fill-in-the-blank sentences for the words you selected</a:t>
            </a:r>
          </a:p>
          <a:p>
            <a:r>
              <a:rPr lang="en-US" dirty="0"/>
              <a:t>Trade with a friend to complete</a:t>
            </a:r>
          </a:p>
        </p:txBody>
      </p:sp>
    </p:spTree>
    <p:extLst>
      <p:ext uri="{BB962C8B-B14F-4D97-AF65-F5344CB8AC3E}">
        <p14:creationId xmlns:p14="http://schemas.microsoft.com/office/powerpoint/2010/main" val="893045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060429"/>
              </p:ext>
            </p:extLst>
          </p:nvPr>
        </p:nvGraphicFramePr>
        <p:xfrm>
          <a:off x="838200" y="533400"/>
          <a:ext cx="7467600" cy="598932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animosity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hatred;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feeling of hostility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equanimity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calmness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in a stressful situation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pusillanimous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(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pyoo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-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si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-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lan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-e-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mous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cowardly;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fearful; “</a:t>
                      </a:r>
                      <a:r>
                        <a:rPr lang="en-US" sz="1800" baseline="0">
                          <a:latin typeface="Calibri"/>
                          <a:ea typeface="SimSun"/>
                          <a:cs typeface="Arial"/>
                        </a:rPr>
                        <a:t>scardy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cat”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epiphany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flash of understanding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sycophant (n)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(sic-o-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fant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someone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who flatters people for personal gain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aspiration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ambition for a goal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dispirited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discouraged; bummed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out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hyperbole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 obvious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exaggeration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hyperventilation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abnormally fast, short breaths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r>
                        <a:rPr lang="en-US" dirty="0"/>
                        <a:t>vent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express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strong feelings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Voc_EngII_#10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" y="76200"/>
            <a:ext cx="9273309" cy="838200"/>
          </a:xfrm>
        </p:spPr>
        <p:txBody>
          <a:bodyPr>
            <a:normAutofit fontScale="90000"/>
          </a:bodyPr>
          <a:lstStyle/>
          <a:p>
            <a:pPr algn="l" fontAlgn="t"/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 </a:t>
            </a:r>
            <a:r>
              <a:rPr lang="en-US" sz="2400" dirty="0"/>
              <a:t>animosity	equanimity 	pusillanimous 	hyperbole        hyperventilate</a:t>
            </a:r>
            <a:br>
              <a:rPr lang="en-US" sz="2400" dirty="0"/>
            </a:br>
            <a:r>
              <a:rPr lang="en-US" sz="2400" dirty="0"/>
              <a:t>epiphany 	sycophant  	aspiration 	dispirited         vent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6" y="944418"/>
            <a:ext cx="8961583" cy="59135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Write the ANSWER for each sentence AND a context clue you used to figure it out.</a:t>
            </a:r>
          </a:p>
          <a:p>
            <a:pPr>
              <a:buNone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The _______________ student always complimented his teacher before taking a test.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Hitler held deep ____________ towards the Jews, so he tried to obliterate them.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Stephanie maintained ____________ when speaking in front of the class; no one could tell she was nervous.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For some students, it is an _________ to realize how rooms are numbered according to which floor of the building they are located on.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Since I am ___________ when it comes to watching scary movies, I stick with comedies and romances.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Tatyana’s __________ is be the most successful female rapper.  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“It’s raining cats and dogs” is a __________ showing downpour conditions.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Whenever I have a horrible day, I call my mom to __________ ; she always listens and comforts me.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John was understandably ___________ after hearing his dog ran away.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When the gym teacher made his class run up and down the stairs to the hill, a few of the students began to _______________ .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477182"/>
              </p:ext>
            </p:extLst>
          </p:nvPr>
        </p:nvGraphicFramePr>
        <p:xfrm>
          <a:off x="911410" y="2133600"/>
          <a:ext cx="7467600" cy="313726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animosity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hatred;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feeling of hostility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equanimity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calmness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in a stressful situation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pusillanimous (</a:t>
                      </a:r>
                      <a:r>
                        <a:rPr lang="en-US" sz="1800" dirty="0" err="1">
                          <a:latin typeface="Calibri"/>
                          <a:ea typeface="SimSun"/>
                          <a:cs typeface="Arial"/>
                        </a:rPr>
                        <a:t>adj</a:t>
                      </a: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(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pyoo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-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si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-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lan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-e-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mous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cowardly;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fearful; “</a:t>
                      </a:r>
                      <a:r>
                        <a:rPr lang="en-US" sz="1800" baseline="0">
                          <a:latin typeface="Calibri"/>
                          <a:ea typeface="SimSun"/>
                          <a:cs typeface="Arial"/>
                        </a:rPr>
                        <a:t>scardy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cat”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epiphany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flash of understanding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sycophant (n)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(sic-o-</a:t>
                      </a:r>
                      <a:r>
                        <a:rPr lang="en-US" sz="1800" i="1" dirty="0" err="1">
                          <a:latin typeface="Calibri"/>
                          <a:ea typeface="SimSun"/>
                          <a:cs typeface="Arial"/>
                        </a:rPr>
                        <a:t>fant</a:t>
                      </a:r>
                      <a:r>
                        <a:rPr lang="en-US" sz="1800" i="1" dirty="0">
                          <a:latin typeface="Calibri"/>
                          <a:ea typeface="SimSun"/>
                          <a:cs typeface="Arial"/>
                        </a:rPr>
                        <a:t>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someone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who flatters people for personal gain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Voc_EngII_#10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307313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287580"/>
              </p:ext>
            </p:extLst>
          </p:nvPr>
        </p:nvGraphicFramePr>
        <p:xfrm>
          <a:off x="902032" y="2252083"/>
          <a:ext cx="7467600" cy="313726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aspiration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ambition for a goal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dispirited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(adj)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discouraged; bummed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out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hyperbole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an obvious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exaggeration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hyperventilation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abnormally fast, short breaths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r>
                        <a:rPr lang="en-US" dirty="0"/>
                        <a:t>vent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express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strong feelings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Voc_EngII_#10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8042" y="1402671"/>
            <a:ext cx="843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Directions:  Write 5 original sentences for the following words and provide context clues.</a:t>
            </a:r>
          </a:p>
        </p:txBody>
      </p:sp>
    </p:spTree>
    <p:extLst>
      <p:ext uri="{BB962C8B-B14F-4D97-AF65-F5344CB8AC3E}">
        <p14:creationId xmlns:p14="http://schemas.microsoft.com/office/powerpoint/2010/main" val="85193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9144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animosity		equanimity 	pusillanimous 	epiphany 		sycophant</a:t>
            </a:r>
            <a:br>
              <a:rPr lang="en-US" sz="1800" dirty="0"/>
            </a:br>
            <a:r>
              <a:rPr lang="en-US" sz="1800" dirty="0"/>
              <a:t>aspiration 	dispirited 	hyperbole 	hyperventilation 	vent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kindness : peace :: ___________ : violence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talk : conversation :: ___________  : rant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understanding : confusing :: ___________ : writer’s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courage : fear :: brave : 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___________ : suck-up :: hater : disrespect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hope : dream :: ___________ : goal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nervous : shaky hands :: ___________ : composure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hyper : happy :: ___________ :: sad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onomatopoeia : BAM! :: ___________ : “tall as a mountain”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yawning : tired :: ___________ : worn-out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143000" y="1981201"/>
            <a:ext cx="6858000" cy="36933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Roots and Meanings: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Fervo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to be boiling hot	</a:t>
            </a:r>
            <a:endParaRPr kumimoji="0" lang="en-US" sz="3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Flagro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to blow, burn, blaze  </a:t>
            </a:r>
            <a:endParaRPr kumimoji="0" lang="en-US" sz="3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Flamma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flame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Incendo</a:t>
            </a:r>
            <a:r>
              <a:rPr lang="en-US" sz="3600" dirty="0">
                <a:latin typeface="Calibri" pitchFamily="34" charset="0"/>
                <a:ea typeface="SimSun" pitchFamily="2" charset="-122"/>
                <a:cs typeface="Arial" pitchFamily="34" charset="0"/>
              </a:rPr>
              <a:t>: 		to set on fire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Pur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:			fire  		</a:t>
            </a:r>
            <a:endParaRPr kumimoji="0" lang="en-US" sz="3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 rot="10800000" flipV="1">
            <a:off x="4648200" y="4572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Vocabulary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English II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Lesson #11</a:t>
            </a:r>
            <a:endParaRPr kumimoji="0" lang="en-US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533400"/>
          <a:ext cx="7467600" cy="598932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 (PofS)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SimSun"/>
                          <a:cs typeface="Arial"/>
                        </a:rPr>
                        <a:t>Definition and Sentence</a:t>
                      </a:r>
                      <a:endParaRPr lang="en-US" sz="18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fervid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full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of intense passion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effervescent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bubbling up*</a:t>
                      </a: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from</a:t>
                      </a:r>
                      <a:r>
                        <a:rPr lang="en-US" sz="1800" b="1" baseline="0" dirty="0">
                          <a:latin typeface="Calibri"/>
                          <a:ea typeface="SimSun"/>
                          <a:cs typeface="Arial"/>
                        </a:rPr>
                        <a:t> a liquid or a bubbly personality</a:t>
                      </a:r>
                      <a:endParaRPr lang="en-US" sz="18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conflagration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large and destructive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fire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flagrant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extremely obvious; shockingly evident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inflammatory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calling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forth strong emotion or redness/swelling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flamboyant (adj)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a showy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appearance (extreme)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incense (v)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to make angry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pyre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pile of wood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for burning a corpse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pyrotechnics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fireworks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display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206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pyromania (n)</a:t>
                      </a: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Arial"/>
                        </a:rPr>
                        <a:t>compulsion</a:t>
                      </a:r>
                      <a:r>
                        <a:rPr lang="en-US" sz="1800" baseline="0" dirty="0">
                          <a:latin typeface="Calibri"/>
                          <a:ea typeface="SimSun"/>
                          <a:cs typeface="Arial"/>
                        </a:rPr>
                        <a:t> to set things on fire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39993" marR="39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Voc_EngII_#11</a:t>
            </a:r>
          </a:p>
        </p:txBody>
      </p:sp>
      <p:pic>
        <p:nvPicPr>
          <p:cNvPr id="6" name="Picture 5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35296">
            <a:off x="7910137" y="5148544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sarah.vanwyhe\Local Settings\Temporary Internet Files\Content.IE5\WVWDIM9H\MC90044622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072081">
            <a:off x="538421" y="-209631"/>
            <a:ext cx="736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1886</Words>
  <Application>Microsoft Office PowerPoint</Application>
  <PresentationFormat>On-screen Show (4:3)</PresentationFormat>
  <Paragraphs>321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SimSun</vt:lpstr>
      <vt:lpstr>Arial</vt:lpstr>
      <vt:lpstr>Calibri</vt:lpstr>
      <vt:lpstr>Wingdings</vt:lpstr>
      <vt:lpstr>Office Theme</vt:lpstr>
      <vt:lpstr>Vocabulary #10-12</vt:lpstr>
      <vt:lpstr>PowerPoint Presentation</vt:lpstr>
      <vt:lpstr>PowerPoint Presentation</vt:lpstr>
      <vt:lpstr>   animosity equanimity  pusillanimous  hyperbole        hyperventilate epiphany  sycophant   aspiration  dispirited         vent </vt:lpstr>
      <vt:lpstr>PowerPoint Presentation</vt:lpstr>
      <vt:lpstr>PowerPoint Presentation</vt:lpstr>
      <vt:lpstr>animosity  equanimity  pusillanimous  epiphany   sycophant aspiration  dispirited  hyperbole  hyperventilation  vent </vt:lpstr>
      <vt:lpstr>PowerPoint Presentation</vt:lpstr>
      <vt:lpstr>PowerPoint Presentation</vt:lpstr>
      <vt:lpstr>     fervid   effervescent  conflagration pyrotechnics pyromaniac flagrant  inflammatory  flamboyant  incense  pyre   </vt:lpstr>
      <vt:lpstr>PowerPoint Presentation</vt:lpstr>
      <vt:lpstr>PowerPoint Presentation</vt:lpstr>
      <vt:lpstr>  Complete the following analogies (note what KIND of relationship each expresses).   fervid   effervescent  conflagration flagrant            inflamed flamboyant  incensed   pyre   pyrotechnics    pyromaniac     </vt:lpstr>
      <vt:lpstr>PowerPoint Presentation</vt:lpstr>
      <vt:lpstr>PowerPoint Presentation</vt:lpstr>
      <vt:lpstr>     confluence  flux  dehydrate redundant inundate(d) hydrology  cormorant  marinade nauseate nave   </vt:lpstr>
      <vt:lpstr>PowerPoint Presentation</vt:lpstr>
      <vt:lpstr>PowerPoint Presentation</vt:lpstr>
      <vt:lpstr>  Complete the following analogies (note what KIND of relationship each expresses).   confluence  flux                 dehydrate hydrology  cormorant  marinade  nauseate/nauseous       nave  redundant inundate(d)    </vt:lpstr>
      <vt:lpstr>Vocabulary #10-12 Review</vt:lpstr>
      <vt:lpstr>PowerPoint Presentation</vt:lpstr>
      <vt:lpstr>PowerPoint Presentation</vt:lpstr>
      <vt:lpstr>Vocabulary #10-12 Review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#10-12</dc:title>
  <dc:creator>pete</dc:creator>
  <cp:lastModifiedBy>Sarah Honeycutt</cp:lastModifiedBy>
  <cp:revision>51</cp:revision>
  <dcterms:created xsi:type="dcterms:W3CDTF">2012-11-19T15:03:26Z</dcterms:created>
  <dcterms:modified xsi:type="dcterms:W3CDTF">2017-08-28T17:38:38Z</dcterms:modified>
</cp:coreProperties>
</file>