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72" r:id="rId6"/>
    <p:sldId id="268" r:id="rId7"/>
    <p:sldId id="264" r:id="rId8"/>
    <p:sldId id="265" r:id="rId9"/>
    <p:sldId id="266" r:id="rId10"/>
    <p:sldId id="273" r:id="rId11"/>
    <p:sldId id="274" r:id="rId12"/>
    <p:sldId id="269" r:id="rId13"/>
    <p:sldId id="260" r:id="rId14"/>
    <p:sldId id="261" r:id="rId15"/>
    <p:sldId id="262" r:id="rId16"/>
    <p:sldId id="275" r:id="rId17"/>
    <p:sldId id="276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1B40D-55AC-4795-9ECF-DF6BC7DB1A1F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B7BC3-F207-42A5-9DE4-DF22DDA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4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7BC3-F207-42A5-9DE4-DF22DDAE57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5D2D-9DE1-40CC-87FF-D85442BEC415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A5DB-0970-453F-ACB6-CD6A32DD0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00200" y="1905000"/>
            <a:ext cx="6553200" cy="2862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3600" dirty="0"/>
              <a:t>Credo:  to believe</a:t>
            </a:r>
          </a:p>
          <a:p>
            <a:r>
              <a:rPr lang="en-US" sz="3600" dirty="0"/>
              <a:t>Deus:  god</a:t>
            </a:r>
          </a:p>
          <a:p>
            <a:r>
              <a:rPr lang="en-US" sz="3600" dirty="0" err="1"/>
              <a:t>Theos</a:t>
            </a:r>
            <a:r>
              <a:rPr lang="en-US" sz="3600" dirty="0"/>
              <a:t>: god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 </a:t>
            </a:r>
            <a:r>
              <a:rPr kumimoji="0" lang="en-US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1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36070"/>
              </p:ext>
            </p:extLst>
          </p:nvPr>
        </p:nvGraphicFramePr>
        <p:xfrm>
          <a:off x="838200" y="533400"/>
          <a:ext cx="7543800" cy="571499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</a:t>
                      </a:r>
                      <a:r>
                        <a:rPr lang="en-US" sz="1800" b="1" dirty="0" err="1">
                          <a:latin typeface="Calibri"/>
                          <a:ea typeface="SimSun"/>
                          <a:cs typeface="Arial"/>
                        </a:rPr>
                        <a:t>PofS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54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consecrate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make or declare sacred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4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desecrate( 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violate or disrespect something sacred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54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sacrament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something with sacred significance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54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sacrilege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disrespect to something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sacred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954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sanctimonious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pretending to be righteous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9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EngII_Voc</a:t>
            </a:r>
            <a:r>
              <a:rPr lang="en-US" dirty="0"/>
              <a:t>_# 2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5616" y="145726"/>
            <a:ext cx="594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 your own sentences for each word---must be in context.</a:t>
            </a:r>
          </a:p>
        </p:txBody>
      </p:sp>
    </p:spTree>
    <p:extLst>
      <p:ext uri="{BB962C8B-B14F-4D97-AF65-F5344CB8AC3E}">
        <p14:creationId xmlns:p14="http://schemas.microsoft.com/office/powerpoint/2010/main" val="399803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43869"/>
              </p:ext>
            </p:extLst>
          </p:nvPr>
        </p:nvGraphicFramePr>
        <p:xfrm>
          <a:off x="838200" y="533400"/>
          <a:ext cx="7543800" cy="5791203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4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</a:t>
                      </a:r>
                      <a:r>
                        <a:rPr lang="en-US" sz="1800" b="1" dirty="0" err="1">
                          <a:latin typeface="Calibri"/>
                          <a:ea typeface="SimSun"/>
                          <a:cs typeface="Arial"/>
                        </a:rPr>
                        <a:t>PofS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47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sanctuary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safe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place; sacred place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6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647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hierarchy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group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organized by rank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6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647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hieroglyphic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written with pictures; hard to read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26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2647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piety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religious devotion; great respect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26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2647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pittance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tiny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amount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26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EngII_Voc</a:t>
            </a:r>
            <a:r>
              <a:rPr lang="en-US" dirty="0"/>
              <a:t>_# 2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5616" y="145726"/>
            <a:ext cx="594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 your own sentences for each word---must be in context.</a:t>
            </a:r>
          </a:p>
        </p:txBody>
      </p:sp>
    </p:spTree>
    <p:extLst>
      <p:ext uri="{BB962C8B-B14F-4D97-AF65-F5344CB8AC3E}">
        <p14:creationId xmlns:p14="http://schemas.microsoft.com/office/powerpoint/2010/main" val="3720102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417638"/>
          </a:xfrm>
        </p:spPr>
        <p:txBody>
          <a:bodyPr>
            <a:noAutofit/>
          </a:bodyPr>
          <a:lstStyle/>
          <a:p>
            <a:pPr algn="l" fontAlgn="t"/>
            <a:r>
              <a:rPr lang="en-US" sz="1800" dirty="0"/>
              <a:t>Complete each of the following analogies and note what KIND of relationship each expresses (can write on the back of your chart):</a:t>
            </a:r>
            <a:br>
              <a:rPr lang="en-US" sz="1800" dirty="0"/>
            </a:br>
            <a:r>
              <a:rPr lang="en-US" sz="1800" dirty="0"/>
              <a:t>	</a:t>
            </a:r>
            <a:r>
              <a:rPr lang="en-US" sz="1800" b="1" dirty="0"/>
              <a:t>desecrate</a:t>
            </a:r>
            <a:r>
              <a:rPr lang="en-US" sz="1800" dirty="0"/>
              <a:t>		</a:t>
            </a:r>
            <a:r>
              <a:rPr lang="en-US" sz="1800" b="1" dirty="0"/>
              <a:t>sanctuary </a:t>
            </a:r>
            <a:r>
              <a:rPr lang="en-US" sz="1800"/>
              <a:t>	</a:t>
            </a:r>
            <a:r>
              <a:rPr lang="en-US" sz="1800" b="1"/>
              <a:t>hieroglyphics </a:t>
            </a:r>
            <a:r>
              <a:rPr lang="en-US" sz="1800" dirty="0"/>
              <a:t>	</a:t>
            </a:r>
            <a:br>
              <a:rPr lang="en-US" sz="1800" dirty="0"/>
            </a:br>
            <a:r>
              <a:rPr lang="en-US" sz="1800" dirty="0"/>
              <a:t>	</a:t>
            </a:r>
            <a:r>
              <a:rPr lang="en-US" sz="1800" b="1" dirty="0"/>
              <a:t>piety</a:t>
            </a:r>
            <a:r>
              <a:rPr lang="en-US" sz="1800" dirty="0"/>
              <a:t>	        	</a:t>
            </a:r>
            <a:r>
              <a:rPr lang="en-US" sz="1800" b="1" dirty="0"/>
              <a:t>pittance </a:t>
            </a:r>
            <a:br>
              <a:rPr lang="en-US" sz="1800" dirty="0"/>
            </a:br>
            <a:r>
              <a:rPr lang="en-US" sz="1800" dirty="0"/>
              <a:t>	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obedience : law :: _______ :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prison : dangerous place :: _______ : safe haven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putting graffiti on public property : _______ :: cleaning up a playground : beautify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treasure : bounty :: $5 allowance : 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Old English : Shakespeare :: _______ : cave men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00200" y="1676400"/>
            <a:ext cx="6553200" cy="36933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Gignoskein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  	to know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Krinein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  	to decide,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to judge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aseline="0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Mnemonikos</a:t>
            </a:r>
            <a:r>
              <a:rPr lang="en-US" sz="3600" baseline="0" dirty="0">
                <a:latin typeface="Calibri" pitchFamily="34" charset="0"/>
                <a:ea typeface="SimSun" pitchFamily="2" charset="-122"/>
                <a:cs typeface="Arial" pitchFamily="34" charset="0"/>
              </a:rPr>
              <a:t>:</a:t>
            </a: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  mindful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Phren</a:t>
            </a: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:		mind, heart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Ratio:  		reason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 </a:t>
            </a:r>
            <a:r>
              <a:rPr kumimoji="0" lang="en-US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3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533400"/>
          <a:ext cx="7467600" cy="598932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</a:t>
                      </a:r>
                      <a:r>
                        <a:rPr lang="en-US" sz="1800" b="1" dirty="0" err="1">
                          <a:latin typeface="Calibri"/>
                          <a:ea typeface="SimSun"/>
                          <a:cs typeface="Arial"/>
                        </a:rPr>
                        <a:t>PofS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 physiognomy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of judging character by facial features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prognosis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prediction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criterion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standard, test,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or rule used to make judgments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hypocrisy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pretending to have feelings, beliefs, or values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amnesty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general pardon for offenders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mnemonic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helping the memory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frenetic(adj)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frantic; frenzied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schizophrenia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severe mental disorder leading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to delusions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arraign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(v)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call to court; to charge with wrongdoing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rationale(n)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reasons behind something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EngII_Voc</a:t>
            </a:r>
            <a:r>
              <a:rPr lang="en-US" dirty="0"/>
              <a:t>_# 3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pPr algn="l" fontAlgn="t"/>
            <a:br>
              <a:rPr lang="en-US" sz="2400" dirty="0"/>
            </a:br>
            <a:r>
              <a:rPr lang="en-US" sz="2700" dirty="0"/>
              <a:t>physiognomy 		prognosis 	</a:t>
            </a:r>
            <a:r>
              <a:rPr lang="en-US" sz="2800" dirty="0"/>
              <a:t>mnemonic 	frenetic schizophrenia		arraign		rationale</a:t>
            </a:r>
            <a:r>
              <a:rPr lang="en-US" sz="2700" dirty="0"/>
              <a:t>	criterion hypocrisy 		amnesty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/>
              <a:t>Write the ANSWER for each sentence AND a context clue you used to figure it out.  *You might need to CHANGE THE WORD FORM.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Based on the study of ______ Derick’s square chin made me think he was stubborn.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My _______ sister tells me to get good grades, yet she skips class.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weatherman’s ______ for the week was great:  all sunshine and blue skies ahead.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_____ for voting are to be 18 years old and have U.S. citizenship.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Ms. Hill often grants ____ for library fines because she just wants to get the books back.</a:t>
            </a:r>
          </a:p>
          <a:p>
            <a:pPr lvl="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My _____ for not doing my homework made perfectly good sense: I had to work until 10:00 p.m. and sleep was more important.</a:t>
            </a:r>
          </a:p>
          <a:p>
            <a:pPr lvl="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The man was _____ for breaking and entering.</a:t>
            </a:r>
          </a:p>
          <a:p>
            <a:pPr lvl="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My mom gets _____ and runs around doing ten things at once when company comes to visit.</a:t>
            </a:r>
          </a:p>
          <a:p>
            <a:pPr lvl="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The ______ device I use to spell “tomorrow” is “tom or row.”</a:t>
            </a:r>
          </a:p>
          <a:p>
            <a:pPr lvl="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Suffering from ______ can lead people to withdrawal as it is difficult for them to maintain relationships.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553937"/>
              </p:ext>
            </p:extLst>
          </p:nvPr>
        </p:nvGraphicFramePr>
        <p:xfrm>
          <a:off x="404388" y="762000"/>
          <a:ext cx="8358612" cy="5105397"/>
        </p:xfrm>
        <a:graphic>
          <a:graphicData uri="http://schemas.openxmlformats.org/drawingml/2006/table">
            <a:tbl>
              <a:tblPr/>
              <a:tblGrid>
                <a:gridCol w="2151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6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1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</a:t>
                      </a:r>
                      <a:r>
                        <a:rPr lang="en-US" sz="1800" b="1" dirty="0" err="1">
                          <a:latin typeface="Calibri"/>
                          <a:ea typeface="SimSun"/>
                          <a:cs typeface="Arial"/>
                        </a:rPr>
                        <a:t>PofS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2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 physiognomy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of judging character by facial features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2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prognosis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prediction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2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criterion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standard, test,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or rule used to make judgments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12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hypocrisy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pretending to have feelings, beliefs, or values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1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12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amnesty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general pardon for offenders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1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EngII_Voc</a:t>
            </a:r>
            <a:r>
              <a:rPr lang="en-US" dirty="0"/>
              <a:t>_# 3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5616" y="145726"/>
            <a:ext cx="594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 your own sentences for each word---must be in context.</a:t>
            </a:r>
          </a:p>
        </p:txBody>
      </p:sp>
    </p:spTree>
    <p:extLst>
      <p:ext uri="{BB962C8B-B14F-4D97-AF65-F5344CB8AC3E}">
        <p14:creationId xmlns:p14="http://schemas.microsoft.com/office/powerpoint/2010/main" val="1244338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20012"/>
              </p:ext>
            </p:extLst>
          </p:nvPr>
        </p:nvGraphicFramePr>
        <p:xfrm>
          <a:off x="381000" y="762000"/>
          <a:ext cx="8382000" cy="4800598"/>
        </p:xfrm>
        <a:graphic>
          <a:graphicData uri="http://schemas.openxmlformats.org/drawingml/2006/table">
            <a:tbl>
              <a:tblPr/>
              <a:tblGrid>
                <a:gridCol w="299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</a:t>
                      </a:r>
                      <a:r>
                        <a:rPr lang="en-US" sz="1800" b="1" dirty="0" err="1">
                          <a:latin typeface="Calibri"/>
                          <a:ea typeface="SimSun"/>
                          <a:cs typeface="Arial"/>
                        </a:rPr>
                        <a:t>PofS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41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mnemonic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helping the memory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641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frenetic(adj)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frantic; frenzied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6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641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schizophrenia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severe mental disorder leading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to delusions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6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641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arraign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(v)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call to court; to charge with wrongdoing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6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641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rationale(n)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reasons behind something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6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EngII_Voc</a:t>
            </a:r>
            <a:r>
              <a:rPr lang="en-US" dirty="0"/>
              <a:t>_# 3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5616" y="145726"/>
            <a:ext cx="594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 your own sentences for each word---must be in context.</a:t>
            </a:r>
          </a:p>
        </p:txBody>
      </p:sp>
    </p:spTree>
    <p:extLst>
      <p:ext uri="{BB962C8B-B14F-4D97-AF65-F5344CB8AC3E}">
        <p14:creationId xmlns:p14="http://schemas.microsoft.com/office/powerpoint/2010/main" val="483582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pPr algn="l" fontAlgn="t"/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Complete each of the following analogies and note what KIND of relationship each expresses (can write on the back of your chart):</a:t>
            </a:r>
            <a:br>
              <a:rPr lang="en-US" sz="1800" dirty="0"/>
            </a:b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physiognomy 	prognosis 	criterion 		hypocrisy 	amnesty </a:t>
            </a:r>
            <a:br>
              <a:rPr lang="en-US" sz="1800" dirty="0"/>
            </a:br>
            <a:r>
              <a:rPr lang="en-US" sz="1800" dirty="0"/>
              <a:t>mnemonic 	frenetic		schizophrenia	arraign 		rational</a:t>
            </a:r>
            <a:br>
              <a:rPr lang="en-US" sz="18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forecast : weatherman :: ________ : doctor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skills : resume :: ________ : rubric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genuine : sincere :: fake : ________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calm : ________ :: lake : desert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charge : ________ :: forgiveness : ________</a:t>
            </a:r>
          </a:p>
          <a:p>
            <a:pPr marL="914400" lvl="1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533400"/>
          <a:ext cx="7924800" cy="5989326"/>
        </p:xfrm>
        <a:graphic>
          <a:graphicData uri="http://schemas.openxmlformats.org/drawingml/2006/table">
            <a:tbl>
              <a:tblPr/>
              <a:tblGrid>
                <a:gridCol w="2830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4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</a:t>
                      </a:r>
                      <a:r>
                        <a:rPr lang="en-US" sz="1800" b="1" dirty="0" err="1">
                          <a:latin typeface="Calibri"/>
                          <a:ea typeface="SimSun"/>
                          <a:cs typeface="Arial"/>
                        </a:rPr>
                        <a:t>PofS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accredit (v)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to authorize, certify/ believe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credence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belief, acceptance as true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creditable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deserving praise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credulous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believing too easily, gullible (antonym = incredulous)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creed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statement of belief or principle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deify (v)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to make a god of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deity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god or goddess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atheist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person who believes there is no god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theocracy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government by divine powers or priests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theology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study of religion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</a:t>
            </a:r>
            <a:r>
              <a:rPr lang="en-US" dirty="0"/>
              <a:t> II_Voc_#1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t"/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</a:t>
            </a:r>
            <a:r>
              <a:rPr lang="en-US" sz="2700" dirty="0"/>
              <a:t>credence	accredit	credulous	creditable	creed theology	deity		theocracy 	deify	           atheist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/>
              <a:t>Write the ANSWER for each sentence AND a context clue you used to figure it out.</a:t>
            </a:r>
          </a:p>
          <a:p>
            <a:pPr marL="0" indent="0">
              <a:buNone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We _______ the Greeks for starting the Olympics.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I give _________ to the theory that Neil Armstrong was the first person </a:t>
            </a:r>
            <a:r>
              <a:rPr lang="en-US" sz="2100"/>
              <a:t>to land </a:t>
            </a:r>
            <a:r>
              <a:rPr lang="en-US" sz="2100" dirty="0"/>
              <a:t>on the moon.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The teacher rewarded the student for her _________ contribution to the class discussion.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The _________  child believed his older brother when he told him the moon was made of cheese.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I believe in the _________, “Go hard or go home”.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Michael Jordan was the first to be _________ in basketball history due to his mad skills.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Ancient religions don’t believe in one god; they have many 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Even though my brother is an  _________, he is very moral.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The United States can’t have an official _________ because of the separation of church and state.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Your preacher has a degree in _________.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0833"/>
              </p:ext>
            </p:extLst>
          </p:nvPr>
        </p:nvGraphicFramePr>
        <p:xfrm>
          <a:off x="228600" y="660782"/>
          <a:ext cx="8458200" cy="574002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</a:t>
                      </a:r>
                      <a:r>
                        <a:rPr lang="en-US" sz="1800" b="1" dirty="0" err="1">
                          <a:latin typeface="Calibri"/>
                          <a:ea typeface="SimSun"/>
                          <a:cs typeface="Arial"/>
                        </a:rPr>
                        <a:t>PofS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8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accredit (v)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authorize, certify/ believe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8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credence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belief, acceptance as true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8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creditable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deserving praise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8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credulous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believing too easily, gullible (antonym = incredulous)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82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creed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statement of belief or principle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1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</a:t>
            </a:r>
            <a:r>
              <a:rPr lang="en-US" dirty="0"/>
              <a:t> II_Voc_#1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5616" y="145726"/>
            <a:ext cx="594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 your own sentences for each word---must be in context.</a:t>
            </a:r>
          </a:p>
        </p:txBody>
      </p:sp>
    </p:spTree>
    <p:extLst>
      <p:ext uri="{BB962C8B-B14F-4D97-AF65-F5344CB8AC3E}">
        <p14:creationId xmlns:p14="http://schemas.microsoft.com/office/powerpoint/2010/main" val="60349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073147"/>
              </p:ext>
            </p:extLst>
          </p:nvPr>
        </p:nvGraphicFramePr>
        <p:xfrm>
          <a:off x="228600" y="660782"/>
          <a:ext cx="8458200" cy="5663812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</a:t>
                      </a:r>
                      <a:r>
                        <a:rPr lang="en-US" sz="1800" b="1" dirty="0" err="1">
                          <a:latin typeface="Calibri"/>
                          <a:ea typeface="SimSun"/>
                          <a:cs typeface="Arial"/>
                        </a:rPr>
                        <a:t>PofS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89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deify (v)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make a god of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4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489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deity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god or goddess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4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489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atheist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person who believes there is no god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14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1489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theocracy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government by divine powers or priests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14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1489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theology (n)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study of religion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14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</a:t>
            </a:r>
            <a:r>
              <a:rPr lang="en-US" dirty="0"/>
              <a:t> II_Voc_#1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5616" y="145726"/>
            <a:ext cx="594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 your own sentences for each word---must be in context.</a:t>
            </a:r>
          </a:p>
        </p:txBody>
      </p:sp>
    </p:spTree>
    <p:extLst>
      <p:ext uri="{BB962C8B-B14F-4D97-AF65-F5344CB8AC3E}">
        <p14:creationId xmlns:p14="http://schemas.microsoft.com/office/powerpoint/2010/main" val="11660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382000" cy="1143000"/>
          </a:xfrm>
        </p:spPr>
        <p:txBody>
          <a:bodyPr>
            <a:noAutofit/>
          </a:bodyPr>
          <a:lstStyle/>
          <a:p>
            <a:pPr algn="l"/>
            <a:br>
              <a:rPr lang="en-US" sz="1800" dirty="0"/>
            </a:br>
            <a:r>
              <a:rPr lang="en-US" sz="1800" dirty="0"/>
              <a:t>Review for quiz!  </a:t>
            </a:r>
            <a:r>
              <a:rPr lang="en-US" sz="1800" dirty="0">
                <a:sym typeface="Wingdings" panose="05000000000000000000" pitchFamily="2" charset="2"/>
              </a:rPr>
              <a:t>  </a:t>
            </a:r>
            <a:br>
              <a:rPr lang="en-US" sz="1800" dirty="0">
                <a:sym typeface="Wingdings" panose="05000000000000000000" pitchFamily="2" charset="2"/>
              </a:rPr>
            </a:br>
            <a:br>
              <a:rPr lang="en-US" sz="1800" dirty="0">
                <a:sym typeface="Wingdings" panose="05000000000000000000" pitchFamily="2" charset="2"/>
              </a:rPr>
            </a:br>
            <a:r>
              <a:rPr lang="en-US" sz="1800" dirty="0"/>
              <a:t>Complete each of the following analogies and note what KIND of relationship each expresses (can write on the back of your chart):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accredit		atheist		theology	</a:t>
            </a:r>
            <a:br>
              <a:rPr lang="en-US" sz="1800" dirty="0"/>
            </a:br>
            <a:r>
              <a:rPr lang="en-US" sz="1800" dirty="0"/>
              <a:t>	deity		creed</a:t>
            </a:r>
            <a:br>
              <a:rPr lang="en-US" sz="1800" dirty="0"/>
            </a:br>
            <a:r>
              <a:rPr lang="en-US" sz="1800" dirty="0"/>
              <a:t>			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29000"/>
            <a:ext cx="822960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slogan : ad :: _______ : motto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believe : _______  ::  endorse : promote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Demon : Angel  ::   _________ : Christian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Zeus : _______  ::  Batman : superhero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psychology : study the mind  ::  _______ : study religion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00200" y="1905000"/>
            <a:ext cx="6553200" cy="31393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Sacer:  	sacred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Sanctus:  holy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Hieros:  	holy;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sacred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aseline="0" dirty="0">
                <a:latin typeface="Calibri" pitchFamily="34" charset="0"/>
                <a:ea typeface="SimSun" pitchFamily="2" charset="-122"/>
                <a:cs typeface="Arial" pitchFamily="34" charset="0"/>
              </a:rPr>
              <a:t>Pio:</a:t>
            </a: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  		to appease; to purify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 </a:t>
            </a:r>
            <a:r>
              <a:rPr kumimoji="0" lang="en-US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2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533400"/>
          <a:ext cx="7467600" cy="598932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</a:t>
                      </a:r>
                      <a:r>
                        <a:rPr lang="en-US" sz="1800" b="1" dirty="0" err="1">
                          <a:latin typeface="Calibri"/>
                          <a:ea typeface="SimSun"/>
                          <a:cs typeface="Arial"/>
                        </a:rPr>
                        <a:t>PofS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consecrate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make or declare sacred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desecrate( 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violate or disrespect something sacred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sacrament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something with sacred significance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sacrilege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disrespect to something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sacred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sanctimonious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pretending to be righteous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sanctuary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safe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place; sacred place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hierarchy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group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organized by rank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hieroglyphic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written with pictures; hard to read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piety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religious devotion; great respect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pittance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tiny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amount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EngII_Voc</a:t>
            </a:r>
            <a:r>
              <a:rPr lang="en-US" dirty="0"/>
              <a:t>_# 2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t"/>
            <a:br>
              <a:rPr lang="en-US" sz="2200" dirty="0"/>
            </a:br>
            <a:br>
              <a:rPr lang="en-US" sz="2200" dirty="0"/>
            </a:br>
            <a:r>
              <a:rPr lang="en-US" sz="2700" dirty="0"/>
              <a:t>desecrate	</a:t>
            </a:r>
            <a:r>
              <a:rPr lang="en-US" sz="2800" dirty="0"/>
              <a:t> sanctuary	  sanctimonious	sacrament sacrilege	consecrate(s)</a:t>
            </a:r>
            <a:r>
              <a:rPr lang="en-US" sz="2700" dirty="0"/>
              <a:t>    hierarchy 	              hieroglyphic </a:t>
            </a:r>
            <a:br>
              <a:rPr lang="en-US" sz="2700" dirty="0"/>
            </a:br>
            <a:r>
              <a:rPr lang="en-US" sz="2700" dirty="0"/>
              <a:t>piety 		pittance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/>
              <a:t>Write the ANSWER for each sentence AND a context clue you used to figure it out.</a:t>
            </a:r>
          </a:p>
          <a:p>
            <a:pPr marL="0" indent="0">
              <a:buNone/>
            </a:pPr>
            <a:endParaRPr lang="en-US" sz="2000" b="1" dirty="0"/>
          </a:p>
          <a:p>
            <a:pPr>
              <a:buFont typeface="+mj-lt"/>
              <a:buAutoNum type="arabicPeriod"/>
            </a:pPr>
            <a:r>
              <a:rPr lang="en-US" sz="2000" dirty="0"/>
              <a:t>My parents only give me a ____ of money so I will need to get a job.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Schools don’t want students to ____ textbooks by writing in them.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I could not read the doctor’s _____ handwriting.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Most children are taught to show ____ towards their elders.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____ in many businesses includes the CEO, the president, and vice-president.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Communion is a _____ in church for many denominations.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shelter was a ____ to the homeless people during the bitter cold.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My brother ____ his savings to buy a car; he won’t think about spending the money on anything else.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Vegans might consider it _____ to eat anything made with meat.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_____ policeman gave tickets to speeding civilians, yet he often drove over the speed limit himself when not working.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1446</Words>
  <Application>Microsoft Office PowerPoint</Application>
  <PresentationFormat>On-screen Show (4:3)</PresentationFormat>
  <Paragraphs>239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SimSun</vt:lpstr>
      <vt:lpstr>Arial</vt:lpstr>
      <vt:lpstr>Calibri</vt:lpstr>
      <vt:lpstr>Wingdings</vt:lpstr>
      <vt:lpstr>Office Theme</vt:lpstr>
      <vt:lpstr>PowerPoint Presentation</vt:lpstr>
      <vt:lpstr>PowerPoint Presentation</vt:lpstr>
      <vt:lpstr>   credence accredit credulous creditable creed theology deity  theocracy  deify            atheist </vt:lpstr>
      <vt:lpstr>PowerPoint Presentation</vt:lpstr>
      <vt:lpstr>PowerPoint Presentation</vt:lpstr>
      <vt:lpstr> Review for quiz!      Complete each of the following analogies and note what KIND of relationship each expresses (can write on the back of your chart):   accredit  atheist  theology   deity  creed     </vt:lpstr>
      <vt:lpstr>PowerPoint Presentation</vt:lpstr>
      <vt:lpstr>PowerPoint Presentation</vt:lpstr>
      <vt:lpstr>  desecrate  sanctuary   sanctimonious sacrament sacrilege consecrate(s)    hierarchy                hieroglyphic  piety   pittance  </vt:lpstr>
      <vt:lpstr>PowerPoint Presentation</vt:lpstr>
      <vt:lpstr>PowerPoint Presentation</vt:lpstr>
      <vt:lpstr>Complete each of the following analogies and note what KIND of relationship each expresses (can write on the back of your chart):  desecrate  sanctuary  hieroglyphics    piety          pittance   </vt:lpstr>
      <vt:lpstr>PowerPoint Presentation</vt:lpstr>
      <vt:lpstr>PowerPoint Presentation</vt:lpstr>
      <vt:lpstr> physiognomy   prognosis  mnemonic  frenetic schizophrenia  arraign  rationale criterion hypocrisy   amnesty  </vt:lpstr>
      <vt:lpstr>PowerPoint Presentation</vt:lpstr>
      <vt:lpstr>PowerPoint Presentation</vt:lpstr>
      <vt:lpstr>   Complete each of the following analogies and note what KIND of relationship each expresses (can write on the back of your chart):   physiognomy  prognosis  criterion   hypocrisy  amnesty  mnemonic  frenetic  schizophrenia arraign   rational 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Sarah Honeycutt</cp:lastModifiedBy>
  <cp:revision>30</cp:revision>
  <dcterms:created xsi:type="dcterms:W3CDTF">2012-09-06T18:25:43Z</dcterms:created>
  <dcterms:modified xsi:type="dcterms:W3CDTF">2017-02-08T11:59:18Z</dcterms:modified>
</cp:coreProperties>
</file>