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5" r:id="rId5"/>
    <p:sldId id="299" r:id="rId6"/>
    <p:sldId id="261" r:id="rId7"/>
    <p:sldId id="263" r:id="rId8"/>
    <p:sldId id="264" r:id="rId9"/>
    <p:sldId id="265" r:id="rId10"/>
    <p:sldId id="276" r:id="rId11"/>
    <p:sldId id="300" r:id="rId12"/>
    <p:sldId id="267" r:id="rId13"/>
    <p:sldId id="269" r:id="rId14"/>
    <p:sldId id="270" r:id="rId15"/>
    <p:sldId id="271" r:id="rId16"/>
    <p:sldId id="277" r:id="rId17"/>
    <p:sldId id="301" r:id="rId18"/>
    <p:sldId id="273" r:id="rId19"/>
    <p:sldId id="282" r:id="rId20"/>
    <p:sldId id="283" r:id="rId21"/>
    <p:sldId id="287" r:id="rId22"/>
    <p:sldId id="302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8" d="100"/>
          <a:sy n="108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1EFEC-4170-43DC-87D6-775C8737D8F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CF208-44F8-4859-9390-FD932B09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Voc. #10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Eng. IV Voc. </a:t>
            </a:r>
            <a:r>
              <a:rPr lang="en-US" dirty="0"/>
              <a:t>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Write original sentences for the following 5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066800"/>
          <a:ext cx="8610600" cy="52578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5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8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misgiving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uneasy feeling; foreboding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8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explicit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Definite; stated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in detail; leaving nothing to be guessed at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55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ploy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 tactic intended to frustrate, embarrass, or gain advantage over an opponent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5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55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augment (v)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to increase, to enrich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5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8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emissary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messenger sent on a mission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0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457200"/>
          <a:ext cx="8610600" cy="5983389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misgiving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uneasy feeling; foreboding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explicit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Definite; stated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in detail; leaving nothing to be guessed at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97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ploy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 tactic intended to frustrate, embarrass, or gain advantage over an opponent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9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97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augment (v)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to increase, to enrich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9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emissary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messenger sent on a mission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remiss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careless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30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philanthropy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effort or inclination to increase the well-being of humankind, as by charitable aid or donations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2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impregnable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strong enough to resist capture;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not to be outweighed or overcome in argument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230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dynamic  (adj/n)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relating to energy or force (</a:t>
                      </a: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);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 </a:t>
                      </a: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 force, esp. political, social, or psychological (</a:t>
                      </a: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n</a:t>
                      </a: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2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supplicate  (v)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to ask humbly or earnestly for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, as in praying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A76DF038-70FC-44DC-8210-C0AFBFB93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#11: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8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90600"/>
          </a:xfrm>
        </p:spPr>
        <p:txBody>
          <a:bodyPr/>
          <a:lstStyle/>
          <a:p>
            <a:r>
              <a:rPr lang="en-US" dirty="0"/>
              <a:t>Language Acquisition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Day 5 </a:t>
            </a:r>
            <a:r>
              <a:rPr lang="en-US" dirty="0"/>
              <a:t>- Complete the following analogies:</a:t>
            </a:r>
          </a:p>
          <a:p>
            <a:pPr fontAlgn="ctr">
              <a:buNone/>
            </a:pPr>
            <a:endParaRPr lang="en-US" dirty="0"/>
          </a:p>
          <a:p>
            <a:pPr fontAlgn="ctr">
              <a:buNone/>
            </a:pPr>
            <a:r>
              <a:rPr lang="en-US" dirty="0"/>
              <a:t>misgiving      explicit     		ploy       	augment        emissary </a:t>
            </a:r>
          </a:p>
          <a:p>
            <a:pPr fontAlgn="ctr">
              <a:buNone/>
            </a:pPr>
            <a:r>
              <a:rPr lang="en-US" dirty="0"/>
              <a:t>remiss          philanthropy       	impregnable   	dynamic         supplicate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diplomat : civil servant ::  _____________ : ambassador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horoscope : prediction :: instinct : 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detailed : unorganized :: cautious : 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public speaker : _____________ :: introvert : shy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 fortress : _____________  ::  river : permeable</a:t>
            </a:r>
          </a:p>
          <a:p>
            <a:pPr marL="514350" indent="-514350">
              <a:buNone/>
            </a:pPr>
            <a:endParaRPr lang="en-US" dirty="0"/>
          </a:p>
          <a:p>
            <a:pPr algn="ctr">
              <a:buNone/>
            </a:pPr>
            <a:endParaRPr lang="en-US" sz="3800" b="1" dirty="0"/>
          </a:p>
          <a:p>
            <a:pPr algn="ctr">
              <a:buNone/>
            </a:pPr>
            <a:r>
              <a:rPr lang="en-US" sz="3800" b="1" dirty="0"/>
              <a:t>Now, write 5 analogies of your own.</a:t>
            </a:r>
            <a:endParaRPr lang="en-US" sz="3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Voc. #12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411162"/>
          </a:xfrm>
        </p:spPr>
        <p:txBody>
          <a:bodyPr>
            <a:noAutofit/>
          </a:bodyPr>
          <a:lstStyle/>
          <a:p>
            <a:r>
              <a:rPr lang="en-US" sz="1800" b="1" dirty="0"/>
              <a:t>Eng. IV Voc. #12 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533400"/>
          <a:ext cx="8382000" cy="5975512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5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adulation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high praise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camaraderie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trust, sociability among friends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clairvoyant (adj)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exceptionally insightful, able to foresee the future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emulate (v)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imitate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enervating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weakening, tiring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fortuitous (adj)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happening by luck, fortunate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258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hackneyed (adj)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clichéd, worn out by overuse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spurious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lacking authenticity, false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capacious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very large,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spacious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pragmatic (adj)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practical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Eng. IV Voc. </a:t>
            </a:r>
            <a:r>
              <a:rPr lang="en-US" dirty="0"/>
              <a:t>#12 Day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162800" cy="4571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Write original sentences for the following 5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882488"/>
          <a:ext cx="8458200" cy="5518317"/>
        </p:xfrm>
        <a:graphic>
          <a:graphicData uri="http://schemas.openxmlformats.org/drawingml/2006/table">
            <a:tbl>
              <a:tblPr/>
              <a:tblGrid>
                <a:gridCol w="2229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8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8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74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adulation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high praise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4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camaraderie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trust, sociability among friends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74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clairvoyant (adj)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exceptionally insightful, able to foresee the future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74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emulate (v)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imitate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74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enervating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weakening, tiring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Eng. IV Voc. </a:t>
            </a:r>
            <a:r>
              <a:rPr lang="en-US" dirty="0"/>
              <a:t>#12 Day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162800" cy="4571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Write original sentences for the following 5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882488"/>
          <a:ext cx="8458200" cy="5594509"/>
        </p:xfrm>
        <a:graphic>
          <a:graphicData uri="http://schemas.openxmlformats.org/drawingml/2006/table">
            <a:tbl>
              <a:tblPr/>
              <a:tblGrid>
                <a:gridCol w="2229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8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95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9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fortuitous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happening by luck, fortunate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32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hackneyed (adj)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clichéd, worn out by overuse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3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79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spurious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lacking authenticity, false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79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capacious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very large,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spacious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79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pragmatic (adj)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practical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4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533400"/>
          <a:ext cx="8382000" cy="5975512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5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adulation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high praise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camaraderie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trust, sociability among friends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clairvoyant (adj)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exceptionally insightful, able to foresee the future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emulate (v)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imitate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enervating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weakening, tiring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fortuitous (adj)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happening by luck, fortunate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258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hackneyed (adj)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clichéd, worn out by overuse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spurious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lacking authenticity, false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capacious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very large,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spacious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61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pragmatic (adj)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practical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D8E9F8F4-75D4-4A85-9CD1-6818BEE65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#12: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830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Eng. IV Voc. </a:t>
            </a:r>
            <a:r>
              <a:rPr lang="en-US" dirty="0"/>
              <a:t>#12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Day 5</a:t>
            </a:r>
            <a:r>
              <a:rPr lang="en-US" dirty="0"/>
              <a:t>: Using the word bank provided, complete the following analogies with 5 of the words.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fontAlgn="ctr">
              <a:buNone/>
            </a:pPr>
            <a:r>
              <a:rPr lang="en-US" dirty="0"/>
              <a:t>adulation       camaraderie     clairvoyant        emulate          enervating</a:t>
            </a:r>
          </a:p>
          <a:p>
            <a:pPr fontAlgn="ctr">
              <a:buNone/>
            </a:pPr>
            <a:r>
              <a:rPr lang="en-US" dirty="0"/>
              <a:t>fortuitous      hackneyed         spurious            capacious       pragmatic</a:t>
            </a:r>
          </a:p>
          <a:p>
            <a:pPr>
              <a:buNone/>
            </a:pPr>
            <a:r>
              <a:rPr lang="en-US" dirty="0"/>
              <a:t>				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teammates : ______________ ::  family : dependability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disdain : villain :: ______________ : hero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medium : psychic :: fortune teller : ______________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______________ : win the lottery  :: hard work : earn a paycheck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running : ______________ :: eating : energizing </a:t>
            </a:r>
          </a:p>
          <a:p>
            <a:pPr>
              <a:buNone/>
            </a:pPr>
            <a:r>
              <a:rPr lang="en-US" sz="5100" b="1" dirty="0"/>
              <a:t>		</a:t>
            </a:r>
          </a:p>
          <a:p>
            <a:pPr algn="ctr">
              <a:buNone/>
            </a:pPr>
            <a:r>
              <a:rPr lang="en-US" sz="5100" b="1" dirty="0"/>
              <a:t>Now, write 5 analogies of your own.</a:t>
            </a:r>
            <a:endParaRPr lang="en-US" sz="51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Eng. IV: Voc. #10-12 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876800" cy="411162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>Eng. IV Voc. #10 Day 1</a:t>
            </a:r>
            <a:r>
              <a:rPr lang="en-US" sz="1800" dirty="0"/>
              <a:t>: Copy words and definitions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457200"/>
          <a:ext cx="8458200" cy="6096281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8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proponent (n)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 advocator, supporter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haughty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arrogant and condescending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deleterious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harmful, destructive,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detrimental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impetuous(adj)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rash, impulsive, acting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without thinking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intrepid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fearless, adventurous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pedagogy (n)</a:t>
                      </a: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art of teaching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orthodox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generally accepted, approved opinion (esp. in religion)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jubilation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joy, celebration, exultation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rapacious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 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rapacity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excessively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greedy (adj); greed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opulent(adj)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wealthy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Voc. #10-12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over Voc. #10-12 lists, pick the TWO words from EACH lesson that are the most difficult for you to remember</a:t>
            </a:r>
          </a:p>
          <a:p>
            <a:r>
              <a:rPr lang="en-US" dirty="0"/>
              <a:t>To practice applying these words, do at least on of the following for each</a:t>
            </a:r>
          </a:p>
          <a:p>
            <a:pPr lvl="1"/>
            <a:r>
              <a:rPr lang="en-US" dirty="0"/>
              <a:t>Illustrate it</a:t>
            </a:r>
          </a:p>
          <a:p>
            <a:pPr lvl="1"/>
            <a:r>
              <a:rPr lang="en-US" dirty="0"/>
              <a:t>Write a synonym and antonym for the word</a:t>
            </a:r>
          </a:p>
          <a:p>
            <a:pPr lvl="1"/>
            <a:r>
              <a:rPr lang="en-US" dirty="0"/>
              <a:t>Create a one-line rhyme using the word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Stump a Scholar…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Looking over all your vocabulary lists (#10-12), pick 2 words from EACH lesson.  </a:t>
            </a:r>
          </a:p>
          <a:p>
            <a:r>
              <a:rPr lang="en-US" dirty="0"/>
              <a:t>Create a word bank with your 6 words.</a:t>
            </a:r>
          </a:p>
          <a:p>
            <a:r>
              <a:rPr lang="en-US" dirty="0"/>
              <a:t>Write fill-in-the blank sentences for each word.</a:t>
            </a:r>
          </a:p>
          <a:p>
            <a:r>
              <a:rPr lang="en-US" dirty="0"/>
              <a:t>Trade with a partner and complete each other’s challenge.  </a:t>
            </a:r>
          </a:p>
          <a:p>
            <a:r>
              <a:rPr lang="en-US" dirty="0"/>
              <a:t>Trade back to “grade”</a:t>
            </a:r>
          </a:p>
          <a:p>
            <a:r>
              <a:rPr lang="en-US" dirty="0"/>
              <a:t>Eight “volunteers” will add a word to the bank on the board and put sentences on display. 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*Test Friday</a:t>
            </a:r>
          </a:p>
        </p:txBody>
      </p:sp>
    </p:spTree>
    <p:extLst>
      <p:ext uri="{BB962C8B-B14F-4D97-AF65-F5344CB8AC3E}">
        <p14:creationId xmlns:p14="http://schemas.microsoft.com/office/powerpoint/2010/main" val="1671064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Warm-up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alone or with a partner, write a SHORT, fictional story using at least 6 of the vocabulary words (2 from each </a:t>
            </a:r>
            <a:r>
              <a:rPr lang="en-US"/>
              <a:t>lesson #10-12).</a:t>
            </a:r>
            <a:endParaRPr lang="en-US" dirty="0"/>
          </a:p>
          <a:p>
            <a:r>
              <a:rPr lang="en-US" dirty="0"/>
              <a:t>Be prepared to share these out loud. 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01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Warm-up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up a Voc. #10-12 Cross Word from the front desk.</a:t>
            </a:r>
          </a:p>
          <a:p>
            <a:r>
              <a:rPr lang="en-US" dirty="0"/>
              <a:t>You will have 10 minutes to work on it; it is due by tomorrow for a grade.</a:t>
            </a:r>
          </a:p>
          <a:p>
            <a:r>
              <a:rPr lang="en-US" dirty="0"/>
              <a:t>Reminder:  Test tomorrow.  </a:t>
            </a:r>
            <a:r>
              <a:rPr lang="en-US" dirty="0">
                <a:sym typeface="Wingdings" panose="05000000000000000000" pitchFamily="2" charset="2"/>
              </a:rPr>
              <a:t>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258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Eng. IV Voc. </a:t>
            </a:r>
            <a:r>
              <a:rPr lang="en-US" dirty="0"/>
              <a:t>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381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/>
              <a:t>Write original sentences for the following 5words.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990600"/>
          <a:ext cx="8458200" cy="5257797"/>
        </p:xfrm>
        <a:graphic>
          <a:graphicData uri="http://schemas.openxmlformats.org/drawingml/2006/table">
            <a:tbl>
              <a:tblPr/>
              <a:tblGrid>
                <a:gridCol w="1981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5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79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proponent (n)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 advocator, supporter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253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79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haughty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arrogant and condescending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79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deleterious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harmful, destructive,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detrimental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253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79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impetuous(adj)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rash, impulsive, acting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without thinking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79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intrepid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fearless, adventurous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258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Eng. IV Voc. </a:t>
            </a:r>
            <a:r>
              <a:rPr lang="en-US" dirty="0"/>
              <a:t>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381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/>
              <a:t>Write original sentences for the following 5words.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031094"/>
          <a:ext cx="8305800" cy="5217308"/>
        </p:xfrm>
        <a:graphic>
          <a:graphicData uri="http://schemas.openxmlformats.org/drawingml/2006/table">
            <a:tbl>
              <a:tblPr/>
              <a:tblGrid>
                <a:gridCol w="1945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1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pedagogy (n)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art of teaching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9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orthodox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generally accepted, approved opinion (esp. in religion)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9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jubilation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joy, celebration, exultation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9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rapacious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 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rapacity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excessively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greedy (adj); greed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9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opulent(adj)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wealthy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457200"/>
          <a:ext cx="8458200" cy="6096281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8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proponent (n)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 advocator, supporter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haughty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arrogant and condescending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deleterious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harmful, destructive,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detrimental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impetuous(adj)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rash, impulsive, acting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without thinking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intrepid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fearless, adventurous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pedagogy (n)</a:t>
                      </a: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art of teaching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orthodox 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generally accepted, approved opinion (esp. in religion)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jubilation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joy, celebration, exultation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rapacious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 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rapacity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excessively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greedy (adj); greed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044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opulent(adj)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wealthy</a:t>
                      </a: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0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05407E78-45F5-4D8C-8502-7FDFAE17A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#10: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1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Eng. IV Voc. </a:t>
            </a:r>
            <a:r>
              <a:rPr lang="en-US" dirty="0"/>
              <a:t>#10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019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Day 5</a:t>
            </a:r>
            <a:r>
              <a:rPr lang="en-US" dirty="0"/>
              <a:t>: Using the word bank provided, complete the following analogies with 5 of the words.</a:t>
            </a:r>
          </a:p>
          <a:p>
            <a:pPr>
              <a:buNone/>
            </a:pPr>
            <a:endParaRPr lang="en-US" dirty="0"/>
          </a:p>
          <a:p>
            <a:pPr fontAlgn="ctr">
              <a:buNone/>
            </a:pPr>
            <a:r>
              <a:rPr lang="en-US" dirty="0"/>
              <a:t>proponent     haughty       deleterious     impetuous    intrepid</a:t>
            </a:r>
          </a:p>
          <a:p>
            <a:pPr fontAlgn="ctr">
              <a:buNone/>
            </a:pPr>
            <a:r>
              <a:rPr lang="en-US" dirty="0"/>
              <a:t>pedagogy      orthodox      jubilation        rapacity      opulent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Eeyore: nervous :: Beowulf : __________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generosity : sharing :: __________ : fighting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Lamborghini : Toyota :: __________ : poor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__________ : education ::  theology : religion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boycotter : oppositionist : an apologist (i.e. for the war) : __________</a:t>
            </a:r>
            <a:r>
              <a:rPr lang="en-US" b="1" dirty="0"/>
              <a:t> </a:t>
            </a:r>
            <a:endParaRPr lang="en-US" dirty="0"/>
          </a:p>
          <a:p>
            <a:pPr algn="ctr">
              <a:buNone/>
            </a:pPr>
            <a:r>
              <a:rPr lang="en-US" sz="4700" b="1" dirty="0"/>
              <a:t>Now, write 5 of your own!</a:t>
            </a:r>
            <a:endParaRPr lang="en-US" sz="47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Voc. #11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487362"/>
          </a:xfrm>
        </p:spPr>
        <p:txBody>
          <a:bodyPr>
            <a:noAutofit/>
          </a:bodyPr>
          <a:lstStyle/>
          <a:p>
            <a:r>
              <a:rPr lang="en-US" sz="1800" b="1" dirty="0"/>
              <a:t>Eng. IV Voc. #11 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457200"/>
          <a:ext cx="8610600" cy="5983389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misgiving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uneasy feeling; foreboding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explicit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Definite; stated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in detail; leaving nothing to be guessed at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97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ploy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 tactic intended to frustrate, embarrass, or gain advantage over an opponent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9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97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augment (v)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to increase, to enrich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9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emissary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messenger sent on a mission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remiss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careless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30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philanthropy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effort or inclination to increase the well-being of humankind, as by charitable aid or donations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2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impregnable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strong enough to resist capture;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not to be outweighed or overcome in argument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230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dynamic  (adj/n)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relating to energy or force (</a:t>
                      </a: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);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 </a:t>
                      </a: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 force, esp. political, social, or psychological (</a:t>
                      </a: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n</a:t>
                      </a: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2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5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supplicate  (v)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to ask humbly or earnestly for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, as in praying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Eng. IV Voc. </a:t>
            </a:r>
            <a:r>
              <a:rPr lang="en-US" dirty="0"/>
              <a:t>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Write original sentences for the following 5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066800"/>
          <a:ext cx="8610600" cy="52578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5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8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misgiving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uneasy feeling; foreboding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8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explicit (adj)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Definite; stated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in detail; leaving nothing to be guessed at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55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ploy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 tactic intended to frustrate, embarrass, or gain advantage over an opponent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5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55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augment (v)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to increase, to enrich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5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83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emissary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messenger sent on a mission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0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1555</Words>
  <Application>Microsoft Office PowerPoint</Application>
  <PresentationFormat>On-screen Show (4:3)</PresentationFormat>
  <Paragraphs>290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SimSun</vt:lpstr>
      <vt:lpstr>Arial</vt:lpstr>
      <vt:lpstr>Calibri</vt:lpstr>
      <vt:lpstr>Wingdings</vt:lpstr>
      <vt:lpstr>Office Theme</vt:lpstr>
      <vt:lpstr>ENG IV: Voc. #10</vt:lpstr>
      <vt:lpstr>Eng. IV Voc. #10 Day 1: Copy words and definitions </vt:lpstr>
      <vt:lpstr>Eng. IV Voc. #10</vt:lpstr>
      <vt:lpstr>Eng. IV Voc. #10</vt:lpstr>
      <vt:lpstr>PowerPoint Presentation</vt:lpstr>
      <vt:lpstr>Eng. IV Voc. #10 </vt:lpstr>
      <vt:lpstr>ENG IV: Voc. #11</vt:lpstr>
      <vt:lpstr>Eng. IV Voc. #11 Day 1: Copy words and definitions</vt:lpstr>
      <vt:lpstr>Eng. IV Voc. #11</vt:lpstr>
      <vt:lpstr>Eng. IV Voc. #11</vt:lpstr>
      <vt:lpstr>PowerPoint Presentation</vt:lpstr>
      <vt:lpstr>Language Acquisition #11</vt:lpstr>
      <vt:lpstr>ENG IV: Voc. #12</vt:lpstr>
      <vt:lpstr>Eng. IV Voc. #12 Day 1: Copy words and definitions</vt:lpstr>
      <vt:lpstr>Eng. IV Voc. #12 Day 2</vt:lpstr>
      <vt:lpstr>Eng. IV Voc. #12 Day 3</vt:lpstr>
      <vt:lpstr>PowerPoint Presentation</vt:lpstr>
      <vt:lpstr>Eng. IV Voc. #12</vt:lpstr>
      <vt:lpstr>Eng. IV: Voc. #10-12 Review</vt:lpstr>
      <vt:lpstr>Voc. #10-12 Review</vt:lpstr>
      <vt:lpstr>Stump a Scholar… </vt:lpstr>
      <vt:lpstr>Vocabulary Warm-up Review</vt:lpstr>
      <vt:lpstr>Vocabulary Warm-up Review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IV: LA #10</dc:title>
  <dc:creator>sarah.vanwyhe</dc:creator>
  <cp:lastModifiedBy>Sarah Honeycutt</cp:lastModifiedBy>
  <cp:revision>10</cp:revision>
  <dcterms:created xsi:type="dcterms:W3CDTF">2014-11-21T17:24:24Z</dcterms:created>
  <dcterms:modified xsi:type="dcterms:W3CDTF">2018-08-23T16:26:17Z</dcterms:modified>
</cp:coreProperties>
</file>