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5" r:id="rId5"/>
    <p:sldId id="280" r:id="rId6"/>
    <p:sldId id="261" r:id="rId7"/>
    <p:sldId id="263" r:id="rId8"/>
    <p:sldId id="264" r:id="rId9"/>
    <p:sldId id="265" r:id="rId10"/>
    <p:sldId id="276" r:id="rId11"/>
    <p:sldId id="279" r:id="rId12"/>
    <p:sldId id="267" r:id="rId13"/>
    <p:sldId id="269" r:id="rId14"/>
    <p:sldId id="270" r:id="rId15"/>
    <p:sldId id="271" r:id="rId16"/>
    <p:sldId id="277" r:id="rId17"/>
    <p:sldId id="278" r:id="rId18"/>
    <p:sldId id="273" r:id="rId19"/>
    <p:sldId id="281" r:id="rId20"/>
    <p:sldId id="283" r:id="rId21"/>
    <p:sldId id="287" r:id="rId22"/>
    <p:sldId id="299" r:id="rId23"/>
    <p:sldId id="2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3479-21B9-4DCF-B917-D135D02A0486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1B0A-3139-42BD-B9AE-DA456E9D9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3479-21B9-4DCF-B917-D135D02A0486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1B0A-3139-42BD-B9AE-DA456E9D9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3479-21B9-4DCF-B917-D135D02A0486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1B0A-3139-42BD-B9AE-DA456E9D9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3479-21B9-4DCF-B917-D135D02A0486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1B0A-3139-42BD-B9AE-DA456E9D9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3479-21B9-4DCF-B917-D135D02A0486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1B0A-3139-42BD-B9AE-DA456E9D9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3479-21B9-4DCF-B917-D135D02A0486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1B0A-3139-42BD-B9AE-DA456E9D9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3479-21B9-4DCF-B917-D135D02A0486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1B0A-3139-42BD-B9AE-DA456E9D9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3479-21B9-4DCF-B917-D135D02A0486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1B0A-3139-42BD-B9AE-DA456E9D9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3479-21B9-4DCF-B917-D135D02A0486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1B0A-3139-42BD-B9AE-DA456E9D9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3479-21B9-4DCF-B917-D135D02A0486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1B0A-3139-42BD-B9AE-DA456E9D9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3479-21B9-4DCF-B917-D135D02A0486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1B0A-3139-42BD-B9AE-DA456E9D9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43479-21B9-4DCF-B917-D135D02A0486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51B0A-3139-42BD-B9AE-DA456E9D9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IV: Voc. #4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b="1" dirty="0" err="1"/>
              <a:t>Eng</a:t>
            </a:r>
            <a:r>
              <a:rPr lang="en-US" b="1" dirty="0"/>
              <a:t> IV: Voc. </a:t>
            </a:r>
            <a:r>
              <a:rPr lang="en-US" dirty="0"/>
              <a:t>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b="1" dirty="0"/>
              <a:t>Day 3</a:t>
            </a:r>
            <a:r>
              <a:rPr lang="en-US" sz="2400" dirty="0"/>
              <a:t>: Write original sentences for 5 of the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295400"/>
          <a:ext cx="8610600" cy="52578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987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evoke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bring out; call forth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87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desolate (adj)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deserted; left alone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972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assiduous (adj)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persistent; hard-working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31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lucid (adj)/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elucidate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easy to understand (adj)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/ to make clear (v)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829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resolve (v)/(n)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determine; explain (v) </a:t>
                      </a: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/</a:t>
                      </a:r>
                      <a:r>
                        <a:rPr lang="en-US" sz="1600" baseline="0">
                          <a:latin typeface="Calibri"/>
                          <a:ea typeface="SimSun"/>
                          <a:cs typeface="Arial"/>
                        </a:rPr>
                        <a:t> determination (n)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248400" cy="487362"/>
          </a:xfrm>
        </p:spPr>
        <p:txBody>
          <a:bodyPr>
            <a:noAutofit/>
          </a:bodyPr>
          <a:lstStyle/>
          <a:p>
            <a:r>
              <a:rPr lang="en-US" sz="1800" b="1" dirty="0" err="1"/>
              <a:t>Eng</a:t>
            </a:r>
            <a:r>
              <a:rPr lang="en-US" sz="1800" b="1" dirty="0"/>
              <a:t> IV: Voc. Day 4</a:t>
            </a:r>
            <a:r>
              <a:rPr lang="en-US" sz="1800" dirty="0"/>
              <a:t> #5: Copy words and definitions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1"/>
          <a:ext cx="8610600" cy="6331269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6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92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contraband (n)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smuggled goods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3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emigrate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move out of a place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75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intercede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go between; mediate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26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luminary (n)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 source of light or inspiration (a famous person)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3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assimilate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make similar; absorb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evoke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bring out; call forth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desolate (adj)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deserted; left alone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75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assiduous (adj)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persistent; hard-working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6632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lucid (adj)/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elucidate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easy to understand (adj)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/ to make clear (v)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97491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resolve (v)/(n)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determine; explain (v) </a:t>
                      </a: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/</a:t>
                      </a:r>
                      <a:r>
                        <a:rPr lang="en-US" sz="1600" baseline="0">
                          <a:latin typeface="Calibri"/>
                          <a:ea typeface="SimSun"/>
                          <a:cs typeface="Arial"/>
                        </a:rPr>
                        <a:t> determination (n)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0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065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90600"/>
          </a:xfrm>
        </p:spPr>
        <p:txBody>
          <a:bodyPr/>
          <a:lstStyle/>
          <a:p>
            <a:r>
              <a:rPr lang="en-US" b="1" dirty="0" err="1"/>
              <a:t>Eng</a:t>
            </a:r>
            <a:r>
              <a:rPr lang="en-US" b="1" dirty="0"/>
              <a:t> IV: Voc. </a:t>
            </a:r>
            <a:r>
              <a:rPr lang="en-US" dirty="0"/>
              <a:t>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/>
              <a:t>Day 5 </a:t>
            </a:r>
            <a:r>
              <a:rPr lang="en-US" dirty="0"/>
              <a:t>- Complete the following analogies:</a:t>
            </a:r>
          </a:p>
          <a:p>
            <a:pPr fontAlgn="ctr">
              <a:buNone/>
            </a:pPr>
            <a:endParaRPr lang="en-US" dirty="0"/>
          </a:p>
          <a:p>
            <a:pPr fontAlgn="ctr">
              <a:buNone/>
            </a:pPr>
            <a:r>
              <a:rPr lang="en-US" sz="2600" dirty="0"/>
              <a:t>contraband 	emigrate 	intercede 	luminary	assimilate</a:t>
            </a:r>
          </a:p>
          <a:p>
            <a:pPr fontAlgn="ctr">
              <a:buNone/>
            </a:pPr>
            <a:r>
              <a:rPr lang="en-US" sz="2600" dirty="0"/>
              <a:t>evoke		desolate 	assiduous	lucid /elucidate 	    resolve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 1. block : basketball game :: ___________  : fight</a:t>
            </a:r>
          </a:p>
          <a:p>
            <a:pPr lvl="0">
              <a:buNone/>
            </a:pPr>
            <a:r>
              <a:rPr lang="en-US" dirty="0"/>
              <a:t>2. hat : souvenir ::  ___________  : Cuban Cigars</a:t>
            </a:r>
          </a:p>
          <a:p>
            <a:pPr lvl="0">
              <a:buNone/>
            </a:pPr>
            <a:r>
              <a:rPr lang="en-US" dirty="0"/>
              <a:t>3. earn a diploma : goal :: lose weight : ___________</a:t>
            </a:r>
          </a:p>
          <a:p>
            <a:pPr lvl="0">
              <a:buNone/>
            </a:pPr>
            <a:r>
              <a:rPr lang="en-US" dirty="0"/>
              <a:t>4. ___________ : new school :: relinquish : bad habits</a:t>
            </a:r>
          </a:p>
          <a:p>
            <a:pPr lvl="0">
              <a:buNone/>
            </a:pPr>
            <a:r>
              <a:rPr lang="en-US" dirty="0"/>
              <a:t>5. confusing: trigonometry :: ___________ : basic math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sz="3800" b="1" dirty="0"/>
              <a:t>Now, write 5 analogies of your own.</a:t>
            </a:r>
            <a:endParaRPr lang="en-US" sz="3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IV: Voc. #6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57"/>
            <a:ext cx="5486400" cy="411162"/>
          </a:xfrm>
        </p:spPr>
        <p:txBody>
          <a:bodyPr>
            <a:noAutofit/>
          </a:bodyPr>
          <a:lstStyle/>
          <a:p>
            <a:r>
              <a:rPr lang="en-US" sz="1800" b="1" dirty="0" err="1"/>
              <a:t>Eng</a:t>
            </a:r>
            <a:r>
              <a:rPr lang="en-US" sz="1800" b="1" dirty="0"/>
              <a:t> IV: Voc. Day 1 #6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69072"/>
          <a:ext cx="8686800" cy="6488928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9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20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illogical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not logical;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</a:t>
                      </a: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unreasonable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6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incessant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not ceasing;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not </a:t>
                      </a: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stopping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benevolent (adj)/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benediction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friendly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and helpful; giving (by nature) (adj) / blessing (n)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SimSun"/>
                          <a:cs typeface="Arial"/>
                        </a:rPr>
                        <a:t>pretentious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SimSun"/>
                          <a:cs typeface="Arial"/>
                        </a:rPr>
                        <a:t>self-important; thinking</a:t>
                      </a:r>
                      <a:r>
                        <a:rPr lang="en-US" sz="2000" b="0" baseline="0" dirty="0">
                          <a:latin typeface="Calibri"/>
                          <a:ea typeface="SimSun"/>
                          <a:cs typeface="Arial"/>
                        </a:rPr>
                        <a:t> you are better than others</a:t>
                      </a:r>
                      <a:endParaRPr lang="en-US" sz="2000" b="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malevolent (adj) /malice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showing ill will; spiteful (adj) / ill will or desire to harm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arid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extremely dry or deathly boring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SimSun"/>
                          <a:cs typeface="Arial"/>
                        </a:rPr>
                        <a:t>surreptitious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SimSun"/>
                          <a:cs typeface="Arial"/>
                        </a:rPr>
                        <a:t>secret;</a:t>
                      </a:r>
                      <a:r>
                        <a:rPr lang="en-US" sz="2000" b="0" baseline="0" dirty="0">
                          <a:latin typeface="Calibri"/>
                          <a:ea typeface="SimSun"/>
                          <a:cs typeface="Arial"/>
                        </a:rPr>
                        <a:t> stealthy</a:t>
                      </a:r>
                      <a:endParaRPr lang="en-US" sz="2000" b="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SimSun"/>
                          <a:cs typeface="Arial"/>
                        </a:rPr>
                        <a:t>inundate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overflow; overwhelm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veracity (n)/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veritable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truthfulness (n) / something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containing truth</a:t>
                      </a: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flux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continuous flow or change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Eng</a:t>
            </a:r>
            <a:r>
              <a:rPr lang="en-US" b="1" dirty="0"/>
              <a:t> IV: Voc. </a:t>
            </a:r>
            <a:r>
              <a:rPr lang="en-US" dirty="0"/>
              <a:t>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b="1" dirty="0"/>
              <a:t>Day 2</a:t>
            </a:r>
            <a:r>
              <a:rPr lang="en-US" sz="2400" dirty="0"/>
              <a:t>: Write original sentences for 5 of the words.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143000"/>
          <a:ext cx="8686800" cy="54102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02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illogical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not logical;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</a:t>
                      </a: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unreasonable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02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incessant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not ceasing;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not </a:t>
                      </a: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stopping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02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benevolent (adj)/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benediction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friendly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and helpful; giving (by nature) (adj) / blessing (n)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02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SimSun"/>
                          <a:cs typeface="Arial"/>
                        </a:rPr>
                        <a:t>pretentious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SimSun"/>
                          <a:cs typeface="Arial"/>
                        </a:rPr>
                        <a:t>self-important; thinking</a:t>
                      </a:r>
                      <a:r>
                        <a:rPr lang="en-US" sz="2000" b="0" baseline="0" dirty="0">
                          <a:latin typeface="Calibri"/>
                          <a:ea typeface="SimSun"/>
                          <a:cs typeface="Arial"/>
                        </a:rPr>
                        <a:t> you are better than others</a:t>
                      </a:r>
                      <a:endParaRPr lang="en-US" sz="2000" b="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02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malevolent (adj) /malice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showing ill will; spiteful (adj) / ill will or desire to harm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Eng</a:t>
            </a:r>
            <a:r>
              <a:rPr lang="en-US" b="1" dirty="0"/>
              <a:t> IV: Voc. </a:t>
            </a:r>
            <a:r>
              <a:rPr lang="en-US" dirty="0"/>
              <a:t>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b="1" dirty="0"/>
              <a:t>Day 3</a:t>
            </a:r>
            <a:r>
              <a:rPr lang="en-US" sz="2400" dirty="0"/>
              <a:t>: Write original sentences for 5 of the words.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295400"/>
          <a:ext cx="8686800" cy="52578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78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arid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extremely dry or deathly boring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8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SimSun"/>
                          <a:cs typeface="Arial"/>
                        </a:rPr>
                        <a:t>surreptitious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SimSun"/>
                          <a:cs typeface="Arial"/>
                        </a:rPr>
                        <a:t>secret;</a:t>
                      </a:r>
                      <a:r>
                        <a:rPr lang="en-US" sz="2000" b="0" baseline="0" dirty="0">
                          <a:latin typeface="Calibri"/>
                          <a:ea typeface="SimSun"/>
                          <a:cs typeface="Arial"/>
                        </a:rPr>
                        <a:t> stealthy</a:t>
                      </a:r>
                      <a:endParaRPr lang="en-US" sz="2000" b="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8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SimSun"/>
                          <a:cs typeface="Arial"/>
                        </a:rPr>
                        <a:t>inundate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overflow; overwhelm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78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veracity (n)/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veritable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truthfulness (n) / something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containing truth</a:t>
                      </a: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78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flux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continuous flow or change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57"/>
            <a:ext cx="5486400" cy="411162"/>
          </a:xfrm>
        </p:spPr>
        <p:txBody>
          <a:bodyPr>
            <a:noAutofit/>
          </a:bodyPr>
          <a:lstStyle/>
          <a:p>
            <a:r>
              <a:rPr lang="en-US" sz="1800" b="1" dirty="0" err="1"/>
              <a:t>Eng</a:t>
            </a:r>
            <a:r>
              <a:rPr lang="en-US" sz="1800" b="1" dirty="0"/>
              <a:t> IV: Voc. Day 4 #6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262111"/>
              </p:ext>
            </p:extLst>
          </p:nvPr>
        </p:nvGraphicFramePr>
        <p:xfrm>
          <a:off x="228600" y="369072"/>
          <a:ext cx="8686800" cy="6488928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9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20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illogical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not logical;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</a:t>
                      </a: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unreasonable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6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incessant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not ceasing;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not </a:t>
                      </a: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stopping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benevolent (adj)/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benediction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friendly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and helpful; giving (by nature) (adj) / blessing (n)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SimSun"/>
                          <a:cs typeface="Arial"/>
                        </a:rPr>
                        <a:t>pretentious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SimSun"/>
                          <a:cs typeface="Arial"/>
                        </a:rPr>
                        <a:t>self-important; thinking</a:t>
                      </a:r>
                      <a:r>
                        <a:rPr lang="en-US" sz="2000" b="0" baseline="0" dirty="0">
                          <a:latin typeface="Calibri"/>
                          <a:ea typeface="SimSun"/>
                          <a:cs typeface="Arial"/>
                        </a:rPr>
                        <a:t> you are better than others</a:t>
                      </a:r>
                      <a:endParaRPr lang="en-US" sz="2000" b="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malevolent (adj) /malice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showing ill will; spiteful (adj) / ill will or desire to harm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arid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extremely dry or deathly boring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SimSun"/>
                          <a:cs typeface="Arial"/>
                        </a:rPr>
                        <a:t>surreptitious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SimSun"/>
                          <a:cs typeface="Arial"/>
                        </a:rPr>
                        <a:t>secret;</a:t>
                      </a:r>
                      <a:r>
                        <a:rPr lang="en-US" sz="2000" b="0" baseline="0" dirty="0">
                          <a:latin typeface="Calibri"/>
                          <a:ea typeface="SimSun"/>
                          <a:cs typeface="Arial"/>
                        </a:rPr>
                        <a:t> stealthy</a:t>
                      </a:r>
                      <a:endParaRPr lang="en-US" sz="2000" b="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SimSun"/>
                          <a:cs typeface="Arial"/>
                        </a:rPr>
                        <a:t>inundate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overflow; overwhelm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veracity (n)/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veritable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truthfulness (n) / something</a:t>
                      </a:r>
                      <a:r>
                        <a:rPr lang="en-US" sz="2000" baseline="0" dirty="0">
                          <a:latin typeface="Calibri"/>
                          <a:ea typeface="SimSun"/>
                          <a:cs typeface="Arial"/>
                        </a:rPr>
                        <a:t> containing truth</a:t>
                      </a: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039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flux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continuous flow or change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0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909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Eng</a:t>
            </a:r>
            <a:r>
              <a:rPr lang="en-US" b="1" dirty="0"/>
              <a:t> IV: Voc. </a:t>
            </a:r>
            <a:r>
              <a:rPr lang="en-US" dirty="0"/>
              <a:t>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105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/>
              <a:t>Day 5</a:t>
            </a:r>
            <a:r>
              <a:rPr lang="en-US" dirty="0"/>
              <a:t>: Using the word bank provided, complete the following analogies with 5 of the words.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fontAlgn="ctr">
              <a:buNone/>
            </a:pPr>
            <a:r>
              <a:rPr lang="en-US" dirty="0"/>
              <a:t>illogical 	       incessant 	   benediction	pretentious          malevolent/malice</a:t>
            </a:r>
          </a:p>
          <a:p>
            <a:pPr fontAlgn="ctr">
              <a:buNone/>
            </a:pPr>
            <a:r>
              <a:rPr lang="en-US" dirty="0"/>
              <a:t>arid 	       surreptitious 	    inundate 	veracity /veritable 	  flux 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1. _______________ : trust :: deceit : distrust</a:t>
            </a:r>
          </a:p>
          <a:p>
            <a:pPr lvl="0">
              <a:buNone/>
            </a:pPr>
            <a:r>
              <a:rPr lang="en-US" dirty="0"/>
              <a:t>2. snobby : _______________ :: humble : modest</a:t>
            </a:r>
          </a:p>
          <a:p>
            <a:pPr lvl="0">
              <a:buNone/>
            </a:pPr>
            <a:r>
              <a:rPr lang="en-US" dirty="0"/>
              <a:t>3. Priest : ________________ :: witch: curse</a:t>
            </a:r>
          </a:p>
          <a:p>
            <a:pPr lvl="0">
              <a:buNone/>
            </a:pPr>
            <a:r>
              <a:rPr lang="en-US" dirty="0"/>
              <a:t>4. _______________ : confusing :: lucid : clear</a:t>
            </a:r>
          </a:p>
          <a:p>
            <a:pPr lvl="0">
              <a:buNone/>
            </a:pPr>
            <a:r>
              <a:rPr lang="en-US" dirty="0"/>
              <a:t>5. The Joker: _______________ :: Batman: kindness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algn="ctr">
              <a:buNone/>
            </a:pPr>
            <a:endParaRPr lang="en-US" sz="3800" b="1" dirty="0"/>
          </a:p>
          <a:p>
            <a:pPr algn="ctr">
              <a:buNone/>
            </a:pPr>
            <a:r>
              <a:rPr lang="en-US" sz="3800" b="1" dirty="0"/>
              <a:t>Now, write 5 analogies of your own.</a:t>
            </a:r>
            <a:endParaRPr lang="en-US" sz="38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Eng. IV: Voc. #4-6 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648200" cy="411162"/>
          </a:xfrm>
        </p:spPr>
        <p:txBody>
          <a:bodyPr>
            <a:normAutofit fontScale="90000"/>
          </a:bodyPr>
          <a:lstStyle/>
          <a:p>
            <a:r>
              <a:rPr lang="en-US" sz="1800" b="1" dirty="0" err="1"/>
              <a:t>Eng</a:t>
            </a:r>
            <a:r>
              <a:rPr lang="en-US" sz="1800" b="1" dirty="0"/>
              <a:t> IV: Voc. Day 1 #4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381000"/>
          <a:ext cx="8763000" cy="6330319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45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superfluous (adj)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not essential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61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intramural (adj)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confined to members (of a school, college, etc.)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391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append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attach; “hang on”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51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emancipate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“take from the hand”; set free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77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abdicate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relinquish;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surrender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45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avert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turn away; prevent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45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magnanimous (adj)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generous;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forgiving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6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animosity (n)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ill will; hatred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757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superimpose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put on top of or over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051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definitive (adj)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conclusive; final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0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Voc. #4-6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Looking over Voc. #4-6 lists, pick the TWO words from EACH lesson that are the most difficult for you to remember</a:t>
            </a:r>
          </a:p>
          <a:p>
            <a:r>
              <a:rPr lang="en-US" dirty="0"/>
              <a:t>To practice applying these words, do at least on of the following for each</a:t>
            </a:r>
          </a:p>
          <a:p>
            <a:pPr lvl="1"/>
            <a:r>
              <a:rPr lang="en-US" dirty="0"/>
              <a:t>Illustrate it</a:t>
            </a:r>
          </a:p>
          <a:p>
            <a:pPr lvl="1"/>
            <a:r>
              <a:rPr lang="en-US" dirty="0"/>
              <a:t>Write a synonym and antonym for the word</a:t>
            </a:r>
          </a:p>
          <a:p>
            <a:pPr lvl="1"/>
            <a:r>
              <a:rPr lang="en-US" dirty="0"/>
              <a:t>Create a one-line rhyme using the word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Stump a Scholar…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Looking over all your vocabulary lists (#4-6), pick 2 words from EACH lesson.  </a:t>
            </a:r>
          </a:p>
          <a:p>
            <a:r>
              <a:rPr lang="en-US" dirty="0"/>
              <a:t>Create a word bank with your 6 words.</a:t>
            </a:r>
          </a:p>
          <a:p>
            <a:r>
              <a:rPr lang="en-US" dirty="0"/>
              <a:t>Write fill-in-the blank sentences for each word.</a:t>
            </a:r>
          </a:p>
          <a:p>
            <a:r>
              <a:rPr lang="en-US" dirty="0"/>
              <a:t>Trade with a partner and complete each other’s challenge.  </a:t>
            </a:r>
          </a:p>
          <a:p>
            <a:r>
              <a:rPr lang="en-US" dirty="0"/>
              <a:t>Trade back to “grade”</a:t>
            </a:r>
          </a:p>
          <a:p>
            <a:r>
              <a:rPr lang="en-US" dirty="0"/>
              <a:t>Eight “volunteers” will add a word to the bank on the board and put sentences on display.  </a:t>
            </a:r>
            <a:r>
              <a:rPr lang="en-US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*Test Friday</a:t>
            </a:r>
          </a:p>
        </p:txBody>
      </p:sp>
    </p:spTree>
    <p:extLst>
      <p:ext uri="{BB962C8B-B14F-4D97-AF65-F5344CB8AC3E}">
        <p14:creationId xmlns:p14="http://schemas.microsoft.com/office/powerpoint/2010/main" val="1671064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Warm-up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alone or with a partner, write a SHORT, fictional story using at least 6 of the vocabulary words (2 from each lesson #4-6).</a:t>
            </a:r>
          </a:p>
          <a:p>
            <a:r>
              <a:rPr lang="en-US" dirty="0"/>
              <a:t>Be prepared to share these out loud.  </a:t>
            </a:r>
            <a:r>
              <a:rPr lang="en-US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01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Warm-up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up a Voc. #4-6 Cross Word from the front desk.</a:t>
            </a:r>
          </a:p>
          <a:p>
            <a:r>
              <a:rPr lang="en-US" dirty="0"/>
              <a:t>You will have 10 minutes to work on it; it is due by tomorrow for a grade.</a:t>
            </a:r>
          </a:p>
          <a:p>
            <a:r>
              <a:rPr lang="en-US" dirty="0"/>
              <a:t>Reminder:  Test tomorrow.  </a:t>
            </a:r>
            <a:r>
              <a:rPr lang="en-US" dirty="0">
                <a:sym typeface="Wingdings" panose="05000000000000000000" pitchFamily="2" charset="2"/>
              </a:rPr>
              <a:t>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Eng</a:t>
            </a:r>
            <a:r>
              <a:rPr lang="en-US" b="1" dirty="0"/>
              <a:t> IV: Voc. </a:t>
            </a:r>
            <a:r>
              <a:rPr lang="en-US" dirty="0"/>
              <a:t>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33400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Day 2</a:t>
            </a:r>
            <a:r>
              <a:rPr lang="en-US" sz="2000" dirty="0"/>
              <a:t>: Write original sentences for 5 of the words</a:t>
            </a:r>
            <a:r>
              <a:rPr lang="en-US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95400"/>
          <a:ext cx="8458200" cy="4744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83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superfluous (adj)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not essential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91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intramural (adj)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confined to members (of a school, college, etc.)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42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append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attach; “hang on”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242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emancipate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“take from the hand”; set free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90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abdicate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relinquish;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surrender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Eng</a:t>
            </a:r>
            <a:r>
              <a:rPr lang="en-US" b="1" dirty="0"/>
              <a:t> IV: Voc. </a:t>
            </a:r>
            <a:r>
              <a:rPr lang="en-US" dirty="0"/>
              <a:t>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33400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Day 3</a:t>
            </a:r>
            <a:r>
              <a:rPr lang="en-US" sz="2000" dirty="0"/>
              <a:t>: Write original sentences for 5 of the words</a:t>
            </a:r>
            <a:r>
              <a:rPr lang="en-US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19200"/>
          <a:ext cx="8763000" cy="5029199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03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avert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turn away; prevent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03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magnanimous (adj)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generous;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forgiving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51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animosity (n)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ill will; hatred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34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superimpose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put on top of or over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19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definitive (adj)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conclusive; final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4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648200" cy="411162"/>
          </a:xfrm>
        </p:spPr>
        <p:txBody>
          <a:bodyPr>
            <a:normAutofit fontScale="90000"/>
          </a:bodyPr>
          <a:lstStyle/>
          <a:p>
            <a:r>
              <a:rPr lang="en-US" sz="1800" b="1" dirty="0" err="1"/>
              <a:t>Eng</a:t>
            </a:r>
            <a:r>
              <a:rPr lang="en-US" sz="1800" b="1" dirty="0"/>
              <a:t> IV: Voc. Day 4 #4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381000"/>
          <a:ext cx="8763000" cy="6330319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45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superfluous (adj)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not essential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61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intramural (adj)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confined to members (of a school, college, etc.)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391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append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attach; “hang on”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51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emancipate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“take from the hand”; set free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77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abdicate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relinquish;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surrender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45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avert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turn away; prevent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45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magnanimous (adj)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generous;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forgiving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6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animosity (n)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ill will; hatred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757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superimpose (v)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put on top of or over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0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051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Arial"/>
                        </a:rPr>
                        <a:t>definitive (adj)</a:t>
                      </a:r>
                    </a:p>
                  </a:txBody>
                  <a:tcPr marL="45507" marR="45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conclusive; final</a:t>
                      </a: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0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07" marR="45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17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Eng</a:t>
            </a:r>
            <a:r>
              <a:rPr lang="en-US" b="1" dirty="0"/>
              <a:t> IV: Voc. </a:t>
            </a:r>
            <a:r>
              <a:rPr lang="en-US" dirty="0"/>
              <a:t>#4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Day 5</a:t>
            </a:r>
            <a:r>
              <a:rPr lang="en-US" dirty="0"/>
              <a:t>: Using the word bank provided, complete the following analogies with 5 of the words.</a:t>
            </a:r>
          </a:p>
          <a:p>
            <a:pPr>
              <a:buNone/>
            </a:pPr>
            <a:endParaRPr lang="en-US" sz="2200" dirty="0"/>
          </a:p>
          <a:p>
            <a:pPr fontAlgn="ctr">
              <a:buNone/>
            </a:pPr>
            <a:r>
              <a:rPr lang="en-US" sz="2200" dirty="0"/>
              <a:t>superfluous 	intramural 	append	 	emancipate	abdicate</a:t>
            </a:r>
          </a:p>
          <a:p>
            <a:pPr fontAlgn="ctr">
              <a:buNone/>
            </a:pPr>
            <a:r>
              <a:rPr lang="en-US" sz="2200" dirty="0"/>
              <a:t>avert		magnanimous 	animosity	superimpose(d)	definitive</a:t>
            </a:r>
          </a:p>
          <a:p>
            <a:pPr>
              <a:buNone/>
            </a:pPr>
            <a:r>
              <a:rPr lang="en-US" dirty="0"/>
              <a:t>	 		 </a:t>
            </a:r>
          </a:p>
          <a:p>
            <a:pPr lvl="0">
              <a:buNone/>
            </a:pPr>
            <a:r>
              <a:rPr lang="en-US" dirty="0"/>
              <a:t>1. NFL : professional sport :: club soccer : ________</a:t>
            </a:r>
          </a:p>
          <a:p>
            <a:pPr lvl="0">
              <a:buNone/>
            </a:pPr>
            <a:r>
              <a:rPr lang="en-US" dirty="0"/>
              <a:t>2. conquer : possess :: ________ : relinquish</a:t>
            </a:r>
          </a:p>
          <a:p>
            <a:pPr lvl="0">
              <a:buNone/>
            </a:pPr>
            <a:r>
              <a:rPr lang="en-US" dirty="0"/>
              <a:t>3. drop : hands :: ________ : eyes</a:t>
            </a:r>
          </a:p>
          <a:p>
            <a:pPr lvl="0">
              <a:buNone/>
            </a:pPr>
            <a:r>
              <a:rPr lang="en-US" dirty="0"/>
              <a:t>4. counterfeit money: ________ image::  merchandise : anti-theft tag</a:t>
            </a:r>
          </a:p>
          <a:p>
            <a:pPr lvl="0">
              <a:buNone/>
            </a:pPr>
            <a:r>
              <a:rPr lang="en-US" dirty="0"/>
              <a:t>5. wants : ________ :: needs : necessary</a:t>
            </a:r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sz="4700" b="1" dirty="0"/>
              <a:t>Now, write 5 of your own!</a:t>
            </a:r>
            <a:endParaRPr lang="en-US" sz="47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IV: Voc. #5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248400" cy="487362"/>
          </a:xfrm>
        </p:spPr>
        <p:txBody>
          <a:bodyPr>
            <a:noAutofit/>
          </a:bodyPr>
          <a:lstStyle/>
          <a:p>
            <a:r>
              <a:rPr lang="en-US" sz="1800" b="1" dirty="0" err="1"/>
              <a:t>Eng</a:t>
            </a:r>
            <a:r>
              <a:rPr lang="en-US" sz="1800" b="1" dirty="0"/>
              <a:t> IV: Voc. Day 1</a:t>
            </a:r>
            <a:r>
              <a:rPr lang="en-US" sz="1800" dirty="0"/>
              <a:t> #5: Copy words and definitions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1"/>
          <a:ext cx="8610600" cy="6331269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6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92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contraband (n)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smuggled goods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3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emigrate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move out of a place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75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intercede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go between; mediate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26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luminary (n)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 source of light or inspiration (a famous person)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3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assimilate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make similar; absorb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evoke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bring out; call forth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desolate (adj)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deserted; left alone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75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assiduous (adj)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persistent; hard-working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6632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lucid (adj)/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elucidate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easy to understand (adj)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/ to make clear (v)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97491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resolve (v)/(n)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determine; explain (v) </a:t>
                      </a: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/</a:t>
                      </a:r>
                      <a:r>
                        <a:rPr lang="en-US" sz="1600" baseline="0">
                          <a:latin typeface="Calibri"/>
                          <a:ea typeface="SimSun"/>
                          <a:cs typeface="Arial"/>
                        </a:rPr>
                        <a:t> determination (n)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0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b="1" dirty="0" err="1"/>
              <a:t>Eng</a:t>
            </a:r>
            <a:r>
              <a:rPr lang="en-US" b="1" dirty="0"/>
              <a:t> IV: Voc. </a:t>
            </a:r>
            <a:r>
              <a:rPr lang="en-US" dirty="0"/>
              <a:t>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b="1" dirty="0"/>
              <a:t>Day 2</a:t>
            </a:r>
            <a:r>
              <a:rPr lang="en-US" sz="2400" dirty="0"/>
              <a:t>: Write original sentences for 5 of the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219200"/>
          <a:ext cx="8686800" cy="5257802"/>
        </p:xfrm>
        <a:graphic>
          <a:graphicData uri="http://schemas.openxmlformats.org/drawingml/2006/table">
            <a:tbl>
              <a:tblPr/>
              <a:tblGrid>
                <a:gridCol w="2152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4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4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contraband (n)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smuggled goods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771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emigrate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move out of a place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822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intercede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go between; mediate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482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luminary (n)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 source of light or inspiration (a famous person)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2771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assimilate (v)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make similar; absorb</a:t>
                      </a: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809" marR="45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8098</TotalTime>
  <Words>1562</Words>
  <Application>Microsoft Office PowerPoint</Application>
  <PresentationFormat>On-screen Show (4:3)</PresentationFormat>
  <Paragraphs>285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SimSun</vt:lpstr>
      <vt:lpstr>Arial</vt:lpstr>
      <vt:lpstr>Calibri</vt:lpstr>
      <vt:lpstr>Wingdings</vt:lpstr>
      <vt:lpstr>Office Theme</vt:lpstr>
      <vt:lpstr>ENG IV: Voc. #4</vt:lpstr>
      <vt:lpstr>Eng IV: Voc. Day 1 #4: Copy words and definitions</vt:lpstr>
      <vt:lpstr>Eng IV: Voc. #4</vt:lpstr>
      <vt:lpstr>Eng IV: Voc. #4</vt:lpstr>
      <vt:lpstr>Eng IV: Voc. Day 4 #4: Copy words and definitions</vt:lpstr>
      <vt:lpstr>Eng IV: Voc. #4 </vt:lpstr>
      <vt:lpstr>ENG IV: Voc. #5</vt:lpstr>
      <vt:lpstr>Eng IV: Voc. Day 1 #5: Copy words and definitions</vt:lpstr>
      <vt:lpstr>Eng IV: Voc. #5</vt:lpstr>
      <vt:lpstr>Eng IV: Voc. #5</vt:lpstr>
      <vt:lpstr>Eng IV: Voc. Day 4 #5: Copy words and definitions</vt:lpstr>
      <vt:lpstr>Eng IV: Voc. #5</vt:lpstr>
      <vt:lpstr>ENG IV: Voc. #6</vt:lpstr>
      <vt:lpstr>Eng IV: Voc. Day 1 #6: Copy words and definitions</vt:lpstr>
      <vt:lpstr>Eng IV: Voc. #6</vt:lpstr>
      <vt:lpstr>Eng IV: Voc. #6</vt:lpstr>
      <vt:lpstr>Eng IV: Voc. Day 4 #6: Copy words and definitions</vt:lpstr>
      <vt:lpstr>Eng IV: Voc. #6</vt:lpstr>
      <vt:lpstr>Eng. IV: Voc. #4-6 Review</vt:lpstr>
      <vt:lpstr>Voc. #4-6 Review</vt:lpstr>
      <vt:lpstr>Stump a Scholar… </vt:lpstr>
      <vt:lpstr>Vocabulary Warm-up Review</vt:lpstr>
      <vt:lpstr>Vocabulary Warm-up Review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IV: LA #4</dc:title>
  <dc:creator>sarah.vanwyhe</dc:creator>
  <cp:lastModifiedBy>Sarah Honeycutt</cp:lastModifiedBy>
  <cp:revision>316</cp:revision>
  <dcterms:created xsi:type="dcterms:W3CDTF">2014-09-26T15:27:31Z</dcterms:created>
  <dcterms:modified xsi:type="dcterms:W3CDTF">2018-08-23T16:02:39Z</dcterms:modified>
</cp:coreProperties>
</file>