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4" r:id="rId6"/>
    <p:sldId id="260" r:id="rId7"/>
    <p:sldId id="262" r:id="rId8"/>
    <p:sldId id="263" r:id="rId9"/>
    <p:sldId id="264" r:id="rId10"/>
    <p:sldId id="271" r:id="rId11"/>
    <p:sldId id="285" r:id="rId12"/>
    <p:sldId id="266" r:id="rId13"/>
    <p:sldId id="267" r:id="rId14"/>
    <p:sldId id="268" r:id="rId15"/>
    <p:sldId id="270" r:id="rId16"/>
    <p:sldId id="272" r:id="rId17"/>
    <p:sldId id="286" r:id="rId18"/>
    <p:sldId id="275" r:id="rId19"/>
    <p:sldId id="277" r:id="rId20"/>
    <p:sldId id="283" r:id="rId21"/>
    <p:sldId id="279" r:id="rId22"/>
    <p:sldId id="287" r:id="rId23"/>
    <p:sldId id="29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60"/>
  </p:normalViewPr>
  <p:slideViewPr>
    <p:cSldViewPr>
      <p:cViewPr varScale="1">
        <p:scale>
          <a:sx n="108" d="100"/>
          <a:sy n="108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IV: Voc. #1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Humans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Day 3</a:t>
            </a:r>
            <a:r>
              <a:rPr lang="en-US" sz="2700" dirty="0"/>
              <a:t>:  Write original sentences for the remaining 5 words.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144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Eng. </a:t>
            </a:r>
            <a:r>
              <a:rPr lang="en-US" sz="14400" b="1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lV_Voc</a:t>
            </a:r>
            <a:r>
              <a:rPr lang="en-US" sz="144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. </a:t>
            </a:r>
            <a:r>
              <a:rPr kumimoji="0" lang="en-US" sz="1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#2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371600"/>
          <a:ext cx="8610600" cy="4572003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3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dirty="0"/>
                        <a:t>essence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identifying characteristic of someone/something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dirty="0"/>
                        <a:t>innate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natural</a:t>
                      </a:r>
                      <a:r>
                        <a:rPr lang="en-US" baseline="0" dirty="0"/>
                        <a:t> ability, talent, </a:t>
                      </a:r>
                      <a:r>
                        <a:rPr lang="en-US" baseline="0"/>
                        <a:t>or characteristic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dirty="0"/>
                        <a:t>moribund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about to die or end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dirty="0"/>
                        <a:t>mortify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shame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dirty="0"/>
                        <a:t>nascent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new;</a:t>
                      </a:r>
                      <a:r>
                        <a:rPr lang="en-US" baseline="0" dirty="0"/>
                        <a:t> developing; </a:t>
                      </a:r>
                      <a:r>
                        <a:rPr lang="en-US" dirty="0"/>
                        <a:t>emerging; coming into existence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57200"/>
          <a:ext cx="8610600" cy="638539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fraternal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brotherly 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matriarch </a:t>
                      </a:r>
                      <a:r>
                        <a:rPr lang="en-US" baseline="0" dirty="0"/>
                        <a:t>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woman who controls a family, group, or</a:t>
                      </a:r>
                      <a:r>
                        <a:rPr lang="en-US" baseline="0" dirty="0"/>
                        <a:t> government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matrix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place</a:t>
                      </a:r>
                      <a:r>
                        <a:rPr lang="en-US" baseline="0" dirty="0"/>
                        <a:t> where something begins or develops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patriarch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male head</a:t>
                      </a:r>
                      <a:r>
                        <a:rPr lang="en-US" baseline="0" dirty="0"/>
                        <a:t> of a family or tribe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patronize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go to regularly;</a:t>
                      </a:r>
                      <a:r>
                        <a:rPr lang="en-US" baseline="0" dirty="0"/>
                        <a:t> to treat someone as inferior (talk down to someone)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9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essence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identifying characteristic of someone/something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innate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natural</a:t>
                      </a:r>
                      <a:r>
                        <a:rPr lang="en-US" baseline="0" dirty="0"/>
                        <a:t> ability, talent, </a:t>
                      </a:r>
                      <a:r>
                        <a:rPr lang="en-US" baseline="0"/>
                        <a:t>or characteristic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moribund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about to die or end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mortify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shame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nascent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new;</a:t>
                      </a:r>
                      <a:r>
                        <a:rPr lang="en-US" baseline="0" dirty="0"/>
                        <a:t> developing; </a:t>
                      </a:r>
                      <a:r>
                        <a:rPr lang="en-US" dirty="0"/>
                        <a:t>emerging; coming into existence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5B02BE9A-7483-4F70-960F-23A469BBA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Voc. #2: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Day 4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Write FIVE fill-in-the-blank sentences then trade to complete.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731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Day 5</a:t>
            </a:r>
            <a:r>
              <a:rPr lang="en-US" sz="2700" dirty="0"/>
              <a:t>: Using the word bank provided, complete the following analogies with 5 of the words.  Next, write your own analogies for the remaining 5 words.</a:t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233203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dirty="0"/>
              <a:t>fraternity     matriarch       matrix	      patriarch	     patronize</a:t>
            </a:r>
          </a:p>
          <a:p>
            <a:pPr lvl="0">
              <a:buNone/>
            </a:pPr>
            <a:r>
              <a:rPr lang="en-US" dirty="0"/>
              <a:t>essence       innate	       moribund	      mortify	     nascent</a:t>
            </a: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dirty="0"/>
              <a:t>1. sorority : girls :: _________ : boys</a:t>
            </a:r>
          </a:p>
          <a:p>
            <a:pPr lvl="0">
              <a:buNone/>
            </a:pPr>
            <a:r>
              <a:rPr lang="en-US" dirty="0"/>
              <a:t>2. common sense: ignorance :: learned :________</a:t>
            </a:r>
          </a:p>
          <a:p>
            <a:pPr lvl="0">
              <a:buNone/>
            </a:pPr>
            <a:r>
              <a:rPr lang="en-US" dirty="0"/>
              <a:t>3. </a:t>
            </a:r>
            <a:r>
              <a:rPr lang="en-US" sz="2600" dirty="0"/>
              <a:t>college (for freshmen) : begin :: high school (for seniors) : _________</a:t>
            </a:r>
          </a:p>
          <a:p>
            <a:pPr lvl="0">
              <a:buNone/>
            </a:pPr>
            <a:r>
              <a:rPr lang="en-US" dirty="0"/>
              <a:t>4. a respected grandmother : _______ :: sibling : rival</a:t>
            </a:r>
          </a:p>
          <a:p>
            <a:pPr lvl="0">
              <a:buNone/>
            </a:pPr>
            <a:r>
              <a:rPr lang="en-US" dirty="0"/>
              <a:t>5. shout : whisper :: compliment : _________</a:t>
            </a:r>
          </a:p>
          <a:p>
            <a:pPr lvl="0">
              <a:buNone/>
            </a:pPr>
            <a:endParaRPr lang="en-US" dirty="0"/>
          </a:p>
          <a:p>
            <a:pPr algn="ctr">
              <a:buNone/>
            </a:pPr>
            <a:r>
              <a:rPr lang="en-US" sz="3800" b="1" dirty="0"/>
              <a:t>Now, write 5 of your own!</a:t>
            </a:r>
            <a:endParaRPr lang="en-US" sz="3800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3048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Eng. </a:t>
            </a:r>
            <a:r>
              <a:rPr lang="en-US" sz="4000" b="1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lV_Voc</a:t>
            </a:r>
            <a:r>
              <a:rPr lang="en-US" sz="40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. </a:t>
            </a:r>
            <a:r>
              <a:rPr lang="en-US" sz="4000" dirty="0"/>
              <a:t>#2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IV: Voc. #3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Feelings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487362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Eng. </a:t>
            </a:r>
            <a:r>
              <a:rPr lang="en-US" sz="1800" b="1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lV_Voc</a:t>
            </a:r>
            <a:r>
              <a:rPr lang="en-US" sz="18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. #3 </a:t>
            </a:r>
            <a:r>
              <a:rPr lang="en-US" sz="1800" b="1" dirty="0"/>
              <a:t>Day 1</a:t>
            </a:r>
            <a:r>
              <a:rPr lang="en-US" sz="1800" dirty="0"/>
              <a:t>: Copy words and definitions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457200"/>
          <a:ext cx="8610600" cy="638539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amicable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friendly; peaceable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appease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satisfy</a:t>
                      </a:r>
                      <a:r>
                        <a:rPr lang="en-US" baseline="0" dirty="0"/>
                        <a:t> or relieve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odious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hateful; distasteful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pacifist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 who calms or quiets;</a:t>
                      </a:r>
                      <a:r>
                        <a:rPr lang="en-US" baseline="0" dirty="0"/>
                        <a:t> person who tries to end violence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phobia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strong, irrational fear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9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apathy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lack of feeling, energy,</a:t>
                      </a:r>
                      <a:r>
                        <a:rPr lang="en-US" baseline="0" dirty="0"/>
                        <a:t> or interest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complacent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self-satisfied;</a:t>
                      </a:r>
                      <a:r>
                        <a:rPr lang="en-US" baseline="0" dirty="0"/>
                        <a:t> content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empathy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ability</a:t>
                      </a:r>
                      <a:r>
                        <a:rPr lang="en-US" baseline="0" dirty="0"/>
                        <a:t> to identify with someone and understand that person’s situation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implacable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impossible to calm or appease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cupidity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greed; avarice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latin typeface="Calibri" pitchFamily="34" charset="0"/>
                <a:ea typeface="SimSun" pitchFamily="2" charset="-122"/>
                <a:cs typeface="Arial" pitchFamily="34" charset="0"/>
              </a:rPr>
              <a:t>Eng. </a:t>
            </a:r>
            <a:r>
              <a:rPr lang="en-US" b="1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lV_Voc</a:t>
            </a:r>
            <a:r>
              <a:rPr lang="en-US" b="1" dirty="0">
                <a:latin typeface="Calibri" pitchFamily="34" charset="0"/>
                <a:ea typeface="SimSun" pitchFamily="2" charset="-122"/>
                <a:cs typeface="Arial" pitchFamily="34" charset="0"/>
              </a:rPr>
              <a:t>. </a:t>
            </a:r>
            <a:r>
              <a:rPr lang="en-US" dirty="0"/>
              <a:t>#3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57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Day 2</a:t>
            </a:r>
            <a:r>
              <a:rPr lang="en-US" sz="2400" dirty="0"/>
              <a:t>:  Write original sentences for 5 of the words.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95400"/>
          <a:ext cx="8610600" cy="464819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4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amicable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friendly; peaceable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appease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satisfy</a:t>
                      </a:r>
                      <a:r>
                        <a:rPr lang="en-US" baseline="0" dirty="0"/>
                        <a:t> or relieve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odious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hateful; distasteful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pacifist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 who calms or quiets;</a:t>
                      </a:r>
                      <a:r>
                        <a:rPr lang="en-US" baseline="0" dirty="0"/>
                        <a:t> person who tries to end violence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phobia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strong, irrational fear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62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Day 3</a:t>
            </a:r>
            <a:r>
              <a:rPr lang="en-US" sz="2700" dirty="0"/>
              <a:t>:  Write original sentences for the remaining 5 words.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Eng</a:t>
            </a:r>
            <a:r>
              <a:rPr lang="en-US" sz="16000" dirty="0">
                <a:latin typeface="+mj-lt"/>
                <a:ea typeface="+mj-ea"/>
                <a:cs typeface="+mj-cs"/>
              </a:rPr>
              <a:t>. </a:t>
            </a:r>
            <a:r>
              <a:rPr lang="en-US" sz="16000" dirty="0" err="1">
                <a:latin typeface="+mj-lt"/>
                <a:ea typeface="+mj-ea"/>
                <a:cs typeface="+mj-cs"/>
              </a:rPr>
              <a:t>IV_Voc</a:t>
            </a:r>
            <a:r>
              <a:rPr lang="en-US" sz="16000" dirty="0">
                <a:latin typeface="+mj-lt"/>
                <a:ea typeface="+mj-ea"/>
                <a:cs typeface="+mj-cs"/>
              </a:rPr>
              <a:t>. </a:t>
            </a:r>
            <a:r>
              <a:rPr kumimoji="0" lang="en-US" sz="1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#3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371600"/>
          <a:ext cx="8686800" cy="4800599"/>
        </p:xfrm>
        <a:graphic>
          <a:graphicData uri="http://schemas.openxmlformats.org/drawingml/2006/table">
            <a:tbl>
              <a:tblPr/>
              <a:tblGrid>
                <a:gridCol w="1844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1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9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apathy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lack of feeling, energy,</a:t>
                      </a:r>
                      <a:r>
                        <a:rPr lang="en-US" baseline="0" dirty="0"/>
                        <a:t> or interest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complacent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self-satisfied;</a:t>
                      </a:r>
                      <a:r>
                        <a:rPr lang="en-US" baseline="0" dirty="0"/>
                        <a:t> content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3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empathy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ability</a:t>
                      </a:r>
                      <a:r>
                        <a:rPr lang="en-US" baseline="0" dirty="0"/>
                        <a:t> to identify with someone and understand that person’s situation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implacable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impossible to calm or appease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8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cupidity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greed; avarice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457200"/>
          <a:ext cx="8610600" cy="638539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amicable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friendly; peaceable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appease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satisfy</a:t>
                      </a:r>
                      <a:r>
                        <a:rPr lang="en-US" baseline="0" dirty="0"/>
                        <a:t> or relieve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odious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hateful; distasteful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pacifist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 who calms or quiets;</a:t>
                      </a:r>
                      <a:r>
                        <a:rPr lang="en-US" baseline="0" dirty="0"/>
                        <a:t> person who tries to end violence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phobia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strong, irrational fear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9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apathy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lack of feeling, energy,</a:t>
                      </a:r>
                      <a:r>
                        <a:rPr lang="en-US" baseline="0" dirty="0"/>
                        <a:t> or interest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complacent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self-satisfied;</a:t>
                      </a:r>
                      <a:r>
                        <a:rPr lang="en-US" baseline="0" dirty="0"/>
                        <a:t> content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empathy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ability</a:t>
                      </a:r>
                      <a:r>
                        <a:rPr lang="en-US" baseline="0" dirty="0"/>
                        <a:t> to identify with someone and understand that person’s situation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implacable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impossible to calm or appease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cupidity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greed; avarice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BEA9BCE8-5E47-4ECF-8E18-B6679BBCF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Voc. #3: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Day 4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Write FIVE fill-in-the-blank sentences then trade to complete.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491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53400" cy="715962"/>
          </a:xfrm>
        </p:spPr>
        <p:txBody>
          <a:bodyPr>
            <a:normAutofit/>
          </a:bodyPr>
          <a:lstStyle/>
          <a:p>
            <a:r>
              <a:rPr lang="en-US" sz="2000" b="1" dirty="0"/>
              <a:t>Day 5</a:t>
            </a:r>
            <a:r>
              <a:rPr lang="en-US" sz="2000" dirty="0"/>
              <a:t>: Using the word bank provided, complete the following analogies with 5 of the words.  Next, write your own analogies for the remaining 5 words</a:t>
            </a:r>
            <a:r>
              <a:rPr lang="en-US" sz="18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sz="2600" dirty="0"/>
          </a:p>
          <a:p>
            <a:pPr>
              <a:buNone/>
            </a:pPr>
            <a:r>
              <a:rPr lang="en-US" sz="2600" dirty="0"/>
              <a:t>amicable	appease	   odious	pacifist		phobia</a:t>
            </a:r>
          </a:p>
          <a:p>
            <a:pPr>
              <a:buNone/>
            </a:pPr>
            <a:r>
              <a:rPr lang="en-US" sz="2600" dirty="0"/>
              <a:t>apathy		complacent	   empathy	implacable	cupidity</a:t>
            </a:r>
            <a:r>
              <a:rPr lang="en-US" dirty="0"/>
              <a:t>	 </a:t>
            </a:r>
          </a:p>
          <a:p>
            <a:pPr lvl="0">
              <a:buNone/>
            </a:pPr>
            <a:r>
              <a:rPr lang="en-US" sz="2600" dirty="0"/>
              <a:t>1. watching TV : enjoyable :: doing homework : ________</a:t>
            </a:r>
          </a:p>
          <a:p>
            <a:pPr lvl="0">
              <a:buNone/>
            </a:pPr>
            <a:r>
              <a:rPr lang="en-US" sz="2600" dirty="0"/>
              <a:t>2. “been there, done that” : ________ :: experience : expertise</a:t>
            </a:r>
          </a:p>
          <a:p>
            <a:pPr lvl="0">
              <a:buNone/>
            </a:pPr>
            <a:r>
              <a:rPr lang="en-US" sz="2600" dirty="0"/>
              <a:t>3. rioters : troublemakers :: Vance BMT :   ________ </a:t>
            </a:r>
          </a:p>
          <a:p>
            <a:pPr lvl="0">
              <a:buNone/>
            </a:pPr>
            <a:r>
              <a:rPr lang="en-US" sz="2600" dirty="0"/>
              <a:t>4. entertain : audience</a:t>
            </a:r>
            <a:r>
              <a:rPr lang="en-US" sz="2600" b="1" dirty="0"/>
              <a:t> ::  </a:t>
            </a:r>
            <a:r>
              <a:rPr lang="en-US" sz="2600" dirty="0"/>
              <a:t>________ : crying baby</a:t>
            </a:r>
          </a:p>
          <a:p>
            <a:pPr lvl="0">
              <a:buNone/>
            </a:pPr>
            <a:r>
              <a:rPr lang="en-US" sz="2600" dirty="0"/>
              <a:t>5. rudeness: isolation :: ________ : popularity</a:t>
            </a:r>
          </a:p>
          <a:p>
            <a:pPr lvl="0">
              <a:buNone/>
            </a:pPr>
            <a:endParaRPr lang="en-US" dirty="0"/>
          </a:p>
          <a:p>
            <a:pPr algn="ctr">
              <a:buNone/>
            </a:pPr>
            <a:r>
              <a:rPr lang="en-US" sz="3900" b="1" dirty="0"/>
              <a:t>Now, write 5 of your own!</a:t>
            </a:r>
            <a:endParaRPr lang="en-US" sz="3900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96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Eng. </a:t>
            </a:r>
            <a:r>
              <a:rPr lang="en-US" sz="9600" b="1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lV_Voc</a:t>
            </a:r>
            <a:r>
              <a:rPr lang="en-US" sz="96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. </a:t>
            </a:r>
            <a:r>
              <a:rPr kumimoji="0" lang="en-US" sz="1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#3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Eng. IV: Voc. #1-3 Review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609600"/>
          <a:ext cx="8458200" cy="6103465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7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SimSun"/>
                          <a:cs typeface="Arial"/>
                        </a:rPr>
                        <a:t>Definitions and Sentences</a:t>
                      </a: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/>
                        <a:t>anthropology</a:t>
                      </a:r>
                      <a:r>
                        <a:rPr lang="en-US" baseline="0"/>
                        <a:t> </a:t>
                      </a:r>
                      <a:r>
                        <a:rPr lang="en-US" baseline="0" dirty="0"/>
                        <a:t>(n)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study of the origins, culture development, and customs</a:t>
                      </a:r>
                      <a:r>
                        <a:rPr lang="en-US" baseline="0" dirty="0"/>
                        <a:t> of humans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autocrat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ruler who has absolute power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automaton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 who behaves mechanically (like a robot)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egoism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conceit; excessive confidence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humanism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philosophy claiming</a:t>
                      </a:r>
                      <a:r>
                        <a:rPr lang="en-US" baseline="0" dirty="0"/>
                        <a:t> human beings are of primary importance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misanthrope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</a:t>
                      </a:r>
                      <a:r>
                        <a:rPr lang="en-US" baseline="0" dirty="0"/>
                        <a:t> who hates all people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virile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having characteristics associated with masculinity</a:t>
                      </a:r>
                      <a:r>
                        <a:rPr lang="en-US" sz="1600" baseline="0" dirty="0"/>
                        <a:t> (physical strength, assertiveness, etc.)</a:t>
                      </a:r>
                      <a:endParaRPr lang="en-US" sz="1600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engender (v)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bring into existence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genesis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r>
                        <a:rPr lang="en-US" baseline="0" dirty="0"/>
                        <a:t> beginning; origin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indigenous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native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28600" y="152400"/>
            <a:ext cx="5582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Eng</a:t>
            </a:r>
            <a:r>
              <a:rPr lang="en-US" b="1" dirty="0">
                <a:latin typeface="Calibri" pitchFamily="34" charset="0"/>
                <a:ea typeface="SimSun" pitchFamily="2" charset="-122"/>
                <a:cs typeface="Arial" pitchFamily="34" charset="0"/>
              </a:rPr>
              <a:t>. </a:t>
            </a:r>
            <a:r>
              <a:rPr lang="en-US" b="1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lV_</a:t>
            </a:r>
            <a:r>
              <a:rPr kumimoji="0" 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. #1:  Day 1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Copy Words and Definitions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Voc. #1-3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Looking over Voc. #1-3 lists, pick the TWO words from EACH lesson that are the most difficult for you to remember</a:t>
            </a:r>
          </a:p>
          <a:p>
            <a:r>
              <a:rPr lang="en-US" dirty="0"/>
              <a:t>To practice applying these words, do at least on of the following for each</a:t>
            </a:r>
          </a:p>
          <a:p>
            <a:pPr lvl="1"/>
            <a:r>
              <a:rPr lang="en-US" dirty="0"/>
              <a:t>Illustrate it</a:t>
            </a:r>
          </a:p>
          <a:p>
            <a:pPr lvl="1"/>
            <a:r>
              <a:rPr lang="en-US" dirty="0"/>
              <a:t>Write a synonym and antonym for the word</a:t>
            </a:r>
          </a:p>
          <a:p>
            <a:pPr lvl="1"/>
            <a:r>
              <a:rPr lang="en-US" dirty="0"/>
              <a:t>Create a one-line rhyme using the word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1.  Working with a partner, Use EACH of the following words in a sentence.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87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4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Write</a:t>
            </a:r>
            <a:r>
              <a:rPr kumimoji="0" lang="en-US" sz="47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ONE of the sentences the two of you came up with on the board, but draw a blank line where the vocabulary word should go</a:t>
            </a:r>
            <a:r>
              <a:rPr kumimoji="0" lang="en-US" sz="4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7924800" cy="1447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fraternal	cupidity	moribund	misanthrope patriarch	virile		implacable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odious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		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phobia		anthropology	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Stump a Scholar…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Looking over all your vocabulary lists (#4-6), pick 2 words from EACH lesson.  </a:t>
            </a:r>
          </a:p>
          <a:p>
            <a:r>
              <a:rPr lang="en-US" dirty="0"/>
              <a:t>Create a word bank with your 6 words.</a:t>
            </a:r>
          </a:p>
          <a:p>
            <a:r>
              <a:rPr lang="en-US" dirty="0"/>
              <a:t>Write fill-in-the blank sentences for each word.</a:t>
            </a:r>
          </a:p>
          <a:p>
            <a:r>
              <a:rPr lang="en-US" dirty="0"/>
              <a:t>Trade with a partner and complete each other’s challenge.  </a:t>
            </a:r>
          </a:p>
          <a:p>
            <a:r>
              <a:rPr lang="en-US" dirty="0"/>
              <a:t>Trade back to “grade”</a:t>
            </a:r>
          </a:p>
          <a:p>
            <a:r>
              <a:rPr lang="en-US" dirty="0"/>
              <a:t>Eight “volunteers” will add a word to the bank on the board and put sentences on display.  </a:t>
            </a:r>
            <a:r>
              <a:rPr lang="en-US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*Test Friday</a:t>
            </a:r>
          </a:p>
        </p:txBody>
      </p:sp>
    </p:spTree>
    <p:extLst>
      <p:ext uri="{BB962C8B-B14F-4D97-AF65-F5344CB8AC3E}">
        <p14:creationId xmlns:p14="http://schemas.microsoft.com/office/powerpoint/2010/main" val="1671064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Warm-up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up a Voc. #1-3 Cross Word from the front desk.</a:t>
            </a:r>
          </a:p>
          <a:p>
            <a:r>
              <a:rPr lang="en-US" dirty="0"/>
              <a:t>You will have 10 minutes to work on it; it is due by tomorrow for a grade.</a:t>
            </a:r>
          </a:p>
          <a:p>
            <a:r>
              <a:rPr lang="en-US" dirty="0"/>
              <a:t>Reminder:  Test tomorrow.  </a:t>
            </a:r>
            <a:r>
              <a:rPr lang="en-US" dirty="0">
                <a:sym typeface="Wingdings" panose="05000000000000000000" pitchFamily="2" charset="2"/>
              </a:rPr>
              <a:t>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9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latin typeface="Calibri" pitchFamily="34" charset="0"/>
                <a:ea typeface="SimSun" pitchFamily="2" charset="-122"/>
                <a:cs typeface="Arial" pitchFamily="34" charset="0"/>
              </a:rPr>
              <a:t>Eng. </a:t>
            </a:r>
            <a:r>
              <a:rPr lang="en-US" b="1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lV_Voc</a:t>
            </a:r>
            <a:r>
              <a:rPr lang="en-US" b="1" dirty="0">
                <a:latin typeface="Calibri" pitchFamily="34" charset="0"/>
                <a:ea typeface="SimSun" pitchFamily="2" charset="-122"/>
                <a:cs typeface="Arial" pitchFamily="34" charset="0"/>
              </a:rPr>
              <a:t>. </a:t>
            </a:r>
            <a:r>
              <a:rPr lang="en-US" dirty="0"/>
              <a:t>#1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z="2400" b="1" dirty="0"/>
              <a:t>Day 2</a:t>
            </a:r>
            <a:r>
              <a:rPr lang="en-US" sz="2400" dirty="0"/>
              <a:t>:  Write original sentences for 5 of the </a:t>
            </a:r>
            <a:r>
              <a:rPr lang="en-US" dirty="0"/>
              <a:t>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524000"/>
          <a:ext cx="8458200" cy="3505201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7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 and Sentences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/>
                        <a:t>anthropology</a:t>
                      </a:r>
                      <a:r>
                        <a:rPr lang="en-US" baseline="0"/>
                        <a:t> </a:t>
                      </a:r>
                      <a:r>
                        <a:rPr lang="en-US" baseline="0" dirty="0"/>
                        <a:t>(n)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study of the origins, culture development, and customs</a:t>
                      </a:r>
                      <a:r>
                        <a:rPr lang="en-US" baseline="0" dirty="0"/>
                        <a:t> of humans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autocrat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ruler who has absolute power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automaton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 who behaves mechanically (like a robot)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egoism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conceit; excessive confidence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humanism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philosophy claiming</a:t>
                      </a:r>
                      <a:r>
                        <a:rPr lang="en-US" baseline="0" dirty="0"/>
                        <a:t> human beings are of primary importance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534400" cy="7620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Day 3</a:t>
            </a:r>
            <a:r>
              <a:rPr lang="en-US" sz="2700" dirty="0"/>
              <a:t>:  Write original sentences for the remaining 5 words.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128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Eng. </a:t>
            </a:r>
            <a:r>
              <a:rPr lang="en-US" sz="12800" b="1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lV_Voc</a:t>
            </a:r>
            <a:r>
              <a:rPr lang="en-US" sz="128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. </a:t>
            </a:r>
            <a:r>
              <a:rPr kumimoji="0" lang="en-US" sz="1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#1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95400"/>
          <a:ext cx="8534400" cy="4015836"/>
        </p:xfrm>
        <a:graphic>
          <a:graphicData uri="http://schemas.openxmlformats.org/drawingml/2006/table">
            <a:tbl>
              <a:tblPr/>
              <a:tblGrid>
                <a:gridCol w="1768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506">
                <a:tc rowSpan="2">
                  <a:txBody>
                    <a:bodyPr/>
                    <a:lstStyle/>
                    <a:p>
                      <a:r>
                        <a:rPr lang="en-US" dirty="0"/>
                        <a:t>misanthrope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</a:t>
                      </a:r>
                      <a:r>
                        <a:rPr lang="en-US" baseline="0" dirty="0"/>
                        <a:t> who hates all people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269">
                <a:tc rowSpan="2">
                  <a:txBody>
                    <a:bodyPr/>
                    <a:lstStyle/>
                    <a:p>
                      <a:r>
                        <a:rPr lang="en-US" dirty="0"/>
                        <a:t>virile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having characteristics associated with masculinity</a:t>
                      </a:r>
                      <a:r>
                        <a:rPr lang="en-US" sz="1600" baseline="0" dirty="0"/>
                        <a:t> (physical strength, assertiveness, etc.)</a:t>
                      </a:r>
                      <a:endParaRPr lang="en-US" sz="1600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5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06">
                <a:tc rowSpan="2">
                  <a:txBody>
                    <a:bodyPr/>
                    <a:lstStyle/>
                    <a:p>
                      <a:r>
                        <a:rPr lang="en-US" dirty="0"/>
                        <a:t>engender (v)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bring into existence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506">
                <a:tc rowSpan="2">
                  <a:txBody>
                    <a:bodyPr/>
                    <a:lstStyle/>
                    <a:p>
                      <a:r>
                        <a:rPr lang="en-US" dirty="0"/>
                        <a:t>genesis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r>
                        <a:rPr lang="en-US" baseline="0" dirty="0"/>
                        <a:t> beginning; origin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506">
                <a:tc rowSpan="2">
                  <a:txBody>
                    <a:bodyPr/>
                    <a:lstStyle/>
                    <a:p>
                      <a:r>
                        <a:rPr lang="en-US" dirty="0"/>
                        <a:t>indigenous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native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108379"/>
              </p:ext>
            </p:extLst>
          </p:nvPr>
        </p:nvGraphicFramePr>
        <p:xfrm>
          <a:off x="304800" y="609600"/>
          <a:ext cx="8458200" cy="6103465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7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SimSun"/>
                          <a:cs typeface="Arial"/>
                        </a:rPr>
                        <a:t>Definitions and Sentences</a:t>
                      </a: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/>
                        <a:t>anthropology</a:t>
                      </a:r>
                      <a:r>
                        <a:rPr lang="en-US" baseline="0"/>
                        <a:t> </a:t>
                      </a:r>
                      <a:r>
                        <a:rPr lang="en-US" baseline="0" dirty="0"/>
                        <a:t>(n)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study of the origins, culture development, and customs</a:t>
                      </a:r>
                      <a:r>
                        <a:rPr lang="en-US" baseline="0" dirty="0"/>
                        <a:t> of humans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autocrat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ruler who has absolute power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automaton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 who behaves mechanically (like a robot)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egoism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conceit; excessive confidence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humanism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philosophy claiming</a:t>
                      </a:r>
                      <a:r>
                        <a:rPr lang="en-US" baseline="0" dirty="0"/>
                        <a:t> human beings are of primary importance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misanthrope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</a:t>
                      </a:r>
                      <a:r>
                        <a:rPr lang="en-US" baseline="0" dirty="0"/>
                        <a:t> who hates all people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virile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having characteristics associated with masculinity</a:t>
                      </a:r>
                      <a:r>
                        <a:rPr lang="en-US" sz="1600" baseline="0" dirty="0"/>
                        <a:t> (physical strength, assertiveness, etc.)</a:t>
                      </a:r>
                      <a:endParaRPr lang="en-US" sz="1600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engender (v)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bring into existence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genesis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r>
                        <a:rPr lang="en-US" baseline="0" dirty="0"/>
                        <a:t> beginning; origin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indigenous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native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11C1FAE-7310-459D-B778-B8E4AEA44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Voc. #1: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Day 4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Write FIVE fill-in-the-blank sentences then trade to complete.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637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/>
              <a:t>Day 5</a:t>
            </a:r>
            <a:r>
              <a:rPr lang="en-US" dirty="0"/>
              <a:t>:  Using the word bank provided, complete the following analogies with 5 of the words.  Next, write your own analogies for the remaining 5 words.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	anthropology	       autocrat	automaton	egoism	     humanism</a:t>
            </a:r>
          </a:p>
          <a:p>
            <a:pPr>
              <a:buNone/>
            </a:pPr>
            <a:r>
              <a:rPr lang="en-US" dirty="0"/>
              <a:t>	misanthrope	       virile		engender	genesis	     indigenous</a:t>
            </a:r>
          </a:p>
          <a:p>
            <a:pPr>
              <a:buNone/>
            </a:pPr>
            <a:r>
              <a:rPr lang="en-US" dirty="0"/>
              <a:t>	 		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  an elected president : democrat :: a king : 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  intelligent : Bill Nye ::  _______ : Superman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  optimistic : pessimistic :: kill :  _______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  timid : humble :: _______ : boastfulness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  assembly line workers : _______  ::  inventors : free thinkers</a:t>
            </a: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dirty="0"/>
              <a:t>Now, write 5 analogies of your own! 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latin typeface="Calibri" pitchFamily="34" charset="0"/>
                <a:ea typeface="SimSun" pitchFamily="2" charset="-122"/>
                <a:cs typeface="Arial" pitchFamily="34" charset="0"/>
              </a:rPr>
              <a:t>Eng. </a:t>
            </a:r>
            <a:r>
              <a:rPr lang="en-US" b="1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lV_Voc</a:t>
            </a:r>
            <a:r>
              <a:rPr lang="en-US" b="1" dirty="0">
                <a:latin typeface="Calibri" pitchFamily="34" charset="0"/>
                <a:ea typeface="SimSun" pitchFamily="2" charset="-122"/>
                <a:cs typeface="Arial" pitchFamily="34" charset="0"/>
              </a:rPr>
              <a:t>. </a:t>
            </a:r>
            <a:r>
              <a:rPr lang="en-US" dirty="0"/>
              <a:t>#1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IV: </a:t>
            </a:r>
            <a:r>
              <a:rPr lang="en-US" dirty="0" err="1"/>
              <a:t>Voc</a:t>
            </a:r>
            <a:r>
              <a:rPr lang="en-US" dirty="0"/>
              <a:t> #2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Personal Relationships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5257800" cy="563562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Eng. </a:t>
            </a:r>
            <a:r>
              <a:rPr lang="en-US" sz="1800" b="1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lV_Voc</a:t>
            </a:r>
            <a:r>
              <a:rPr lang="en-US" sz="18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. #2 </a:t>
            </a:r>
            <a:r>
              <a:rPr lang="en-US" sz="1800" b="1" dirty="0"/>
              <a:t>Day 1</a:t>
            </a:r>
            <a:r>
              <a:rPr lang="en-US" sz="1800" dirty="0"/>
              <a:t>: Copy words and definitions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57200"/>
          <a:ext cx="8610600" cy="638539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fraternal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brotherly 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matriarch </a:t>
                      </a:r>
                      <a:r>
                        <a:rPr lang="en-US" baseline="0" dirty="0"/>
                        <a:t>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woman who controls a family, group, or</a:t>
                      </a:r>
                      <a:r>
                        <a:rPr lang="en-US" baseline="0" dirty="0"/>
                        <a:t> government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matrix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place</a:t>
                      </a:r>
                      <a:r>
                        <a:rPr lang="en-US" baseline="0" dirty="0"/>
                        <a:t> where something begins or develops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patriarch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male head</a:t>
                      </a:r>
                      <a:r>
                        <a:rPr lang="en-US" baseline="0" dirty="0"/>
                        <a:t> of a family or tribe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patronize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go to regularly;</a:t>
                      </a:r>
                      <a:r>
                        <a:rPr lang="en-US" baseline="0" dirty="0"/>
                        <a:t> to treat someone as inferior (talk down to someone)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9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essence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identifying characteristic of someone/something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innate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natural</a:t>
                      </a:r>
                      <a:r>
                        <a:rPr lang="en-US" baseline="0" dirty="0"/>
                        <a:t> ability, talent, </a:t>
                      </a:r>
                      <a:r>
                        <a:rPr lang="en-US" baseline="0"/>
                        <a:t>or characteristic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moribund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about to die or end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mortify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shame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nascent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new;</a:t>
                      </a:r>
                      <a:r>
                        <a:rPr lang="en-US" baseline="0" dirty="0"/>
                        <a:t> developing; </a:t>
                      </a:r>
                      <a:r>
                        <a:rPr lang="en-US" dirty="0"/>
                        <a:t>emerging; coming into existence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latin typeface="Calibri" pitchFamily="34" charset="0"/>
                <a:ea typeface="SimSun" pitchFamily="2" charset="-122"/>
                <a:cs typeface="Arial" pitchFamily="34" charset="0"/>
              </a:rPr>
              <a:t>Eng. </a:t>
            </a:r>
            <a:r>
              <a:rPr lang="en-US" b="1" dirty="0" err="1">
                <a:latin typeface="Calibri" pitchFamily="34" charset="0"/>
                <a:ea typeface="SimSun" pitchFamily="2" charset="-122"/>
                <a:cs typeface="Arial" pitchFamily="34" charset="0"/>
              </a:rPr>
              <a:t>lV_Voc</a:t>
            </a:r>
            <a:r>
              <a:rPr lang="en-US" b="1" dirty="0">
                <a:latin typeface="Calibri" pitchFamily="34" charset="0"/>
                <a:ea typeface="SimSun" pitchFamily="2" charset="-122"/>
                <a:cs typeface="Arial" pitchFamily="34" charset="0"/>
              </a:rPr>
              <a:t>. </a:t>
            </a:r>
            <a:r>
              <a:rPr lang="en-US" dirty="0"/>
              <a:t>#2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762000"/>
            <a:ext cx="82296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Day 2</a:t>
            </a:r>
            <a:r>
              <a:rPr lang="en-US" sz="2400" dirty="0"/>
              <a:t>:  Write original sentences for 5 of the 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71600"/>
          <a:ext cx="8610600" cy="464819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4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fraternal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brotherly 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matriarch </a:t>
                      </a:r>
                      <a:r>
                        <a:rPr lang="en-US" baseline="0" dirty="0"/>
                        <a:t>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woman who controls a family, group, or</a:t>
                      </a:r>
                      <a:r>
                        <a:rPr lang="en-US" baseline="0" dirty="0"/>
                        <a:t> government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matrix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place</a:t>
                      </a:r>
                      <a:r>
                        <a:rPr lang="en-US" baseline="0" dirty="0"/>
                        <a:t> where something begins or develops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patriarch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male head</a:t>
                      </a:r>
                      <a:r>
                        <a:rPr lang="en-US" baseline="0" dirty="0"/>
                        <a:t> of a family or tribe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patronize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go to regularly;</a:t>
                      </a:r>
                      <a:r>
                        <a:rPr lang="en-US" baseline="0" dirty="0"/>
                        <a:t> to treat someone as inferior (talk down to someone)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62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17302</TotalTime>
  <Words>1577</Words>
  <Application>Microsoft Office PowerPoint</Application>
  <PresentationFormat>On-screen Show (4:3)</PresentationFormat>
  <Paragraphs>286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SimSun</vt:lpstr>
      <vt:lpstr>Arial</vt:lpstr>
      <vt:lpstr>Calibri</vt:lpstr>
      <vt:lpstr>Times New Roman</vt:lpstr>
      <vt:lpstr>Wingdings</vt:lpstr>
      <vt:lpstr>Office Theme</vt:lpstr>
      <vt:lpstr>Eng IV: Voc. #1</vt:lpstr>
      <vt:lpstr>PowerPoint Presentation</vt:lpstr>
      <vt:lpstr> Eng. lV_Voc. #1 </vt:lpstr>
      <vt:lpstr>Day 3:  Write original sentences for the remaining 5 words. </vt:lpstr>
      <vt:lpstr>PowerPoint Presentation</vt:lpstr>
      <vt:lpstr> Eng. lV_Voc. #1 </vt:lpstr>
      <vt:lpstr>ENG IV: Voc #2</vt:lpstr>
      <vt:lpstr>Eng. lV_Voc. #2 Day 1: Copy words and definitions</vt:lpstr>
      <vt:lpstr> Eng. lV_Voc. #2 </vt:lpstr>
      <vt:lpstr>Day 3:  Write original sentences for the remaining 5 words.</vt:lpstr>
      <vt:lpstr>PowerPoint Presentation</vt:lpstr>
      <vt:lpstr>Day 5: Using the word bank provided, complete the following analogies with 5 of the words.  Next, write your own analogies for the remaining 5 words. </vt:lpstr>
      <vt:lpstr>ENG IV: Voc. #3</vt:lpstr>
      <vt:lpstr>Eng. lV_Voc. #3 Day 1: Copy words and definitions</vt:lpstr>
      <vt:lpstr> Eng. lV_Voc. #3 </vt:lpstr>
      <vt:lpstr>Day 3:  Write original sentences for the remaining 5 words.</vt:lpstr>
      <vt:lpstr>PowerPoint Presentation</vt:lpstr>
      <vt:lpstr>Day 5: Using the word bank provided, complete the following analogies with 5 of the words.  Next, write your own analogies for the remaining 5 words.</vt:lpstr>
      <vt:lpstr>Eng. IV: Voc. #1-3 Review</vt:lpstr>
      <vt:lpstr>Voc. #1-3 Review</vt:lpstr>
      <vt:lpstr>1.  Working with a partner, Use EACH of the following words in a sentence.</vt:lpstr>
      <vt:lpstr>Stump a Scholar… </vt:lpstr>
      <vt:lpstr>Vocabulary Warm-up Review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 IV: LA #1</dc:title>
  <dc:creator>sarah.vanwyhe</dc:creator>
  <cp:lastModifiedBy>Sarah Honeycutt</cp:lastModifiedBy>
  <cp:revision>458</cp:revision>
  <dcterms:created xsi:type="dcterms:W3CDTF">2013-08-27T10:46:04Z</dcterms:created>
  <dcterms:modified xsi:type="dcterms:W3CDTF">2018-08-23T15:54:54Z</dcterms:modified>
</cp:coreProperties>
</file>