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259" r:id="rId3"/>
    <p:sldId id="261" r:id="rId4"/>
    <p:sldId id="263" r:id="rId5"/>
    <p:sldId id="340" r:id="rId6"/>
    <p:sldId id="328" r:id="rId7"/>
    <p:sldId id="329" r:id="rId8"/>
    <p:sldId id="330" r:id="rId9"/>
    <p:sldId id="331" r:id="rId10"/>
    <p:sldId id="332" r:id="rId11"/>
    <p:sldId id="333" r:id="rId12"/>
    <p:sldId id="265" r:id="rId13"/>
    <p:sldId id="267" r:id="rId14"/>
    <p:sldId id="354" r:id="rId15"/>
    <p:sldId id="356" r:id="rId16"/>
    <p:sldId id="350" r:id="rId17"/>
    <p:sldId id="352" r:id="rId18"/>
    <p:sldId id="269" r:id="rId19"/>
    <p:sldId id="272" r:id="rId20"/>
    <p:sldId id="274" r:id="rId21"/>
    <p:sldId id="276" r:id="rId22"/>
    <p:sldId id="278" r:id="rId23"/>
    <p:sldId id="280" r:id="rId24"/>
    <p:sldId id="282" r:id="rId25"/>
    <p:sldId id="324" r:id="rId26"/>
    <p:sldId id="284" r:id="rId27"/>
    <p:sldId id="326" r:id="rId28"/>
    <p:sldId id="286" r:id="rId29"/>
    <p:sldId id="288" r:id="rId30"/>
    <p:sldId id="290" r:id="rId31"/>
    <p:sldId id="292" r:id="rId32"/>
    <p:sldId id="294" r:id="rId33"/>
    <p:sldId id="296" r:id="rId34"/>
    <p:sldId id="301" r:id="rId35"/>
    <p:sldId id="302" r:id="rId36"/>
    <p:sldId id="303" r:id="rId37"/>
    <p:sldId id="304" r:id="rId38"/>
    <p:sldId id="305" r:id="rId39"/>
    <p:sldId id="306" r:id="rId40"/>
    <p:sldId id="309" r:id="rId41"/>
    <p:sldId id="310" r:id="rId42"/>
    <p:sldId id="311" r:id="rId43"/>
    <p:sldId id="312" r:id="rId44"/>
    <p:sldId id="313" r:id="rId45"/>
    <p:sldId id="314" r:id="rId46"/>
    <p:sldId id="315" r:id="rId47"/>
    <p:sldId id="316" r:id="rId48"/>
    <p:sldId id="317" r:id="rId49"/>
    <p:sldId id="318" r:id="rId50"/>
    <p:sldId id="368" r:id="rId51"/>
    <p:sldId id="319" r:id="rId52"/>
    <p:sldId id="369" r:id="rId53"/>
    <p:sldId id="370" r:id="rId54"/>
    <p:sldId id="371" r:id="rId55"/>
    <p:sldId id="372" r:id="rId56"/>
    <p:sldId id="373"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113" d="100"/>
          <a:sy n="113"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970AD2-2EA9-4BB0-8291-E750FBE98581}" type="datetimeFigureOut">
              <a:rPr lang="en-US" smtClean="0"/>
              <a:t>11/28/2017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5F3F1A-AF34-4372-A1C3-213021F6988D}" type="slidenum">
              <a:rPr lang="en-US" smtClean="0"/>
              <a:t>‹#›</a:t>
            </a:fld>
            <a:endParaRPr lang="en-US"/>
          </a:p>
        </p:txBody>
      </p:sp>
    </p:spTree>
    <p:extLst>
      <p:ext uri="{BB962C8B-B14F-4D97-AF65-F5344CB8AC3E}">
        <p14:creationId xmlns:p14="http://schemas.microsoft.com/office/powerpoint/2010/main" val="20829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2711DE5-FEF4-4911-930C-1B300C14EA7D}"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C63C227-90CC-4EB0-9801-93C38A5498A2}" type="slidenum">
              <a:rPr lang="en-US" smtClean="0"/>
              <a:t>‹#›</a:t>
            </a:fld>
            <a:endParaRPr lang="en-US"/>
          </a:p>
        </p:txBody>
      </p:sp>
    </p:spTree>
    <p:extLst>
      <p:ext uri="{BB962C8B-B14F-4D97-AF65-F5344CB8AC3E}">
        <p14:creationId xmlns:p14="http://schemas.microsoft.com/office/powerpoint/2010/main" val="2600794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860F30-0BD3-4C21-A001-080DC1BC43E8}"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32862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BC09B-BC18-407E-8CE1-F3C7172211B5}"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131815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98154F-2482-4371-B6DB-FEAA8FC48391}"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274343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CDD21-D808-41AC-94CA-E417D879A146}"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176140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5E2292-BA06-4D51-87AA-0EAAFD533467}" type="datetime1">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245271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7E9750-F266-4B18-8EDB-0F86C5121BB2}"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14905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DCFAA3-B984-4BC7-BEC4-6287512A7DC8}" type="datetime1">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67924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EF3E75-9D13-4382-A9D9-6EF6189F7198}" type="datetime1">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423748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62EA-B0AD-456C-82E9-20CCD8286D1A}" type="datetime1">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580545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F198917-A4DA-4C62-83DB-D708154748CB}"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171087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92D89-3133-466D-9F0F-E292B1889590}" type="datetime1">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51EC1-9840-4955-8D45-2700FC0D4BEF}" type="slidenum">
              <a:rPr lang="en-US" smtClean="0"/>
              <a:t>‹#›</a:t>
            </a:fld>
            <a:endParaRPr lang="en-US"/>
          </a:p>
        </p:txBody>
      </p:sp>
    </p:spTree>
    <p:extLst>
      <p:ext uri="{BB962C8B-B14F-4D97-AF65-F5344CB8AC3E}">
        <p14:creationId xmlns:p14="http://schemas.microsoft.com/office/powerpoint/2010/main" val="155134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8F620-28D7-4E2E-99F0-FF09B501B80B}" type="datetime1">
              <a:rPr lang="en-US" smtClean="0"/>
              <a:t>11/28/2017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51EC1-9840-4955-8D45-2700FC0D4BEF}" type="slidenum">
              <a:rPr lang="en-US" smtClean="0"/>
              <a:t>‹#›</a:t>
            </a:fld>
            <a:endParaRPr lang="en-US"/>
          </a:p>
        </p:txBody>
      </p:sp>
    </p:spTree>
    <p:extLst>
      <p:ext uri="{BB962C8B-B14F-4D97-AF65-F5344CB8AC3E}">
        <p14:creationId xmlns:p14="http://schemas.microsoft.com/office/powerpoint/2010/main" val="343277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ailyeoc.blogspot.com/2017/04/he-had-it-coming.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dailyeoc.blogspot.com/2017/04/the-stars-and-strip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ailyeoc.blogspot.com/2017/04/nothing-good-happens-after-1100-anyway.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948" y="397419"/>
            <a:ext cx="10515600" cy="6012090"/>
          </a:xfrm>
        </p:spPr>
        <p:txBody>
          <a:bodyPr>
            <a:normAutofit fontScale="85000" lnSpcReduction="20000"/>
          </a:bodyPr>
          <a:lstStyle/>
          <a:p>
            <a:pPr marL="0" indent="0">
              <a:buNone/>
            </a:pPr>
            <a:r>
              <a:rPr lang="en-US" sz="3800" dirty="0">
                <a:hlinkClick r:id="rId2"/>
              </a:rPr>
              <a:t>He Had It Coming</a:t>
            </a:r>
            <a:endParaRPr lang="en-US" sz="3800" dirty="0"/>
          </a:p>
          <a:p>
            <a:pPr marL="0" indent="0">
              <a:buNone/>
            </a:pPr>
            <a:r>
              <a:rPr lang="en-US" sz="3800" dirty="0"/>
              <a:t>Read this short story by Richard </a:t>
            </a:r>
            <a:r>
              <a:rPr lang="en-US" sz="3800" dirty="0" err="1"/>
              <a:t>Brautigan</a:t>
            </a:r>
            <a:r>
              <a:rPr lang="en-US" sz="3800" dirty="0"/>
              <a:t>: </a:t>
            </a:r>
            <a:br>
              <a:rPr lang="en-US" sz="3800" dirty="0"/>
            </a:br>
            <a:br>
              <a:rPr lang="en-US" sz="3800" dirty="0"/>
            </a:br>
            <a:br>
              <a:rPr lang="en-US" sz="3800" dirty="0"/>
            </a:br>
            <a:r>
              <a:rPr lang="en-US" sz="3800" i="1" dirty="0"/>
              <a:t>"It is hard to live in a studio apartment in San Jose with a man who's learning to play the violin." That's what she told the police when she handed them the empty revolver.</a:t>
            </a:r>
            <a:endParaRPr lang="en-US" sz="3800" dirty="0"/>
          </a:p>
          <a:p>
            <a:pPr marL="0" indent="0">
              <a:buNone/>
            </a:pPr>
            <a:br>
              <a:rPr lang="en-US" sz="3800" dirty="0"/>
            </a:br>
            <a:r>
              <a:rPr lang="en-US" sz="3800" dirty="0"/>
              <a:t>Based on this story, what is most likely to happen next? </a:t>
            </a:r>
            <a:br>
              <a:rPr lang="en-US" sz="3800" dirty="0"/>
            </a:br>
            <a:br>
              <a:rPr lang="en-US" sz="3800" dirty="0"/>
            </a:br>
            <a:r>
              <a:rPr lang="en-US" sz="3800" dirty="0"/>
              <a:t>a. the police will arrest the man for disturbance of the peace</a:t>
            </a:r>
            <a:br>
              <a:rPr lang="en-US" sz="3800" dirty="0"/>
            </a:br>
            <a:r>
              <a:rPr lang="en-US" sz="3800" dirty="0"/>
              <a:t>b. the police will suggest an apartment for her to move to</a:t>
            </a:r>
          </a:p>
          <a:p>
            <a:pPr marL="0" indent="0">
              <a:buNone/>
            </a:pPr>
            <a:r>
              <a:rPr lang="en-US" sz="3800" dirty="0"/>
              <a:t>c. the woman will go to jail</a:t>
            </a:r>
          </a:p>
          <a:p>
            <a:pPr marL="0" indent="0">
              <a:buNone/>
            </a:pPr>
            <a:r>
              <a:rPr lang="en-US" sz="3800" dirty="0"/>
              <a:t>d. the police will fine the man for playing too loudly</a:t>
            </a:r>
          </a:p>
          <a:p>
            <a:endParaRPr lang="en-US" dirty="0"/>
          </a:p>
        </p:txBody>
      </p:sp>
      <p:sp>
        <p:nvSpPr>
          <p:cNvPr id="7" name="Slide Number Placeholder 6"/>
          <p:cNvSpPr>
            <a:spLocks noGrp="1"/>
          </p:cNvSpPr>
          <p:nvPr>
            <p:ph type="sldNum" sz="quarter" idx="12"/>
          </p:nvPr>
        </p:nvSpPr>
        <p:spPr/>
        <p:txBody>
          <a:bodyPr/>
          <a:lstStyle/>
          <a:p>
            <a:fld id="{CD151EC1-9840-4955-8D45-2700FC0D4BEF}" type="slidenum">
              <a:rPr lang="en-US" smtClean="0"/>
              <a:t>1</a:t>
            </a:fld>
            <a:endParaRPr lang="en-US"/>
          </a:p>
        </p:txBody>
      </p:sp>
    </p:spTree>
    <p:extLst>
      <p:ext uri="{BB962C8B-B14F-4D97-AF65-F5344CB8AC3E}">
        <p14:creationId xmlns:p14="http://schemas.microsoft.com/office/powerpoint/2010/main" val="34895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243840" y="1723161"/>
            <a:ext cx="4223657" cy="2246769"/>
          </a:xfrm>
          <a:prstGeom prst="rect">
            <a:avLst/>
          </a:prstGeom>
          <a:ln>
            <a:solidFill>
              <a:schemeClr val="tx1"/>
            </a:solidFill>
          </a:ln>
        </p:spPr>
        <p:txBody>
          <a:bodyPr wrap="square">
            <a:spAutoFit/>
          </a:bodyPr>
          <a:lstStyle/>
          <a:p>
            <a:r>
              <a:rPr lang="en-US" sz="2000" dirty="0"/>
              <a:t>The tone of this poem can best be described as —</a:t>
            </a:r>
          </a:p>
          <a:p>
            <a:endParaRPr lang="en-US" sz="2000" dirty="0"/>
          </a:p>
          <a:p>
            <a:r>
              <a:rPr lang="en-US" sz="2000" dirty="0"/>
              <a:t>A.  carefree</a:t>
            </a:r>
          </a:p>
          <a:p>
            <a:r>
              <a:rPr lang="en-US" sz="2000" dirty="0"/>
              <a:t>B.  optimistic</a:t>
            </a:r>
          </a:p>
          <a:p>
            <a:r>
              <a:rPr lang="en-US" sz="2000" dirty="0"/>
              <a:t>C.  self-righteous</a:t>
            </a:r>
          </a:p>
          <a:p>
            <a:r>
              <a:rPr lang="en-US" sz="2000" dirty="0"/>
              <a:t>D.  regretful </a:t>
            </a:r>
          </a:p>
        </p:txBody>
      </p:sp>
      <p:sp>
        <p:nvSpPr>
          <p:cNvPr id="8" name="Slide Number Placeholder 7"/>
          <p:cNvSpPr>
            <a:spLocks noGrp="1"/>
          </p:cNvSpPr>
          <p:nvPr>
            <p:ph type="sldNum" sz="quarter" idx="12"/>
          </p:nvPr>
        </p:nvSpPr>
        <p:spPr/>
        <p:txBody>
          <a:bodyPr/>
          <a:lstStyle/>
          <a:p>
            <a:fld id="{CD151EC1-9840-4955-8D45-2700FC0D4BEF}" type="slidenum">
              <a:rPr lang="en-US" smtClean="0"/>
              <a:t>10</a:t>
            </a:fld>
            <a:endParaRPr lang="en-US"/>
          </a:p>
        </p:txBody>
      </p:sp>
    </p:spTree>
    <p:extLst>
      <p:ext uri="{BB962C8B-B14F-4D97-AF65-F5344CB8AC3E}">
        <p14:creationId xmlns:p14="http://schemas.microsoft.com/office/powerpoint/2010/main" val="84998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243840" y="1723161"/>
            <a:ext cx="4223657" cy="3477875"/>
          </a:xfrm>
          <a:prstGeom prst="rect">
            <a:avLst/>
          </a:prstGeom>
          <a:ln>
            <a:solidFill>
              <a:schemeClr val="tx1"/>
            </a:solidFill>
          </a:ln>
        </p:spPr>
        <p:txBody>
          <a:bodyPr wrap="square">
            <a:spAutoFit/>
          </a:bodyPr>
          <a:lstStyle/>
          <a:p>
            <a:r>
              <a:rPr lang="en-US" sz="2000" dirty="0"/>
              <a:t>The author begins a new stanza in line 6 most likely to indicate a shift from —</a:t>
            </a:r>
          </a:p>
          <a:p>
            <a:endParaRPr lang="en-US" sz="2000" dirty="0"/>
          </a:p>
          <a:p>
            <a:r>
              <a:rPr lang="en-US" sz="2000" dirty="0"/>
              <a:t>A.  the distant past to the immediate future</a:t>
            </a:r>
          </a:p>
          <a:p>
            <a:r>
              <a:rPr lang="en-US" sz="2000" dirty="0"/>
              <a:t>B.  literal language to figurative language</a:t>
            </a:r>
          </a:p>
          <a:p>
            <a:r>
              <a:rPr lang="en-US" sz="2000" dirty="0"/>
              <a:t>C.  a focus on the father to a focus on the speaker</a:t>
            </a:r>
          </a:p>
          <a:p>
            <a:r>
              <a:rPr lang="en-US" sz="2000" dirty="0"/>
              <a:t>D.  an uncritical attitude to a self-critical attitude </a:t>
            </a:r>
          </a:p>
        </p:txBody>
      </p:sp>
      <p:sp>
        <p:nvSpPr>
          <p:cNvPr id="8" name="Slide Number Placeholder 7"/>
          <p:cNvSpPr>
            <a:spLocks noGrp="1"/>
          </p:cNvSpPr>
          <p:nvPr>
            <p:ph type="sldNum" sz="quarter" idx="12"/>
          </p:nvPr>
        </p:nvSpPr>
        <p:spPr/>
        <p:txBody>
          <a:bodyPr/>
          <a:lstStyle/>
          <a:p>
            <a:fld id="{CD151EC1-9840-4955-8D45-2700FC0D4BEF}" type="slidenum">
              <a:rPr lang="en-US" smtClean="0"/>
              <a:t>11</a:t>
            </a:fld>
            <a:endParaRPr lang="en-US"/>
          </a:p>
        </p:txBody>
      </p:sp>
    </p:spTree>
    <p:extLst>
      <p:ext uri="{BB962C8B-B14F-4D97-AF65-F5344CB8AC3E}">
        <p14:creationId xmlns:p14="http://schemas.microsoft.com/office/powerpoint/2010/main" val="82885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353875"/>
            <a:ext cx="10515600" cy="6299473"/>
          </a:xfrm>
        </p:spPr>
        <p:txBody>
          <a:bodyPr>
            <a:normAutofit/>
          </a:bodyPr>
          <a:lstStyle/>
          <a:p>
            <a:pPr marL="0" indent="0">
              <a:buNone/>
            </a:pPr>
            <a:r>
              <a:rPr lang="en-US" dirty="0"/>
              <a:t>Read this excerpt from </a:t>
            </a:r>
            <a:r>
              <a:rPr lang="en-US" i="1" dirty="0"/>
              <a:t>Cry, the Beloved Country</a:t>
            </a:r>
            <a:r>
              <a:rPr lang="en-US" dirty="0"/>
              <a:t> by Alan Paton</a:t>
            </a:r>
            <a:br>
              <a:rPr lang="en-US" dirty="0"/>
            </a:br>
            <a:br>
              <a:rPr lang="en-US" dirty="0"/>
            </a:br>
            <a:r>
              <a:rPr lang="en-US" dirty="0"/>
              <a:t>“There is a lovely road that runs from Ixopo into the hills. These hills are grass-covered and rolling, and they are lovely beyond any singing of it. The road climbs seven miles into them, to Carisbrooke; and from there, if there is no mist, you look down on one of the fairest valleys of Africa.” </a:t>
            </a:r>
            <a:br>
              <a:rPr lang="en-US" dirty="0"/>
            </a:br>
            <a:br>
              <a:rPr lang="en-US" dirty="0"/>
            </a:br>
            <a:br>
              <a:rPr lang="en-US" dirty="0"/>
            </a:br>
            <a:r>
              <a:rPr lang="en-US" dirty="0"/>
              <a:t>What literary device is being utilized in this passage?</a:t>
            </a:r>
            <a:br>
              <a:rPr lang="en-US" dirty="0"/>
            </a:br>
            <a:br>
              <a:rPr lang="en-US" dirty="0"/>
            </a:br>
            <a:r>
              <a:rPr lang="en-US" dirty="0"/>
              <a:t>A. Pun</a:t>
            </a:r>
            <a:br>
              <a:rPr lang="en-US" dirty="0"/>
            </a:br>
            <a:r>
              <a:rPr lang="en-US" dirty="0"/>
              <a:t>B. Allusion</a:t>
            </a:r>
            <a:br>
              <a:rPr lang="en-US" dirty="0"/>
            </a:br>
            <a:r>
              <a:rPr lang="en-US" dirty="0"/>
              <a:t>C. Foreshadowing</a:t>
            </a:r>
            <a:br>
              <a:rPr lang="en-US" dirty="0"/>
            </a:br>
            <a:r>
              <a:rPr lang="en-US" dirty="0"/>
              <a:t>D. Imagery</a:t>
            </a:r>
          </a:p>
        </p:txBody>
      </p:sp>
      <p:sp>
        <p:nvSpPr>
          <p:cNvPr id="6" name="Slide Number Placeholder 5"/>
          <p:cNvSpPr>
            <a:spLocks noGrp="1"/>
          </p:cNvSpPr>
          <p:nvPr>
            <p:ph type="sldNum" sz="quarter" idx="12"/>
          </p:nvPr>
        </p:nvSpPr>
        <p:spPr/>
        <p:txBody>
          <a:bodyPr/>
          <a:lstStyle/>
          <a:p>
            <a:fld id="{CD151EC1-9840-4955-8D45-2700FC0D4BEF}" type="slidenum">
              <a:rPr lang="en-US" smtClean="0"/>
              <a:t>12</a:t>
            </a:fld>
            <a:endParaRPr lang="en-US"/>
          </a:p>
        </p:txBody>
      </p:sp>
    </p:spTree>
    <p:extLst>
      <p:ext uri="{BB962C8B-B14F-4D97-AF65-F5344CB8AC3E}">
        <p14:creationId xmlns:p14="http://schemas.microsoft.com/office/powerpoint/2010/main" val="4287589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353876"/>
            <a:ext cx="10515600" cy="6504124"/>
          </a:xfrm>
        </p:spPr>
        <p:txBody>
          <a:bodyPr>
            <a:normAutofit fontScale="77500" lnSpcReduction="20000"/>
          </a:bodyPr>
          <a:lstStyle/>
          <a:p>
            <a:pPr marL="0" indent="0">
              <a:buNone/>
            </a:pPr>
            <a:r>
              <a:rPr lang="en-US" dirty="0"/>
              <a:t>Read the following passage taken from </a:t>
            </a:r>
            <a:r>
              <a:rPr lang="en-US" i="1" dirty="0"/>
              <a:t>How the Grinch Stole Christmas</a:t>
            </a:r>
            <a:r>
              <a:rPr lang="en-US" dirty="0"/>
              <a:t> by Dr. Seuss:</a:t>
            </a:r>
            <a:br>
              <a:rPr lang="en-US" dirty="0"/>
            </a:br>
            <a:br>
              <a:rPr lang="en-US" dirty="0"/>
            </a:br>
            <a:br>
              <a:rPr lang="en-US" dirty="0"/>
            </a:br>
            <a:r>
              <a:rPr lang="en-US" dirty="0"/>
              <a:t>	Then he growled, with his Grinch fingers nervously drumming,</a:t>
            </a:r>
            <a:br>
              <a:rPr lang="en-US" dirty="0"/>
            </a:br>
            <a:r>
              <a:rPr lang="en-US" dirty="0"/>
              <a:t>	</a:t>
            </a:r>
            <a:br>
              <a:rPr lang="en-US" dirty="0"/>
            </a:br>
            <a:r>
              <a:rPr lang="en-US" dirty="0"/>
              <a:t>	"I MUST find a way to keep Christmas from coming!"</a:t>
            </a:r>
            <a:br>
              <a:rPr lang="en-US" dirty="0"/>
            </a:br>
            <a:br>
              <a:rPr lang="en-US" dirty="0"/>
            </a:br>
            <a:r>
              <a:rPr lang="en-US" dirty="0"/>
              <a:t>	For, tomorrow, he knew... </a:t>
            </a:r>
            <a:br>
              <a:rPr lang="en-US" dirty="0"/>
            </a:br>
            <a:br>
              <a:rPr lang="en-US" dirty="0"/>
            </a:br>
            <a:r>
              <a:rPr lang="en-US" dirty="0"/>
              <a:t>	...All the Who girls and boys</a:t>
            </a:r>
            <a:br>
              <a:rPr lang="en-US" dirty="0"/>
            </a:br>
            <a:br>
              <a:rPr lang="en-US" dirty="0"/>
            </a:br>
            <a:r>
              <a:rPr lang="en-US" dirty="0"/>
              <a:t>	Would wake up bright and early. They'd rush for their toys!</a:t>
            </a:r>
            <a:br>
              <a:rPr lang="en-US" dirty="0"/>
            </a:br>
            <a:br>
              <a:rPr lang="en-US" dirty="0"/>
            </a:br>
            <a:r>
              <a:rPr lang="en-US" dirty="0"/>
              <a:t>	And then! Oh, the noise! Oh, the noise! Noise! Noise! Noise!</a:t>
            </a:r>
            <a:br>
              <a:rPr lang="en-US" dirty="0"/>
            </a:br>
            <a:br>
              <a:rPr lang="en-US" dirty="0"/>
            </a:br>
            <a:r>
              <a:rPr lang="en-US" dirty="0"/>
              <a:t>	That's one thing he hated! The NOISE! NOISE! NOISE! NOISE! </a:t>
            </a:r>
            <a:br>
              <a:rPr lang="en-US" dirty="0"/>
            </a:br>
            <a:br>
              <a:rPr lang="en-US" dirty="0"/>
            </a:br>
            <a:br>
              <a:rPr lang="en-US" dirty="0"/>
            </a:br>
            <a:r>
              <a:rPr lang="en-US" dirty="0"/>
              <a:t>  </a:t>
            </a:r>
            <a:br>
              <a:rPr lang="en-US" dirty="0"/>
            </a:br>
            <a:r>
              <a:rPr lang="en-US" dirty="0"/>
              <a:t>What is the </a:t>
            </a:r>
            <a:r>
              <a:rPr lang="en-US" b="1" dirty="0"/>
              <a:t>main</a:t>
            </a:r>
            <a:r>
              <a:rPr lang="en-US" dirty="0"/>
              <a:t> purpose for the repetition of the word "noise"? </a:t>
            </a:r>
            <a:br>
              <a:rPr lang="en-US" dirty="0"/>
            </a:br>
            <a:r>
              <a:rPr lang="en-US" dirty="0"/>
              <a:t>  </a:t>
            </a:r>
            <a:br>
              <a:rPr lang="en-US" dirty="0"/>
            </a:br>
            <a:r>
              <a:rPr lang="en-US" dirty="0"/>
              <a:t>a. it rhymes with toys </a:t>
            </a:r>
            <a:br>
              <a:rPr lang="en-US" dirty="0"/>
            </a:br>
            <a:r>
              <a:rPr lang="en-US" dirty="0"/>
              <a:t>b. for the rhythm and meter of the poem</a:t>
            </a:r>
            <a:br>
              <a:rPr lang="en-US" dirty="0"/>
            </a:br>
            <a:r>
              <a:rPr lang="en-US" dirty="0"/>
              <a:t>c. to show how annoying the </a:t>
            </a:r>
            <a:r>
              <a:rPr lang="en-US" dirty="0" err="1"/>
              <a:t>Whos</a:t>
            </a:r>
            <a:r>
              <a:rPr lang="en-US" dirty="0"/>
              <a:t> are with their noise </a:t>
            </a:r>
            <a:br>
              <a:rPr lang="en-US" dirty="0"/>
            </a:br>
            <a:r>
              <a:rPr lang="en-US" dirty="0"/>
              <a:t>d. for its alliterative properties </a:t>
            </a:r>
          </a:p>
        </p:txBody>
      </p:sp>
      <p:pic>
        <p:nvPicPr>
          <p:cNvPr id="1026" name="Picture 2" descr="http://4.bp.blogspot.com/_jJSDB1XkZyc/TP_sQ8kB6FI/AAAAAAAAAX4/Y9z8Yk2D3OQ/s1600/grinch-252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9275" y="1381125"/>
            <a:ext cx="2400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D151EC1-9840-4955-8D45-2700FC0D4BEF}" type="slidenum">
              <a:rPr lang="en-US" smtClean="0"/>
              <a:t>13</a:t>
            </a:fld>
            <a:endParaRPr lang="en-US"/>
          </a:p>
        </p:txBody>
      </p:sp>
    </p:spTree>
    <p:extLst>
      <p:ext uri="{BB962C8B-B14F-4D97-AF65-F5344CB8AC3E}">
        <p14:creationId xmlns:p14="http://schemas.microsoft.com/office/powerpoint/2010/main" val="209952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273347"/>
          </a:xfrm>
        </p:spPr>
        <p:txBody>
          <a:bodyPr>
            <a:normAutofit lnSpcReduction="10000"/>
          </a:bodyPr>
          <a:lstStyle/>
          <a:p>
            <a:pPr marL="0" indent="0">
              <a:buNone/>
            </a:pPr>
            <a:r>
              <a:rPr lang="en-US" i="1" dirty="0"/>
              <a:t>The Crow and the Pitcher</a:t>
            </a:r>
          </a:p>
          <a:p>
            <a:pPr marL="0" indent="0">
              <a:buNone/>
            </a:pPr>
            <a:r>
              <a:rPr lang="en-US" dirty="0"/>
              <a:t>A CROW perishing with thirst saw a pitcher, and hoping to find water, flew to it with delight. When he reached it, he discovered to his grief that it contained so little water that he could not possibly get at it. He tried everything he could think of to reach the water, but all his efforts were in vain. At last he collected as many stones as he could carry and dropped them one by one with his beak into the pitcher, until he brought the water within his reach and thus saved his life.</a:t>
            </a:r>
          </a:p>
          <a:p>
            <a:pPr marL="0" indent="0">
              <a:buNone/>
            </a:pPr>
            <a:endParaRPr lang="en-US" dirty="0"/>
          </a:p>
          <a:p>
            <a:pPr marL="0" indent="0">
              <a:buNone/>
            </a:pPr>
            <a:r>
              <a:rPr lang="en-US" dirty="0"/>
              <a:t>What is the </a:t>
            </a:r>
            <a:r>
              <a:rPr lang="en-US" b="1" dirty="0"/>
              <a:t>theme</a:t>
            </a:r>
            <a:r>
              <a:rPr lang="en-US" dirty="0"/>
              <a:t> in the passage above?</a:t>
            </a:r>
          </a:p>
          <a:p>
            <a:pPr marL="457200" lvl="1" indent="0">
              <a:buNone/>
            </a:pPr>
            <a:r>
              <a:rPr lang="en-US" dirty="0"/>
              <a:t>a. Persistence is a value that separates those who survive from those who perish.</a:t>
            </a:r>
          </a:p>
          <a:p>
            <a:pPr marL="457200" lvl="1" indent="0">
              <a:buNone/>
            </a:pPr>
            <a:r>
              <a:rPr lang="en-US" dirty="0"/>
              <a:t>b. Perfection is not a possible trait.</a:t>
            </a:r>
          </a:p>
          <a:p>
            <a:pPr marL="457200" lvl="1" indent="0">
              <a:buNone/>
            </a:pPr>
            <a:r>
              <a:rPr lang="en-US" dirty="0"/>
              <a:t>c. Someone can provide others with the tools to succeed, but cannot force people to use them.</a:t>
            </a:r>
          </a:p>
          <a:p>
            <a:pPr marL="457200" lvl="1" indent="0">
              <a:buNone/>
            </a:pPr>
            <a:r>
              <a:rPr lang="en-US" dirty="0"/>
              <a:t>d. Physical activity will benefit people when they least expect it.</a:t>
            </a:r>
          </a:p>
        </p:txBody>
      </p:sp>
      <p:sp>
        <p:nvSpPr>
          <p:cNvPr id="2" name="Slide Number Placeholder 1"/>
          <p:cNvSpPr>
            <a:spLocks noGrp="1"/>
          </p:cNvSpPr>
          <p:nvPr>
            <p:ph type="sldNum" sz="quarter" idx="12"/>
          </p:nvPr>
        </p:nvSpPr>
        <p:spPr/>
        <p:txBody>
          <a:bodyPr/>
          <a:lstStyle/>
          <a:p>
            <a:fld id="{CD151EC1-9840-4955-8D45-2700FC0D4BEF}" type="slidenum">
              <a:rPr lang="en-US" smtClean="0"/>
              <a:t>14</a:t>
            </a:fld>
            <a:endParaRPr lang="en-US"/>
          </a:p>
        </p:txBody>
      </p:sp>
    </p:spTree>
    <p:extLst>
      <p:ext uri="{BB962C8B-B14F-4D97-AF65-F5344CB8AC3E}">
        <p14:creationId xmlns:p14="http://schemas.microsoft.com/office/powerpoint/2010/main" val="1686393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667" y="414835"/>
            <a:ext cx="11734800" cy="6343015"/>
          </a:xfrm>
        </p:spPr>
        <p:txBody>
          <a:bodyPr>
            <a:normAutofit/>
          </a:bodyPr>
          <a:lstStyle/>
          <a:p>
            <a:pPr marL="0" indent="0">
              <a:buNone/>
            </a:pPr>
            <a:r>
              <a:rPr lang="en-US" i="1" dirty="0"/>
              <a:t>The Mule in the Lion’s Skin</a:t>
            </a:r>
          </a:p>
          <a:p>
            <a:pPr marL="0" indent="0">
              <a:buNone/>
            </a:pPr>
            <a:r>
              <a:rPr lang="en-US" dirty="0"/>
              <a:t>A Mule once found a Lion’s skin which the hunters had left out in the sun to dry. He put it on and went towards his native village. All fled at his approach, both men and animals, and he was a proud Mule that day. In his delight he lifted up his voice and brayed, but then every one knew him, and his owner came up and gave him a sound beating for the fright he had caused. Shortly afterwards, a Fox came up to him and said: “Ah, I knew you by your voice.”</a:t>
            </a:r>
          </a:p>
          <a:p>
            <a:pPr marL="0" indent="0">
              <a:buNone/>
            </a:pPr>
            <a:endParaRPr lang="en-US" dirty="0"/>
          </a:p>
          <a:p>
            <a:pPr marL="0" indent="0">
              <a:buNone/>
            </a:pPr>
            <a:r>
              <a:rPr lang="en-US" dirty="0"/>
              <a:t>What is the </a:t>
            </a:r>
            <a:r>
              <a:rPr lang="en-US" b="1" dirty="0"/>
              <a:t>theme</a:t>
            </a:r>
            <a:r>
              <a:rPr lang="en-US" dirty="0"/>
              <a:t> in the passage above?</a:t>
            </a:r>
          </a:p>
          <a:p>
            <a:pPr marL="457200" lvl="1" indent="0">
              <a:buNone/>
            </a:pPr>
            <a:r>
              <a:rPr lang="en-US" dirty="0"/>
              <a:t>a. Appearances can be misleading and create a false impression.</a:t>
            </a:r>
          </a:p>
          <a:p>
            <a:pPr marL="457200" lvl="1" indent="0">
              <a:buNone/>
            </a:pPr>
            <a:r>
              <a:rPr lang="en-US" dirty="0"/>
              <a:t>b. It is better to be called a fool quietly than to open your mouth and confirm suspicions.</a:t>
            </a:r>
          </a:p>
          <a:p>
            <a:pPr marL="457200" lvl="1" indent="0">
              <a:buNone/>
            </a:pPr>
            <a:r>
              <a:rPr lang="en-US" dirty="0"/>
              <a:t>c. People who are boastful end up losing what it is they boast about.</a:t>
            </a:r>
          </a:p>
          <a:p>
            <a:pPr marL="457200" lvl="1" indent="0">
              <a:buNone/>
            </a:pPr>
            <a:r>
              <a:rPr lang="en-US" dirty="0"/>
              <a:t>d. It is better to always be thankful for what you have, then to wish you had more.</a:t>
            </a:r>
          </a:p>
        </p:txBody>
      </p:sp>
      <p:sp>
        <p:nvSpPr>
          <p:cNvPr id="2" name="Slide Number Placeholder 1"/>
          <p:cNvSpPr>
            <a:spLocks noGrp="1"/>
          </p:cNvSpPr>
          <p:nvPr>
            <p:ph type="sldNum" sz="quarter" idx="12"/>
          </p:nvPr>
        </p:nvSpPr>
        <p:spPr/>
        <p:txBody>
          <a:bodyPr/>
          <a:lstStyle/>
          <a:p>
            <a:fld id="{CD151EC1-9840-4955-8D45-2700FC0D4BEF}" type="slidenum">
              <a:rPr lang="en-US" smtClean="0"/>
              <a:t>15</a:t>
            </a:fld>
            <a:endParaRPr lang="en-US"/>
          </a:p>
        </p:txBody>
      </p:sp>
    </p:spTree>
    <p:extLst>
      <p:ext uri="{BB962C8B-B14F-4D97-AF65-F5344CB8AC3E}">
        <p14:creationId xmlns:p14="http://schemas.microsoft.com/office/powerpoint/2010/main" val="27815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r>
              <a:rPr lang="en-US" dirty="0"/>
              <a:t>Ronald hated the detention room because it was absolutely </a:t>
            </a:r>
            <a:r>
              <a:rPr lang="en-US" b="1" dirty="0"/>
              <a:t>devoid</a:t>
            </a:r>
            <a:r>
              <a:rPr lang="en-US" dirty="0"/>
              <a:t> of warmth and cheer.</a:t>
            </a:r>
          </a:p>
        </p:txBody>
      </p:sp>
      <p:sp>
        <p:nvSpPr>
          <p:cNvPr id="6" name="Slide Number Placeholder 5"/>
          <p:cNvSpPr>
            <a:spLocks noGrp="1"/>
          </p:cNvSpPr>
          <p:nvPr>
            <p:ph type="sldNum" sz="quarter" idx="12"/>
          </p:nvPr>
        </p:nvSpPr>
        <p:spPr/>
        <p:txBody>
          <a:bodyPr/>
          <a:lstStyle/>
          <a:p>
            <a:fld id="{CD151EC1-9840-4955-8D45-2700FC0D4BEF}" type="slidenum">
              <a:rPr lang="en-US" smtClean="0"/>
              <a:t>16</a:t>
            </a:fld>
            <a:endParaRPr lang="en-US"/>
          </a:p>
        </p:txBody>
      </p:sp>
    </p:spTree>
    <p:extLst>
      <p:ext uri="{BB962C8B-B14F-4D97-AF65-F5344CB8AC3E}">
        <p14:creationId xmlns:p14="http://schemas.microsoft.com/office/powerpoint/2010/main" val="82575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br>
              <a:rPr lang="en-US" dirty="0"/>
            </a:br>
            <a:endParaRPr lang="en-US" dirty="0"/>
          </a:p>
          <a:p>
            <a:pPr marL="0" indent="0">
              <a:buNone/>
            </a:pPr>
            <a:r>
              <a:rPr lang="en-US" dirty="0"/>
              <a:t>After barely surviving a deadly encounter, Kyle gazed up at the </a:t>
            </a:r>
            <a:r>
              <a:rPr lang="en-US" b="1" dirty="0"/>
              <a:t>firmament</a:t>
            </a:r>
            <a:r>
              <a:rPr lang="en-US" dirty="0"/>
              <a:t> and thanked the heavens that he survived.  </a:t>
            </a:r>
          </a:p>
        </p:txBody>
      </p:sp>
      <p:sp>
        <p:nvSpPr>
          <p:cNvPr id="6" name="Slide Number Placeholder 5"/>
          <p:cNvSpPr>
            <a:spLocks noGrp="1"/>
          </p:cNvSpPr>
          <p:nvPr>
            <p:ph type="sldNum" sz="quarter" idx="12"/>
          </p:nvPr>
        </p:nvSpPr>
        <p:spPr/>
        <p:txBody>
          <a:bodyPr/>
          <a:lstStyle/>
          <a:p>
            <a:fld id="{CD151EC1-9840-4955-8D45-2700FC0D4BEF}" type="slidenum">
              <a:rPr lang="en-US" smtClean="0"/>
              <a:t>17</a:t>
            </a:fld>
            <a:endParaRPr lang="en-US"/>
          </a:p>
        </p:txBody>
      </p:sp>
    </p:spTree>
    <p:extLst>
      <p:ext uri="{BB962C8B-B14F-4D97-AF65-F5344CB8AC3E}">
        <p14:creationId xmlns:p14="http://schemas.microsoft.com/office/powerpoint/2010/main" val="3125180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353876"/>
            <a:ext cx="10515600" cy="6290764"/>
          </a:xfrm>
        </p:spPr>
        <p:txBody>
          <a:bodyPr>
            <a:normAutofit fontScale="92500"/>
          </a:bodyPr>
          <a:lstStyle/>
          <a:p>
            <a:pPr marL="0" indent="0">
              <a:buNone/>
            </a:pPr>
            <a:r>
              <a:rPr lang="en-US" b="1" dirty="0"/>
              <a:t>Read this excerpt from </a:t>
            </a:r>
            <a:r>
              <a:rPr lang="en-US" b="1" i="1" dirty="0"/>
              <a:t>Five Nights at Freddy's: Silver Eyes</a:t>
            </a:r>
            <a:r>
              <a:rPr lang="en-US" b="1" dirty="0"/>
              <a:t>:</a:t>
            </a:r>
            <a:endParaRPr lang="en-US" dirty="0"/>
          </a:p>
          <a:p>
            <a:pPr marL="0" indent="0">
              <a:buNone/>
            </a:pPr>
            <a:endParaRPr lang="en-US" dirty="0"/>
          </a:p>
          <a:p>
            <a:pPr marL="0" indent="0">
              <a:buNone/>
            </a:pPr>
            <a:r>
              <a:rPr lang="en-US" dirty="0"/>
              <a:t>"They had written all the time as kids, especially Marla, who wrote like she talked: fast and incoherent. But as they got older they had grown apart, the letters had gotten fewer and further between, the conversations leading up to this trip had been </a:t>
            </a:r>
            <a:r>
              <a:rPr lang="en-US" b="1" dirty="0"/>
              <a:t>perfunctory</a:t>
            </a:r>
            <a:r>
              <a:rPr lang="en-US" dirty="0"/>
              <a:t> and full of awkward pauses."</a:t>
            </a:r>
          </a:p>
          <a:p>
            <a:pPr marL="0" indent="0">
              <a:buNone/>
            </a:pPr>
            <a:endParaRPr lang="en-US" dirty="0"/>
          </a:p>
          <a:p>
            <a:pPr marL="0" indent="0">
              <a:buNone/>
            </a:pPr>
            <a:r>
              <a:rPr lang="en-US" dirty="0"/>
              <a:t>Using context clues, which pair of words best describes word "perfunctory"?</a:t>
            </a:r>
          </a:p>
          <a:p>
            <a:pPr marL="0" indent="0">
              <a:buNone/>
            </a:pPr>
            <a:endParaRPr lang="en-US" dirty="0"/>
          </a:p>
          <a:p>
            <a:pPr marL="0" indent="0">
              <a:buNone/>
            </a:pPr>
            <a:r>
              <a:rPr lang="en-US" dirty="0"/>
              <a:t>A: quick/obligatory</a:t>
            </a:r>
          </a:p>
          <a:p>
            <a:pPr marL="0" indent="0">
              <a:buNone/>
            </a:pPr>
            <a:r>
              <a:rPr lang="en-US" dirty="0"/>
              <a:t>B: </a:t>
            </a:r>
            <a:r>
              <a:rPr lang="en-US"/>
              <a:t>long/endured</a:t>
            </a:r>
            <a:endParaRPr lang="en-US" dirty="0"/>
          </a:p>
          <a:p>
            <a:pPr marL="0" indent="0">
              <a:buNone/>
            </a:pPr>
            <a:r>
              <a:rPr lang="en-US" dirty="0"/>
              <a:t>C: careful/considerate</a:t>
            </a:r>
          </a:p>
          <a:p>
            <a:pPr marL="0" indent="0">
              <a:buNone/>
            </a:pPr>
            <a:r>
              <a:rPr lang="en-US" dirty="0"/>
              <a:t>D: detailed/interesting</a:t>
            </a:r>
          </a:p>
          <a:p>
            <a:pPr marL="0" indent="0">
              <a:buNone/>
            </a:pPr>
            <a:endParaRPr lang="en-US" dirty="0"/>
          </a:p>
        </p:txBody>
      </p:sp>
      <p:pic>
        <p:nvPicPr>
          <p:cNvPr id="2052" name="Picture 4" descr="https://4.bp.blogspot.com/-8vJj1VUd2eY/WOJefvDGktI/AAAAAAAAFC4/6asy2f92RD8PV_I4uz4iBDA1ao1gMFOrACLcB/s16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389" y="4172054"/>
            <a:ext cx="3400560" cy="254942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D151EC1-9840-4955-8D45-2700FC0D4BEF}" type="slidenum">
              <a:rPr lang="en-US" smtClean="0"/>
              <a:t>18</a:t>
            </a:fld>
            <a:endParaRPr lang="en-US"/>
          </a:p>
        </p:txBody>
      </p:sp>
    </p:spTree>
    <p:extLst>
      <p:ext uri="{BB962C8B-B14F-4D97-AF65-F5344CB8AC3E}">
        <p14:creationId xmlns:p14="http://schemas.microsoft.com/office/powerpoint/2010/main" val="1901235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0" y="4267199"/>
            <a:ext cx="10882449" cy="2466976"/>
          </a:xfrm>
        </p:spPr>
        <p:txBody>
          <a:bodyPr>
            <a:noAutofit/>
          </a:bodyPr>
          <a:lstStyle/>
          <a:p>
            <a:pPr marL="0" indent="0">
              <a:buNone/>
            </a:pPr>
            <a:r>
              <a:rPr lang="en-US" dirty="0"/>
              <a:t>Read this panel from a comic featuring THE IMMORTAL IRON FIST:</a:t>
            </a:r>
          </a:p>
          <a:p>
            <a:pPr marL="0" indent="0">
              <a:buNone/>
            </a:pPr>
            <a:endParaRPr lang="en-US" dirty="0"/>
          </a:p>
          <a:p>
            <a:pPr marL="0" indent="0">
              <a:buNone/>
            </a:pPr>
            <a:r>
              <a:rPr lang="en-US" dirty="0"/>
              <a:t>Based on how it is used, what is the meaning of PONDEROUS?</a:t>
            </a:r>
          </a:p>
          <a:p>
            <a:pPr marL="0" indent="0">
              <a:buNone/>
            </a:pPr>
            <a:endParaRPr lang="en-US" dirty="0"/>
          </a:p>
          <a:p>
            <a:pPr marL="0" indent="0">
              <a:buNone/>
            </a:pPr>
            <a:r>
              <a:rPr lang="en-US" dirty="0"/>
              <a:t>a. dwarfish		b.  slow		c.  angry		d.  heavy</a:t>
            </a:r>
          </a:p>
        </p:txBody>
      </p:sp>
      <p:pic>
        <p:nvPicPr>
          <p:cNvPr id="3074" name="Picture 2" descr="https://2.bp.blogspot.com/-oS6CFbp8xis/WOKg2CF_o7I/AAAAAAAAFDY/OcWzDS9O9wMwgbhxOLyVEcnFavCA70n_gCLcB/s1600/ironfi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99" y="0"/>
            <a:ext cx="10267950" cy="382641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D151EC1-9840-4955-8D45-2700FC0D4BEF}" type="slidenum">
              <a:rPr lang="en-US" smtClean="0"/>
              <a:t>19</a:t>
            </a:fld>
            <a:endParaRPr lang="en-US"/>
          </a:p>
        </p:txBody>
      </p:sp>
    </p:spTree>
    <p:extLst>
      <p:ext uri="{BB962C8B-B14F-4D97-AF65-F5344CB8AC3E}">
        <p14:creationId xmlns:p14="http://schemas.microsoft.com/office/powerpoint/2010/main" val="191573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353876"/>
            <a:ext cx="10515600" cy="6203678"/>
          </a:xfrm>
        </p:spPr>
        <p:txBody>
          <a:bodyPr>
            <a:normAutofit fontScale="85000" lnSpcReduction="20000"/>
          </a:bodyPr>
          <a:lstStyle/>
          <a:p>
            <a:pPr marL="0" indent="0">
              <a:buNone/>
            </a:pPr>
            <a:r>
              <a:rPr lang="en-US" dirty="0">
                <a:hlinkClick r:id="rId2"/>
              </a:rPr>
              <a:t>The Stars and Stripes</a:t>
            </a:r>
            <a:endParaRPr lang="en-US" dirty="0"/>
          </a:p>
          <a:p>
            <a:pPr marL="0" indent="0">
              <a:buNone/>
            </a:pPr>
            <a:r>
              <a:rPr lang="en-US" dirty="0"/>
              <a:t>Read the first stanza from "The Star Spangled Banner."</a:t>
            </a:r>
            <a:br>
              <a:rPr lang="en-US" dirty="0"/>
            </a:br>
            <a:br>
              <a:rPr lang="en-US" dirty="0"/>
            </a:br>
            <a:br>
              <a:rPr lang="en-US" dirty="0"/>
            </a:br>
            <a:r>
              <a:rPr lang="en-US" dirty="0"/>
              <a:t>Oh, say, can you see, by the dawn's early light, </a:t>
            </a:r>
            <a:br>
              <a:rPr lang="en-US" dirty="0"/>
            </a:br>
            <a:r>
              <a:rPr lang="en-US" dirty="0"/>
              <a:t>What so proudly we hailed at the twilight's last gleaming? </a:t>
            </a:r>
            <a:br>
              <a:rPr lang="en-US" dirty="0"/>
            </a:br>
            <a:r>
              <a:rPr lang="en-US" dirty="0"/>
              <a:t>Whose broad stripes and bright stars, thru the perilous fight, </a:t>
            </a:r>
            <a:br>
              <a:rPr lang="en-US" dirty="0"/>
            </a:br>
            <a:r>
              <a:rPr lang="en-US" dirty="0"/>
              <a:t>O'er the ramparts we watched, were so gallantly streaming? </a:t>
            </a:r>
            <a:br>
              <a:rPr lang="en-US" dirty="0"/>
            </a:br>
            <a:r>
              <a:rPr lang="en-US" dirty="0"/>
              <a:t>And the rockets' red glare, the bombs bursting in air, </a:t>
            </a:r>
            <a:br>
              <a:rPr lang="en-US" dirty="0"/>
            </a:br>
            <a:r>
              <a:rPr lang="en-US" dirty="0"/>
              <a:t>Gave proof through the night that our flag was still there. </a:t>
            </a:r>
            <a:br>
              <a:rPr lang="en-US" dirty="0"/>
            </a:br>
            <a:r>
              <a:rPr lang="en-US" dirty="0"/>
              <a:t>O say, does that star-spangled banner yet wave </a:t>
            </a:r>
            <a:br>
              <a:rPr lang="en-US" dirty="0"/>
            </a:br>
            <a:r>
              <a:rPr lang="en-US" dirty="0"/>
              <a:t>O'er the land of the free and the home of the brave?</a:t>
            </a:r>
            <a:br>
              <a:rPr lang="en-US" dirty="0"/>
            </a:br>
            <a:br>
              <a:rPr lang="en-US" b="1" dirty="0"/>
            </a:br>
            <a:br>
              <a:rPr lang="en-US" dirty="0"/>
            </a:br>
            <a:r>
              <a:rPr lang="en-US" dirty="0"/>
              <a:t>According to this stanza, where is the flag?</a:t>
            </a:r>
            <a:br>
              <a:rPr lang="en-US" dirty="0"/>
            </a:br>
            <a:br>
              <a:rPr lang="en-US" dirty="0"/>
            </a:br>
            <a:br>
              <a:rPr lang="en-US" dirty="0"/>
            </a:br>
            <a:r>
              <a:rPr lang="en-US" dirty="0"/>
              <a:t>a. flying proudly over the fort</a:t>
            </a:r>
            <a:br>
              <a:rPr lang="en-US" dirty="0"/>
            </a:br>
            <a:r>
              <a:rPr lang="en-US" dirty="0"/>
              <a:t>b. flying proudly over the land of the free and the home of the brave</a:t>
            </a:r>
            <a:br>
              <a:rPr lang="en-US" dirty="0"/>
            </a:br>
            <a:r>
              <a:rPr lang="en-US" dirty="0"/>
              <a:t>c. destroyed by a bomb that burst in mid air</a:t>
            </a:r>
            <a:br>
              <a:rPr lang="en-US" dirty="0"/>
            </a:br>
            <a:r>
              <a:rPr lang="en-US" dirty="0"/>
              <a:t>d. the author doesn't know for sure if the flag is </a:t>
            </a:r>
            <a:r>
              <a:rPr lang="en-US"/>
              <a:t>still flying</a:t>
            </a: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2</a:t>
            </a:fld>
            <a:endParaRPr lang="en-US"/>
          </a:p>
        </p:txBody>
      </p:sp>
    </p:spTree>
    <p:extLst>
      <p:ext uri="{BB962C8B-B14F-4D97-AF65-F5344CB8AC3E}">
        <p14:creationId xmlns:p14="http://schemas.microsoft.com/office/powerpoint/2010/main" val="3290075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238513"/>
          </a:xfrm>
        </p:spPr>
        <p:txBody>
          <a:bodyPr>
            <a:normAutofit lnSpcReduction="10000"/>
          </a:bodyPr>
          <a:lstStyle/>
          <a:p>
            <a:pPr marL="0" indent="0">
              <a:buNone/>
            </a:pPr>
            <a:endParaRPr lang="en-US" dirty="0"/>
          </a:p>
          <a:p>
            <a:pPr marL="0" indent="0">
              <a:buNone/>
            </a:pPr>
            <a:endParaRPr lang="en-US" dirty="0"/>
          </a:p>
          <a:p>
            <a:pPr marL="0" indent="0">
              <a:buNone/>
            </a:pPr>
            <a:r>
              <a:rPr lang="en-US" dirty="0"/>
              <a:t>Carrying around the </a:t>
            </a:r>
            <a:r>
              <a:rPr lang="en-US" b="1" dirty="0"/>
              <a:t>compact</a:t>
            </a:r>
            <a:r>
              <a:rPr lang="en-US" dirty="0"/>
              <a:t> tablet was much easier than lugging around a heavy laptop.</a:t>
            </a:r>
          </a:p>
          <a:p>
            <a:pPr marL="0" indent="0">
              <a:buNone/>
            </a:pPr>
            <a:endParaRPr lang="en-US" dirty="0"/>
          </a:p>
          <a:p>
            <a:pPr marL="0" indent="0">
              <a:buNone/>
            </a:pPr>
            <a:endParaRPr lang="en-US" dirty="0"/>
          </a:p>
          <a:p>
            <a:pPr marL="0" indent="0">
              <a:buNone/>
            </a:pPr>
            <a:r>
              <a:rPr lang="en-US" dirty="0"/>
              <a:t>Based on context clues provided in the passage, which words best describe the meaning of the word </a:t>
            </a:r>
            <a:r>
              <a:rPr lang="en-US" b="1" dirty="0"/>
              <a:t>compact</a:t>
            </a:r>
            <a:r>
              <a:rPr lang="en-US" dirty="0"/>
              <a:t>?</a:t>
            </a:r>
          </a:p>
          <a:p>
            <a:pPr marL="0" indent="0">
              <a:buNone/>
            </a:pPr>
            <a:endParaRPr lang="en-US" dirty="0"/>
          </a:p>
          <a:p>
            <a:pPr marL="0" indent="0">
              <a:buNone/>
            </a:pPr>
            <a:r>
              <a:rPr lang="en-US" dirty="0"/>
              <a:t>a. spacious/ample room</a:t>
            </a:r>
          </a:p>
          <a:p>
            <a:pPr marL="0" indent="0">
              <a:buNone/>
            </a:pPr>
            <a:r>
              <a:rPr lang="en-US" dirty="0"/>
              <a:t>b. decorous/detailed design</a:t>
            </a:r>
          </a:p>
          <a:p>
            <a:pPr marL="0" indent="0">
              <a:buNone/>
            </a:pPr>
            <a:r>
              <a:rPr lang="en-US" dirty="0"/>
              <a:t>c. tight/neatly packed</a:t>
            </a:r>
          </a:p>
          <a:p>
            <a:pPr marL="0" indent="0">
              <a:buNone/>
            </a:pPr>
            <a:r>
              <a:rPr lang="en-US" dirty="0"/>
              <a:t>d. abundant/plentiful</a:t>
            </a:r>
          </a:p>
        </p:txBody>
      </p:sp>
      <p:sp>
        <p:nvSpPr>
          <p:cNvPr id="6" name="Slide Number Placeholder 5"/>
          <p:cNvSpPr>
            <a:spLocks noGrp="1"/>
          </p:cNvSpPr>
          <p:nvPr>
            <p:ph type="sldNum" sz="quarter" idx="12"/>
          </p:nvPr>
        </p:nvSpPr>
        <p:spPr/>
        <p:txBody>
          <a:bodyPr/>
          <a:lstStyle/>
          <a:p>
            <a:fld id="{CD151EC1-9840-4955-8D45-2700FC0D4BEF}" type="slidenum">
              <a:rPr lang="en-US" smtClean="0"/>
              <a:t>20</a:t>
            </a:fld>
            <a:endParaRPr lang="en-US"/>
          </a:p>
        </p:txBody>
      </p:sp>
      <p:pic>
        <p:nvPicPr>
          <p:cNvPr id="1026" name="Picture 2" descr="Image result for tablet vs lap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5525" y="4276725"/>
            <a:ext cx="4041775"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507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414836"/>
            <a:ext cx="12077700" cy="6290764"/>
          </a:xfrm>
        </p:spPr>
        <p:txBody>
          <a:bodyPr>
            <a:normAutofit fontScale="92500" lnSpcReduction="20000"/>
          </a:bodyPr>
          <a:lstStyle/>
          <a:p>
            <a:pPr marL="0" indent="0">
              <a:buNone/>
            </a:pPr>
            <a:r>
              <a:rPr lang="en-US" dirty="0"/>
              <a:t>“Wall Street has turned the economy into a giant asset-stripping scheme, one whose purpose is to suck the last bits of meat from the carcass of the middle class.”   - Matt </a:t>
            </a:r>
            <a:r>
              <a:rPr lang="en-US" dirty="0" err="1"/>
              <a:t>Taibi</a:t>
            </a:r>
            <a:endParaRPr lang="en-US" dirty="0"/>
          </a:p>
          <a:p>
            <a:pPr marL="0" indent="0">
              <a:buNone/>
            </a:pPr>
            <a:endParaRPr lang="en-US" dirty="0"/>
          </a:p>
          <a:p>
            <a:pPr marL="0" indent="0">
              <a:buNone/>
            </a:pPr>
            <a:r>
              <a:rPr lang="en-US" dirty="0"/>
              <a:t>“Don't blame Wall Street, don't blame the big banks. If you don't have a job and you are not rich, blame yourself!”  - Herman Cain</a:t>
            </a:r>
          </a:p>
          <a:p>
            <a:pPr marL="0" indent="0">
              <a:buNone/>
            </a:pPr>
            <a:endParaRPr lang="en-US" dirty="0"/>
          </a:p>
          <a:p>
            <a:pPr marL="0" indent="0">
              <a:buNone/>
            </a:pPr>
            <a:r>
              <a:rPr lang="en-US" dirty="0"/>
              <a:t>What literary term and purpose do the words, "Wall Street" serve in these quotes?</a:t>
            </a:r>
          </a:p>
          <a:p>
            <a:pPr marL="0" indent="0">
              <a:buNone/>
            </a:pPr>
            <a:endParaRPr lang="en-US" dirty="0"/>
          </a:p>
          <a:p>
            <a:pPr marL="0" indent="0">
              <a:buNone/>
            </a:pPr>
            <a:r>
              <a:rPr lang="en-US" dirty="0"/>
              <a:t>a.</a:t>
            </a:r>
            <a:r>
              <a:rPr lang="en-US" b="1" dirty="0"/>
              <a:t> imagery </a:t>
            </a:r>
            <a:r>
              <a:rPr lang="en-US" dirty="0"/>
              <a:t>- to give an image of the actual street and buildings in New York</a:t>
            </a:r>
          </a:p>
          <a:p>
            <a:pPr marL="0" indent="0">
              <a:buNone/>
            </a:pPr>
            <a:r>
              <a:rPr lang="en-US" dirty="0"/>
              <a:t>b. </a:t>
            </a:r>
            <a:r>
              <a:rPr lang="en-US" b="1" dirty="0"/>
              <a:t>personification</a:t>
            </a:r>
            <a:r>
              <a:rPr lang="en-US" dirty="0"/>
              <a:t> – crediting Wall Street with purposeful actions, saying it “has turned,”    has “purpose,” can be “blamed”----all things normally attributed to a person</a:t>
            </a:r>
          </a:p>
          <a:p>
            <a:pPr marL="0" indent="0">
              <a:buNone/>
            </a:pPr>
            <a:r>
              <a:rPr lang="en-US" dirty="0"/>
              <a:t>c. </a:t>
            </a:r>
            <a:r>
              <a:rPr lang="en-US" b="1" dirty="0"/>
              <a:t>metaphor</a:t>
            </a:r>
            <a:r>
              <a:rPr lang="en-US" dirty="0"/>
              <a:t> - to represent the powerful and wealthy</a:t>
            </a:r>
          </a:p>
          <a:p>
            <a:pPr marL="0" indent="0">
              <a:buNone/>
            </a:pPr>
            <a:r>
              <a:rPr lang="en-US" dirty="0"/>
              <a:t>d. </a:t>
            </a:r>
            <a:r>
              <a:rPr lang="en-US" b="1" dirty="0"/>
              <a:t>apostrophe</a:t>
            </a:r>
            <a:r>
              <a:rPr lang="en-US" dirty="0"/>
              <a:t> - since the street cannot talk back.</a:t>
            </a:r>
          </a:p>
          <a:p>
            <a:pPr marL="0" indent="0">
              <a:buNone/>
            </a:pPr>
            <a:endParaRPr lang="en-US" dirty="0"/>
          </a:p>
          <a:p>
            <a:pPr marL="0" indent="0">
              <a:buNone/>
            </a:pPr>
            <a:r>
              <a:rPr lang="en-US" dirty="0"/>
              <a:t>*</a:t>
            </a:r>
            <a:r>
              <a:rPr lang="en-US" i="1" dirty="0"/>
              <a:t>an </a:t>
            </a:r>
            <a:r>
              <a:rPr lang="en-US" b="1" i="1" dirty="0"/>
              <a:t>apostrophe</a:t>
            </a:r>
            <a:r>
              <a:rPr lang="en-US" i="1" dirty="0"/>
              <a:t> is a figure of speech in which the speaker addresses an absent person, an abstract idea, or a thing.</a:t>
            </a:r>
          </a:p>
        </p:txBody>
      </p:sp>
      <p:sp>
        <p:nvSpPr>
          <p:cNvPr id="6" name="Slide Number Placeholder 5"/>
          <p:cNvSpPr>
            <a:spLocks noGrp="1"/>
          </p:cNvSpPr>
          <p:nvPr>
            <p:ph type="sldNum" sz="quarter" idx="12"/>
          </p:nvPr>
        </p:nvSpPr>
        <p:spPr/>
        <p:txBody>
          <a:bodyPr/>
          <a:lstStyle/>
          <a:p>
            <a:fld id="{CD151EC1-9840-4955-8D45-2700FC0D4BEF}" type="slidenum">
              <a:rPr lang="en-US" smtClean="0"/>
              <a:t>21</a:t>
            </a:fld>
            <a:endParaRPr lang="en-US"/>
          </a:p>
        </p:txBody>
      </p:sp>
    </p:spTree>
    <p:extLst>
      <p:ext uri="{BB962C8B-B14F-4D97-AF65-F5344CB8AC3E}">
        <p14:creationId xmlns:p14="http://schemas.microsoft.com/office/powerpoint/2010/main" val="418980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033589"/>
          </a:xfrm>
        </p:spPr>
        <p:txBody>
          <a:bodyPr>
            <a:normAutofit/>
          </a:bodyPr>
          <a:lstStyle/>
          <a:p>
            <a:pPr marL="0" indent="0">
              <a:buNone/>
            </a:pPr>
            <a:r>
              <a:rPr lang="en-US" dirty="0"/>
              <a:t>Read the following passage from Dean Koontz's Tick Tock:</a:t>
            </a:r>
          </a:p>
          <a:p>
            <a:pPr marL="0" indent="0">
              <a:buNone/>
            </a:pPr>
            <a:endParaRPr lang="en-US" dirty="0"/>
          </a:p>
          <a:p>
            <a:pPr marL="0" indent="0">
              <a:buNone/>
            </a:pPr>
            <a:r>
              <a:rPr lang="en-US" dirty="0"/>
              <a:t>"A whirl of dead </a:t>
            </a:r>
            <a:r>
              <a:rPr lang="en-US" dirty="0" err="1"/>
              <a:t>melalenca</a:t>
            </a:r>
            <a:r>
              <a:rPr lang="en-US" dirty="0"/>
              <a:t> leaves like hundreds of tiny knives spun over him, whispering and buzzing against one another..."</a:t>
            </a:r>
          </a:p>
          <a:p>
            <a:pPr marL="0" indent="0">
              <a:buNone/>
            </a:pPr>
            <a:endParaRPr lang="en-US" dirty="0"/>
          </a:p>
          <a:p>
            <a:pPr marL="0" indent="0">
              <a:buNone/>
            </a:pPr>
            <a:r>
              <a:rPr lang="en-US" dirty="0"/>
              <a:t>In this sentence, what </a:t>
            </a:r>
            <a:r>
              <a:rPr lang="en-US" b="1" dirty="0"/>
              <a:t>two literary devices </a:t>
            </a:r>
            <a:r>
              <a:rPr lang="en-US" dirty="0"/>
              <a:t>does the author use?</a:t>
            </a:r>
          </a:p>
          <a:p>
            <a:pPr marL="0" indent="0">
              <a:buNone/>
            </a:pPr>
            <a:endParaRPr lang="en-US" dirty="0"/>
          </a:p>
          <a:p>
            <a:pPr marL="0" indent="0">
              <a:buNone/>
            </a:pPr>
            <a:r>
              <a:rPr lang="en-US" dirty="0"/>
              <a:t>a. simile and personification</a:t>
            </a:r>
          </a:p>
          <a:p>
            <a:pPr marL="0" indent="0">
              <a:buNone/>
            </a:pPr>
            <a:r>
              <a:rPr lang="en-US" dirty="0"/>
              <a:t>b. simile and metaphor</a:t>
            </a:r>
          </a:p>
          <a:p>
            <a:pPr marL="0" indent="0">
              <a:buNone/>
            </a:pPr>
            <a:r>
              <a:rPr lang="en-US" dirty="0"/>
              <a:t>c. irony and internal conflict</a:t>
            </a:r>
          </a:p>
          <a:p>
            <a:pPr marL="0" indent="0">
              <a:buNone/>
            </a:pPr>
            <a:r>
              <a:rPr lang="en-US" dirty="0"/>
              <a:t>d. symbolism and indirect characterization</a:t>
            </a:r>
          </a:p>
          <a:p>
            <a:pPr marL="0" indent="0">
              <a:buNone/>
            </a:pPr>
            <a:endParaRPr lang="en-US" dirty="0"/>
          </a:p>
          <a:p>
            <a:pPr marL="0" indent="0">
              <a:buNone/>
            </a:pPr>
            <a:endParaRPr lang="en-US" dirty="0"/>
          </a:p>
        </p:txBody>
      </p:sp>
      <p:pic>
        <p:nvPicPr>
          <p:cNvPr id="1026" name="Picture 2" descr="http://1.bp.blogspot.com/-OQmKhZpE9XI/UZYziH-uAEI/AAAAAAAABJs/tvOfHBAHzLk/s1600/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25" y="3169138"/>
            <a:ext cx="1704975" cy="306021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D151EC1-9840-4955-8D45-2700FC0D4BEF}" type="slidenum">
              <a:rPr lang="en-US" smtClean="0"/>
              <a:t>22</a:t>
            </a:fld>
            <a:endParaRPr lang="en-US"/>
          </a:p>
        </p:txBody>
      </p:sp>
    </p:spTree>
    <p:extLst>
      <p:ext uri="{BB962C8B-B14F-4D97-AF65-F5344CB8AC3E}">
        <p14:creationId xmlns:p14="http://schemas.microsoft.com/office/powerpoint/2010/main" val="47145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00" y="586286"/>
            <a:ext cx="11774533" cy="6271714"/>
          </a:xfrm>
        </p:spPr>
        <p:txBody>
          <a:bodyPr>
            <a:normAutofit/>
          </a:bodyPr>
          <a:lstStyle/>
          <a:p>
            <a:pPr marL="0" indent="0">
              <a:buNone/>
            </a:pPr>
            <a:r>
              <a:rPr lang="en-US" dirty="0"/>
              <a:t>Look at the advertisement: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What is the most likely reason that the company chose to name their cleaning product Ajax?</a:t>
            </a:r>
          </a:p>
          <a:p>
            <a:pPr marL="0" indent="0">
              <a:buNone/>
            </a:pPr>
            <a:r>
              <a:rPr lang="en-US" dirty="0"/>
              <a:t>a. Words that begin with "A" come first alphabetically</a:t>
            </a:r>
          </a:p>
          <a:p>
            <a:pPr marL="0" indent="0">
              <a:buNone/>
            </a:pPr>
            <a:r>
              <a:rPr lang="en-US" dirty="0"/>
              <a:t>b. The last name of the creator is "Ajax"</a:t>
            </a:r>
          </a:p>
          <a:p>
            <a:pPr marL="0" indent="0">
              <a:buNone/>
            </a:pPr>
            <a:r>
              <a:rPr lang="en-US" dirty="0"/>
              <a:t>c. Their cleaner is strong, just like the Greek mythology hero Ajax (who many people might know, based on mythology)</a:t>
            </a:r>
          </a:p>
          <a:p>
            <a:pPr marL="0" indent="0">
              <a:buNone/>
            </a:pPr>
            <a:r>
              <a:rPr lang="en-US" dirty="0"/>
              <a:t>d. It had not been used before, so the company decided to paten it.  </a:t>
            </a:r>
          </a:p>
        </p:txBody>
      </p:sp>
      <p:pic>
        <p:nvPicPr>
          <p:cNvPr id="2052" name="Picture 4" descr="https://2.bp.blogspot.com/_jJSDB1XkZyc/TVLLQEHpm_I/AAAAAAAAAZ8/TH2E0wvS72M/s400/ajax_m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301" y="214313"/>
            <a:ext cx="3810000" cy="286929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CD151EC1-9840-4955-8D45-2700FC0D4BEF}" type="slidenum">
              <a:rPr lang="en-US" smtClean="0"/>
              <a:t>23</a:t>
            </a:fld>
            <a:endParaRPr lang="en-US"/>
          </a:p>
        </p:txBody>
      </p:sp>
    </p:spTree>
    <p:extLst>
      <p:ext uri="{BB962C8B-B14F-4D97-AF65-F5344CB8AC3E}">
        <p14:creationId xmlns:p14="http://schemas.microsoft.com/office/powerpoint/2010/main" val="98413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6142718"/>
          </a:xfrm>
        </p:spPr>
        <p:txBody>
          <a:bodyPr>
            <a:normAutofit/>
          </a:bodyPr>
          <a:lstStyle/>
          <a:p>
            <a:pPr marL="0" indent="0">
              <a:buNone/>
            </a:pPr>
            <a:r>
              <a:rPr lang="en-US" dirty="0"/>
              <a:t>Read the following passage from All Quiet on the Western Front:</a:t>
            </a:r>
          </a:p>
          <a:p>
            <a:pPr marL="0" indent="0">
              <a:buNone/>
            </a:pPr>
            <a:endParaRPr lang="en-US" dirty="0"/>
          </a:p>
          <a:p>
            <a:pPr marL="0" indent="0">
              <a:buNone/>
            </a:pPr>
            <a:r>
              <a:rPr lang="en-US" dirty="0"/>
              <a:t>"We are forlorn like children, and experienced like old men, we are crude and sorrowful and superficial- I believe we are lost."</a:t>
            </a:r>
          </a:p>
          <a:p>
            <a:pPr marL="0" indent="0">
              <a:buNone/>
            </a:pPr>
            <a:endParaRPr lang="en-US" dirty="0"/>
          </a:p>
          <a:p>
            <a:pPr marL="0" indent="0">
              <a:buNone/>
            </a:pPr>
            <a:r>
              <a:rPr lang="en-US" dirty="0"/>
              <a:t>What theme is being represented in this passage?</a:t>
            </a:r>
          </a:p>
          <a:p>
            <a:pPr marL="0" indent="0">
              <a:buNone/>
            </a:pPr>
            <a:endParaRPr lang="en-US" dirty="0"/>
          </a:p>
          <a:p>
            <a:pPr marL="0" indent="0">
              <a:buNone/>
            </a:pPr>
            <a:endParaRPr lang="en-US" dirty="0"/>
          </a:p>
          <a:p>
            <a:pPr marL="0" indent="0">
              <a:buNone/>
            </a:pPr>
            <a:r>
              <a:rPr lang="en-US" dirty="0"/>
              <a:t>a) comradeship</a:t>
            </a:r>
          </a:p>
          <a:p>
            <a:pPr marL="0" indent="0">
              <a:buNone/>
            </a:pPr>
            <a:r>
              <a:rPr lang="en-US" dirty="0"/>
              <a:t>b) dehumanization</a:t>
            </a:r>
          </a:p>
          <a:p>
            <a:pPr marL="0" indent="0">
              <a:buNone/>
            </a:pPr>
            <a:r>
              <a:rPr lang="en-US" dirty="0"/>
              <a:t>c) loss of innocence</a:t>
            </a:r>
          </a:p>
          <a:p>
            <a:pPr marL="0" indent="0">
              <a:buNone/>
            </a:pPr>
            <a:r>
              <a:rPr lang="en-US" dirty="0"/>
              <a:t>d) oneness of man</a:t>
            </a:r>
          </a:p>
        </p:txBody>
      </p:sp>
      <p:sp>
        <p:nvSpPr>
          <p:cNvPr id="6" name="Slide Number Placeholder 5"/>
          <p:cNvSpPr>
            <a:spLocks noGrp="1"/>
          </p:cNvSpPr>
          <p:nvPr>
            <p:ph type="sldNum" sz="quarter" idx="12"/>
          </p:nvPr>
        </p:nvSpPr>
        <p:spPr/>
        <p:txBody>
          <a:bodyPr/>
          <a:lstStyle/>
          <a:p>
            <a:fld id="{CD151EC1-9840-4955-8D45-2700FC0D4BEF}" type="slidenum">
              <a:rPr lang="en-US" smtClean="0"/>
              <a:t>24</a:t>
            </a:fld>
            <a:endParaRPr lang="en-US"/>
          </a:p>
        </p:txBody>
      </p:sp>
    </p:spTree>
    <p:extLst>
      <p:ext uri="{BB962C8B-B14F-4D97-AF65-F5344CB8AC3E}">
        <p14:creationId xmlns:p14="http://schemas.microsoft.com/office/powerpoint/2010/main" val="80579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i="1" dirty="0"/>
              <a:t>The Oxen and the Axle-Trees </a:t>
            </a:r>
          </a:p>
          <a:p>
            <a:pPr marL="0" indent="0">
              <a:buNone/>
            </a:pPr>
            <a:r>
              <a:rPr lang="en-US" dirty="0"/>
              <a:t>A HEAVY WAGON was being dragged along a country lane by a team of Oxen. The wheels groaned and creaked terribly; whereupon the Oxen, turning round, thus addressed the wheels: “Hello there! Why do you make so much noise? We bear all the labor, and we, not you, ought to cry out.”</a:t>
            </a:r>
          </a:p>
          <a:p>
            <a:pPr marL="0" indent="0">
              <a:buNone/>
            </a:pPr>
            <a:endParaRPr lang="en-US" dirty="0"/>
          </a:p>
          <a:p>
            <a:pPr marL="0" indent="0">
              <a:buNone/>
            </a:pPr>
            <a:r>
              <a:rPr lang="en-US" dirty="0"/>
              <a:t>What is the </a:t>
            </a:r>
            <a:r>
              <a:rPr lang="en-US" b="1" dirty="0"/>
              <a:t>theme</a:t>
            </a:r>
            <a:r>
              <a:rPr lang="en-US" dirty="0"/>
              <a:t> in the passage above?</a:t>
            </a:r>
          </a:p>
          <a:p>
            <a:pPr marL="457200" lvl="1" indent="0">
              <a:buNone/>
            </a:pPr>
            <a:r>
              <a:rPr lang="en-US" dirty="0"/>
              <a:t>a. The squeaky wheel gets the oil.</a:t>
            </a:r>
          </a:p>
          <a:p>
            <a:pPr marL="457200" lvl="1" indent="0">
              <a:buNone/>
            </a:pPr>
            <a:r>
              <a:rPr lang="en-US" dirty="0"/>
              <a:t>b. Work now and play later..</a:t>
            </a:r>
          </a:p>
          <a:p>
            <a:pPr marL="457200" lvl="1" indent="0">
              <a:buNone/>
            </a:pPr>
            <a:r>
              <a:rPr lang="en-US" dirty="0"/>
              <a:t>c. Those who do the least work complain the most.</a:t>
            </a:r>
          </a:p>
          <a:p>
            <a:pPr marL="457200" lvl="1" indent="0">
              <a:buNone/>
            </a:pPr>
            <a:r>
              <a:rPr lang="en-US" dirty="0"/>
              <a:t>d. Do not attempt too much at once.</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25</a:t>
            </a:fld>
            <a:endParaRPr lang="en-US"/>
          </a:p>
        </p:txBody>
      </p:sp>
    </p:spTree>
    <p:extLst>
      <p:ext uri="{BB962C8B-B14F-4D97-AF65-F5344CB8AC3E}">
        <p14:creationId xmlns:p14="http://schemas.microsoft.com/office/powerpoint/2010/main" val="157219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6325598"/>
          </a:xfrm>
        </p:spPr>
        <p:txBody>
          <a:bodyPr>
            <a:normAutofit lnSpcReduction="10000"/>
          </a:bodyPr>
          <a:lstStyle/>
          <a:p>
            <a:pPr marL="0" indent="0">
              <a:buNone/>
            </a:pPr>
            <a:r>
              <a:rPr lang="en-US" dirty="0"/>
              <a:t>Read the following and decide on the tone of the writer:</a:t>
            </a:r>
          </a:p>
          <a:p>
            <a:pPr marL="0" indent="0">
              <a:buNone/>
            </a:pPr>
            <a:endParaRPr lang="en-US" dirty="0"/>
          </a:p>
          <a:p>
            <a:pPr marL="0" indent="0">
              <a:buNone/>
            </a:pPr>
            <a:endParaRPr lang="en-US" dirty="0"/>
          </a:p>
          <a:p>
            <a:pPr marL="0" indent="0">
              <a:buNone/>
            </a:pPr>
            <a:r>
              <a:rPr lang="en-US" dirty="0"/>
              <a:t>The coach yelled at us for losing the game. I didn't see what the big deal was. It's not like we're professional athletes or anything. Besides, my mom is taking me to </a:t>
            </a:r>
            <a:r>
              <a:rPr lang="en-US" dirty="0" err="1"/>
              <a:t>Bojangles</a:t>
            </a:r>
            <a:r>
              <a:rPr lang="en-US" dirty="0"/>
              <a:t> after the game whether we win or lose. </a:t>
            </a:r>
          </a:p>
          <a:p>
            <a:pPr marL="0" indent="0">
              <a:buNone/>
            </a:pPr>
            <a:endParaRPr lang="en-US" dirty="0"/>
          </a:p>
          <a:p>
            <a:pPr marL="0" indent="0">
              <a:buNone/>
            </a:pPr>
            <a:endParaRPr lang="en-US" dirty="0"/>
          </a:p>
          <a:p>
            <a:pPr marL="0" indent="0">
              <a:buNone/>
            </a:pPr>
            <a:r>
              <a:rPr lang="en-US" dirty="0"/>
              <a:t>What is the tone of this passage:</a:t>
            </a:r>
          </a:p>
          <a:p>
            <a:pPr marL="0" indent="0">
              <a:buNone/>
            </a:pPr>
            <a:r>
              <a:rPr lang="en-US" dirty="0"/>
              <a:t>a. angry </a:t>
            </a:r>
          </a:p>
          <a:p>
            <a:pPr marL="0" indent="0">
              <a:buNone/>
            </a:pPr>
            <a:r>
              <a:rPr lang="en-US" dirty="0"/>
              <a:t>b. ecstatic </a:t>
            </a:r>
          </a:p>
          <a:p>
            <a:pPr marL="0" indent="0">
              <a:buNone/>
            </a:pPr>
            <a:r>
              <a:rPr lang="en-US" dirty="0"/>
              <a:t>c. indifferent </a:t>
            </a:r>
          </a:p>
          <a:p>
            <a:pPr marL="0" indent="0">
              <a:buNone/>
            </a:pPr>
            <a:r>
              <a:rPr lang="en-US" dirty="0"/>
              <a:t>d. sarcastic </a:t>
            </a:r>
          </a:p>
        </p:txBody>
      </p:sp>
      <p:sp>
        <p:nvSpPr>
          <p:cNvPr id="6" name="Slide Number Placeholder 5"/>
          <p:cNvSpPr>
            <a:spLocks noGrp="1"/>
          </p:cNvSpPr>
          <p:nvPr>
            <p:ph type="sldNum" sz="quarter" idx="12"/>
          </p:nvPr>
        </p:nvSpPr>
        <p:spPr/>
        <p:txBody>
          <a:bodyPr/>
          <a:lstStyle/>
          <a:p>
            <a:fld id="{CD151EC1-9840-4955-8D45-2700FC0D4BEF}" type="slidenum">
              <a:rPr lang="en-US" smtClean="0"/>
              <a:t>26</a:t>
            </a:fld>
            <a:endParaRPr lang="en-US"/>
          </a:p>
        </p:txBody>
      </p:sp>
    </p:spTree>
    <p:extLst>
      <p:ext uri="{BB962C8B-B14F-4D97-AF65-F5344CB8AC3E}">
        <p14:creationId xmlns:p14="http://schemas.microsoft.com/office/powerpoint/2010/main" val="860730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i="1" dirty="0"/>
              <a:t>The Monkey and the Snake</a:t>
            </a:r>
          </a:p>
          <a:p>
            <a:pPr marL="0" indent="0">
              <a:buNone/>
            </a:pPr>
            <a:r>
              <a:rPr lang="en-US" dirty="0"/>
              <a:t>One winter a Monkey found a Snake stiff and frozen with cold. He had compassion on it, and taking it up, placed it in his bosom. The Snake was quickly revived by the warmth, and resuming its natural instincts, bit the monkey, inflicting on him a mortal wound.</a:t>
            </a:r>
          </a:p>
          <a:p>
            <a:pPr marL="0" indent="0">
              <a:buNone/>
            </a:pPr>
            <a:endParaRPr lang="en-US" dirty="0"/>
          </a:p>
          <a:p>
            <a:pPr marL="0" indent="0">
              <a:buNone/>
            </a:pPr>
            <a:r>
              <a:rPr lang="en-US" dirty="0"/>
              <a:t>What is the </a:t>
            </a:r>
            <a:r>
              <a:rPr lang="en-US" b="1" dirty="0"/>
              <a:t>theme</a:t>
            </a:r>
            <a:r>
              <a:rPr lang="en-US" dirty="0"/>
              <a:t> in the passage above?</a:t>
            </a:r>
          </a:p>
          <a:p>
            <a:pPr marL="457200" lvl="1" indent="0">
              <a:buNone/>
            </a:pPr>
            <a:r>
              <a:rPr lang="en-US" dirty="0"/>
              <a:t>a. Think things through before taking action. Don't be impulsive.</a:t>
            </a:r>
          </a:p>
          <a:p>
            <a:pPr marL="457200" lvl="1" indent="0">
              <a:buNone/>
            </a:pPr>
            <a:r>
              <a:rPr lang="en-US" dirty="0"/>
              <a:t>b. A bird in the hand is worth two in the bush.</a:t>
            </a:r>
          </a:p>
          <a:p>
            <a:pPr marL="457200" lvl="1" indent="0">
              <a:buNone/>
            </a:pPr>
            <a:r>
              <a:rPr lang="en-US" dirty="0"/>
              <a:t>c. You cannot always change someone's nature by </a:t>
            </a:r>
            <a:r>
              <a:rPr lang="en-US"/>
              <a:t>helping him.</a:t>
            </a:r>
            <a:endParaRPr lang="en-US" dirty="0"/>
          </a:p>
          <a:p>
            <a:pPr marL="457200" lvl="1" indent="0">
              <a:buNone/>
            </a:pPr>
            <a:r>
              <a:rPr lang="en-US" dirty="0"/>
              <a:t>d. It is better to be true to yourself than to be popular.</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27</a:t>
            </a:fld>
            <a:endParaRPr lang="en-US"/>
          </a:p>
        </p:txBody>
      </p:sp>
    </p:spTree>
    <p:extLst>
      <p:ext uri="{BB962C8B-B14F-4D97-AF65-F5344CB8AC3E}">
        <p14:creationId xmlns:p14="http://schemas.microsoft.com/office/powerpoint/2010/main" val="76828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6255930"/>
          </a:xfrm>
        </p:spPr>
        <p:txBody>
          <a:bodyPr>
            <a:normAutofit fontScale="92500" lnSpcReduction="10000"/>
          </a:bodyPr>
          <a:lstStyle/>
          <a:p>
            <a:pPr marL="0" indent="0">
              <a:buNone/>
            </a:pPr>
            <a:r>
              <a:rPr lang="en-US" dirty="0"/>
              <a:t>Look at the statement below:</a:t>
            </a:r>
          </a:p>
          <a:p>
            <a:pPr marL="0" indent="0">
              <a:buNone/>
            </a:pPr>
            <a:endParaRPr lang="en-US" dirty="0"/>
          </a:p>
          <a:p>
            <a:pPr marL="0" indent="0">
              <a:buNone/>
            </a:pPr>
            <a:r>
              <a:rPr lang="en-US" i="1" dirty="0"/>
              <a:t>The sun kissed the flowers</a:t>
            </a:r>
          </a:p>
          <a:p>
            <a:pPr marL="0" indent="0">
              <a:buNone/>
            </a:pPr>
            <a:r>
              <a:rPr lang="en-US" i="1" dirty="0"/>
              <a:t>Before the clouds closed their eyes.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is an example of:</a:t>
            </a:r>
          </a:p>
          <a:p>
            <a:pPr marL="0" indent="0">
              <a:buNone/>
            </a:pPr>
            <a:endParaRPr lang="en-US" dirty="0"/>
          </a:p>
          <a:p>
            <a:pPr marL="0" indent="0">
              <a:buNone/>
            </a:pPr>
            <a:r>
              <a:rPr lang="en-US" dirty="0"/>
              <a:t>a. personification</a:t>
            </a:r>
          </a:p>
          <a:p>
            <a:pPr marL="0" indent="0">
              <a:buNone/>
            </a:pPr>
            <a:r>
              <a:rPr lang="en-US" dirty="0"/>
              <a:t>b. allusion</a:t>
            </a:r>
          </a:p>
          <a:p>
            <a:pPr marL="0" indent="0">
              <a:buNone/>
            </a:pPr>
            <a:r>
              <a:rPr lang="en-US" dirty="0"/>
              <a:t>c. hyperbole</a:t>
            </a:r>
          </a:p>
          <a:p>
            <a:pPr marL="0" indent="0">
              <a:buNone/>
            </a:pPr>
            <a:r>
              <a:rPr lang="en-US" dirty="0"/>
              <a:t>d. irony</a:t>
            </a:r>
          </a:p>
        </p:txBody>
      </p:sp>
      <p:pic>
        <p:nvPicPr>
          <p:cNvPr id="2" name="Picture 1"/>
          <p:cNvPicPr>
            <a:picLocks noChangeAspect="1"/>
          </p:cNvPicPr>
          <p:nvPr/>
        </p:nvPicPr>
        <p:blipFill>
          <a:blip r:embed="rId2"/>
          <a:stretch>
            <a:fillRect/>
          </a:stretch>
        </p:blipFill>
        <p:spPr>
          <a:xfrm>
            <a:off x="6305549" y="1000125"/>
            <a:ext cx="5163967" cy="3905250"/>
          </a:xfrm>
          <a:prstGeom prst="rect">
            <a:avLst/>
          </a:prstGeom>
        </p:spPr>
      </p:pic>
      <p:sp>
        <p:nvSpPr>
          <p:cNvPr id="7" name="Slide Number Placeholder 6"/>
          <p:cNvSpPr>
            <a:spLocks noGrp="1"/>
          </p:cNvSpPr>
          <p:nvPr>
            <p:ph type="sldNum" sz="quarter" idx="12"/>
          </p:nvPr>
        </p:nvSpPr>
        <p:spPr/>
        <p:txBody>
          <a:bodyPr/>
          <a:lstStyle/>
          <a:p>
            <a:fld id="{CD151EC1-9840-4955-8D45-2700FC0D4BEF}" type="slidenum">
              <a:rPr lang="en-US" smtClean="0"/>
              <a:t>28</a:t>
            </a:fld>
            <a:endParaRPr lang="en-US"/>
          </a:p>
        </p:txBody>
      </p:sp>
    </p:spTree>
    <p:extLst>
      <p:ext uri="{BB962C8B-B14F-4D97-AF65-F5344CB8AC3E}">
        <p14:creationId xmlns:p14="http://schemas.microsoft.com/office/powerpoint/2010/main" val="289663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064341"/>
          </a:xfrm>
        </p:spPr>
        <p:txBody>
          <a:bodyPr>
            <a:normAutofit fontScale="92500" lnSpcReduction="10000"/>
          </a:bodyPr>
          <a:lstStyle/>
          <a:p>
            <a:pPr marL="0" indent="0">
              <a:buNone/>
            </a:pPr>
            <a:r>
              <a:rPr lang="en-US" dirty="0"/>
              <a:t>Read the following passage: </a:t>
            </a:r>
          </a:p>
          <a:p>
            <a:pPr marL="0" indent="0">
              <a:buNone/>
            </a:pPr>
            <a:endParaRPr lang="en-US" dirty="0"/>
          </a:p>
          <a:p>
            <a:pPr marL="0" indent="0">
              <a:buNone/>
            </a:pPr>
            <a:r>
              <a:rPr lang="en-US" dirty="0"/>
              <a:t>Who is smarter, males or females? Well if you go by the North Carolina English II EOC scores then the answer is clear. Year after year the scores pile up and more 4s are achieved by . . .</a:t>
            </a:r>
          </a:p>
          <a:p>
            <a:pPr marL="0" indent="0">
              <a:buNone/>
            </a:pPr>
            <a:endParaRPr lang="en-US" dirty="0"/>
          </a:p>
          <a:p>
            <a:pPr marL="0" indent="0">
              <a:buNone/>
            </a:pPr>
            <a:r>
              <a:rPr lang="en-US" dirty="0"/>
              <a:t>What is the purpose of the first sentence? </a:t>
            </a:r>
          </a:p>
          <a:p>
            <a:pPr marL="0" indent="0">
              <a:buNone/>
            </a:pPr>
            <a:endParaRPr lang="en-US" dirty="0"/>
          </a:p>
          <a:p>
            <a:pPr marL="0" indent="0">
              <a:buNone/>
            </a:pPr>
            <a:endParaRPr lang="en-US" dirty="0"/>
          </a:p>
          <a:p>
            <a:pPr marL="0" indent="0">
              <a:buNone/>
            </a:pPr>
            <a:endParaRPr lang="en-US" dirty="0"/>
          </a:p>
          <a:p>
            <a:pPr marL="0" indent="0">
              <a:buNone/>
            </a:pPr>
            <a:r>
              <a:rPr lang="en-US" dirty="0"/>
              <a:t>a. to set the mood of the passage</a:t>
            </a:r>
          </a:p>
          <a:p>
            <a:pPr marL="0" indent="0">
              <a:buNone/>
            </a:pPr>
            <a:r>
              <a:rPr lang="en-US" dirty="0"/>
              <a:t>b. to set the tone of the passage</a:t>
            </a:r>
          </a:p>
          <a:p>
            <a:pPr marL="0" indent="0">
              <a:buNone/>
            </a:pPr>
            <a:r>
              <a:rPr lang="en-US" dirty="0"/>
              <a:t>c. to give the setting</a:t>
            </a:r>
          </a:p>
          <a:p>
            <a:pPr marL="0" indent="0">
              <a:buNone/>
            </a:pPr>
            <a:r>
              <a:rPr lang="en-US" dirty="0"/>
              <a:t>d. to interest the reader</a:t>
            </a:r>
          </a:p>
        </p:txBody>
      </p:sp>
      <p:sp>
        <p:nvSpPr>
          <p:cNvPr id="6" name="Slide Number Placeholder 5"/>
          <p:cNvSpPr>
            <a:spLocks noGrp="1"/>
          </p:cNvSpPr>
          <p:nvPr>
            <p:ph type="sldNum" sz="quarter" idx="12"/>
          </p:nvPr>
        </p:nvSpPr>
        <p:spPr/>
        <p:txBody>
          <a:bodyPr/>
          <a:lstStyle/>
          <a:p>
            <a:fld id="{CD151EC1-9840-4955-8D45-2700FC0D4BEF}" type="slidenum">
              <a:rPr lang="en-US" smtClean="0"/>
              <a:t>29</a:t>
            </a:fld>
            <a:endParaRPr lang="en-US"/>
          </a:p>
        </p:txBody>
      </p:sp>
    </p:spTree>
    <p:extLst>
      <p:ext uri="{BB962C8B-B14F-4D97-AF65-F5344CB8AC3E}">
        <p14:creationId xmlns:p14="http://schemas.microsoft.com/office/powerpoint/2010/main" val="200677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863" y="353876"/>
            <a:ext cx="10515600" cy="6290764"/>
          </a:xfrm>
        </p:spPr>
        <p:txBody>
          <a:bodyPr>
            <a:normAutofit/>
          </a:bodyPr>
          <a:lstStyle/>
          <a:p>
            <a:pPr marL="0" indent="0">
              <a:buNone/>
            </a:pPr>
            <a:r>
              <a:rPr lang="en-US" dirty="0"/>
              <a:t>Read the following excerpt from “The Bet” by Anton Chekhov:</a:t>
            </a:r>
          </a:p>
          <a:p>
            <a:pPr marL="0" indent="0">
              <a:buNone/>
            </a:pPr>
            <a:br>
              <a:rPr lang="en-US" dirty="0"/>
            </a:br>
            <a:r>
              <a:rPr lang="en-US" dirty="0"/>
              <a:t>“The banker thought it strange that someone who had mastered six-hundred </a:t>
            </a:r>
            <a:r>
              <a:rPr lang="en-US" u="sng" dirty="0"/>
              <a:t>abstruse</a:t>
            </a:r>
            <a:r>
              <a:rPr lang="en-US" dirty="0"/>
              <a:t> tomes in four years should spend nearly a year reading one slim, easily comprehensible volume.” </a:t>
            </a:r>
            <a:br>
              <a:rPr lang="en-US" dirty="0"/>
            </a:br>
            <a:r>
              <a:rPr lang="en-US" dirty="0"/>
              <a:t>	(</a:t>
            </a:r>
            <a:r>
              <a:rPr lang="en-US" i="1" dirty="0"/>
              <a:t>tomes- large, scholarly, or ponderous books</a:t>
            </a:r>
            <a:r>
              <a:rPr lang="en-US" dirty="0"/>
              <a:t>)</a:t>
            </a:r>
            <a:br>
              <a:rPr lang="en-US" dirty="0"/>
            </a:br>
            <a:br>
              <a:rPr lang="en-US" dirty="0"/>
            </a:br>
            <a:r>
              <a:rPr lang="en-US" dirty="0"/>
              <a:t>Which word could replace </a:t>
            </a:r>
            <a:r>
              <a:rPr lang="en-US" u="sng" dirty="0"/>
              <a:t>abstruse</a:t>
            </a:r>
            <a:r>
              <a:rPr lang="en-US" dirty="0"/>
              <a:t> in the passage?</a:t>
            </a:r>
            <a:br>
              <a:rPr lang="en-US" dirty="0"/>
            </a:br>
            <a:br>
              <a:rPr lang="en-US" dirty="0"/>
            </a:br>
            <a:r>
              <a:rPr lang="en-US" dirty="0"/>
              <a:t>A. Simple</a:t>
            </a:r>
            <a:br>
              <a:rPr lang="en-US" dirty="0"/>
            </a:br>
            <a:r>
              <a:rPr lang="en-US" dirty="0"/>
              <a:t>B. Complicated</a:t>
            </a:r>
            <a:br>
              <a:rPr lang="en-US" dirty="0"/>
            </a:br>
            <a:r>
              <a:rPr lang="en-US" dirty="0"/>
              <a:t>C. Crazy</a:t>
            </a:r>
            <a:br>
              <a:rPr lang="en-US" dirty="0"/>
            </a:br>
            <a:r>
              <a:rPr lang="en-US" dirty="0"/>
              <a:t>D. Agonizing</a:t>
            </a:r>
            <a:br>
              <a:rPr lang="en-US" dirty="0"/>
            </a:b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3</a:t>
            </a:fld>
            <a:endParaRPr lang="en-US"/>
          </a:p>
        </p:txBody>
      </p:sp>
    </p:spTree>
    <p:extLst>
      <p:ext uri="{BB962C8B-B14F-4D97-AF65-F5344CB8AC3E}">
        <p14:creationId xmlns:p14="http://schemas.microsoft.com/office/powerpoint/2010/main" val="3144488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343015"/>
          </a:xfrm>
        </p:spPr>
        <p:txBody>
          <a:bodyPr>
            <a:normAutofit/>
          </a:bodyPr>
          <a:lstStyle/>
          <a:p>
            <a:pPr marL="0" indent="0">
              <a:buNone/>
            </a:pPr>
            <a:r>
              <a:rPr lang="en-US" dirty="0"/>
              <a:t>What literary term is this an example of? </a:t>
            </a:r>
          </a:p>
          <a:p>
            <a:pPr marL="0" indent="0">
              <a:buNone/>
            </a:pPr>
            <a:endParaRPr lang="en-US" dirty="0"/>
          </a:p>
          <a:p>
            <a:pPr marL="0" indent="0">
              <a:buNone/>
            </a:pPr>
            <a:r>
              <a:rPr lang="en-US" dirty="0"/>
              <a:t>The sign says, </a:t>
            </a:r>
          </a:p>
          <a:p>
            <a:pPr marL="0" indent="0">
              <a:buNone/>
            </a:pPr>
            <a:br>
              <a:rPr lang="en-US" dirty="0"/>
            </a:br>
            <a:r>
              <a:rPr lang="en-US" dirty="0"/>
              <a:t>“NOTICE – NO SIGNS ALLOWED </a:t>
            </a:r>
          </a:p>
          <a:p>
            <a:pPr marL="0" indent="0">
              <a:buNone/>
            </a:pPr>
            <a:r>
              <a:rPr lang="en-US" dirty="0"/>
              <a:t>AT THIS INTERSECTION”</a:t>
            </a:r>
          </a:p>
          <a:p>
            <a:pPr marL="0" indent="0">
              <a:buNone/>
            </a:pPr>
            <a:endParaRPr lang="en-US" dirty="0"/>
          </a:p>
          <a:p>
            <a:pPr marL="0" indent="0">
              <a:buNone/>
            </a:pPr>
            <a:endParaRPr lang="en-US" dirty="0"/>
          </a:p>
          <a:p>
            <a:pPr marL="0" indent="0">
              <a:buNone/>
            </a:pPr>
            <a:r>
              <a:rPr lang="en-US" dirty="0"/>
              <a:t>a. pun </a:t>
            </a:r>
          </a:p>
          <a:p>
            <a:pPr marL="0" indent="0">
              <a:buNone/>
            </a:pPr>
            <a:r>
              <a:rPr lang="en-US" dirty="0"/>
              <a:t>b. hyperbole</a:t>
            </a:r>
          </a:p>
          <a:p>
            <a:pPr marL="0" indent="0">
              <a:buNone/>
            </a:pPr>
            <a:r>
              <a:rPr lang="en-US" dirty="0"/>
              <a:t>c. irony </a:t>
            </a:r>
          </a:p>
          <a:p>
            <a:pPr marL="0" indent="0">
              <a:buNone/>
            </a:pPr>
            <a:r>
              <a:rPr lang="en-US" dirty="0"/>
              <a:t>d. allusion</a:t>
            </a:r>
          </a:p>
        </p:txBody>
      </p:sp>
      <p:pic>
        <p:nvPicPr>
          <p:cNvPr id="2" name="Picture 1"/>
          <p:cNvPicPr>
            <a:picLocks noChangeAspect="1"/>
          </p:cNvPicPr>
          <p:nvPr/>
        </p:nvPicPr>
        <p:blipFill>
          <a:blip r:embed="rId2"/>
          <a:stretch>
            <a:fillRect/>
          </a:stretch>
        </p:blipFill>
        <p:spPr>
          <a:xfrm>
            <a:off x="5669279" y="1871842"/>
            <a:ext cx="5651864" cy="4093906"/>
          </a:xfrm>
          <a:prstGeom prst="rect">
            <a:avLst/>
          </a:prstGeom>
        </p:spPr>
      </p:pic>
      <p:sp>
        <p:nvSpPr>
          <p:cNvPr id="7" name="Slide Number Placeholder 6"/>
          <p:cNvSpPr>
            <a:spLocks noGrp="1"/>
          </p:cNvSpPr>
          <p:nvPr>
            <p:ph type="sldNum" sz="quarter" idx="12"/>
          </p:nvPr>
        </p:nvSpPr>
        <p:spPr/>
        <p:txBody>
          <a:bodyPr/>
          <a:lstStyle/>
          <a:p>
            <a:fld id="{CD151EC1-9840-4955-8D45-2700FC0D4BEF}" type="slidenum">
              <a:rPr lang="en-US" smtClean="0"/>
              <a:t>30</a:t>
            </a:fld>
            <a:endParaRPr lang="en-US"/>
          </a:p>
        </p:txBody>
      </p:sp>
    </p:spTree>
    <p:extLst>
      <p:ext uri="{BB962C8B-B14F-4D97-AF65-F5344CB8AC3E}">
        <p14:creationId xmlns:p14="http://schemas.microsoft.com/office/powerpoint/2010/main" val="76187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299473"/>
          </a:xfrm>
        </p:spPr>
        <p:txBody>
          <a:bodyPr>
            <a:normAutofit lnSpcReduction="10000"/>
          </a:bodyPr>
          <a:lstStyle/>
          <a:p>
            <a:pPr marL="0" indent="0">
              <a:buNone/>
            </a:pPr>
            <a:r>
              <a:rPr lang="en-US" dirty="0"/>
              <a:t>In A Christmas Carol by Charles Dickens, </a:t>
            </a:r>
            <a:r>
              <a:rPr lang="en-US" dirty="0" err="1"/>
              <a:t>Ebeneezer</a:t>
            </a:r>
            <a:r>
              <a:rPr lang="en-US" dirty="0"/>
              <a:t> Scrooge sees the ghost of Jacob Marely.  He refuses to believe that he is seeing a ghost.  He explains it by saying:</a:t>
            </a:r>
          </a:p>
          <a:p>
            <a:pPr marL="0" indent="0">
              <a:buNone/>
            </a:pPr>
            <a:endParaRPr lang="en-US" dirty="0"/>
          </a:p>
          <a:p>
            <a:pPr marL="0" indent="0">
              <a:buNone/>
            </a:pPr>
            <a:r>
              <a:rPr lang="en-US" dirty="0"/>
              <a:t>"You may be an undigested bit of beef, a blot of mustard, a crumb of cheese, a fragment of underdone potato. </a:t>
            </a:r>
            <a:r>
              <a:rPr lang="en-US" b="1" dirty="0"/>
              <a:t>There's more of gravy than of grave about you, </a:t>
            </a:r>
            <a:r>
              <a:rPr lang="en-US" dirty="0"/>
              <a:t>whatever you are!"</a:t>
            </a:r>
          </a:p>
          <a:p>
            <a:pPr marL="0" indent="0">
              <a:buNone/>
            </a:pPr>
            <a:endParaRPr lang="en-US" dirty="0"/>
          </a:p>
          <a:p>
            <a:pPr marL="0" indent="0">
              <a:buNone/>
            </a:pPr>
            <a:r>
              <a:rPr lang="en-US" dirty="0"/>
              <a:t>The words in bold face and black type are an example of:</a:t>
            </a:r>
          </a:p>
          <a:p>
            <a:pPr marL="0" indent="0">
              <a:buNone/>
            </a:pPr>
            <a:endParaRPr lang="en-US" dirty="0"/>
          </a:p>
          <a:p>
            <a:pPr marL="0" indent="0">
              <a:buNone/>
            </a:pPr>
            <a:r>
              <a:rPr lang="en-US" dirty="0"/>
              <a:t>a. Situational Irony</a:t>
            </a:r>
          </a:p>
          <a:p>
            <a:pPr marL="0" indent="0">
              <a:buNone/>
            </a:pPr>
            <a:r>
              <a:rPr lang="en-US" dirty="0"/>
              <a:t>b. Allusion</a:t>
            </a:r>
          </a:p>
          <a:p>
            <a:pPr marL="0" indent="0">
              <a:buNone/>
            </a:pPr>
            <a:r>
              <a:rPr lang="en-US" dirty="0"/>
              <a:t>c. Metaphor</a:t>
            </a:r>
          </a:p>
          <a:p>
            <a:pPr marL="0" indent="0">
              <a:buNone/>
            </a:pPr>
            <a:r>
              <a:rPr lang="en-US" dirty="0"/>
              <a:t>d. Pun</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31</a:t>
            </a:fld>
            <a:endParaRPr lang="en-US"/>
          </a:p>
        </p:txBody>
      </p:sp>
    </p:spTree>
    <p:extLst>
      <p:ext uri="{BB962C8B-B14F-4D97-AF65-F5344CB8AC3E}">
        <p14:creationId xmlns:p14="http://schemas.microsoft.com/office/powerpoint/2010/main" val="2263045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966914"/>
          </a:xfrm>
        </p:spPr>
        <p:txBody>
          <a:bodyPr>
            <a:normAutofit/>
          </a:bodyPr>
          <a:lstStyle/>
          <a:p>
            <a:pPr marL="0" indent="0">
              <a:buNone/>
            </a:pPr>
            <a:r>
              <a:rPr lang="en-US" dirty="0"/>
              <a:t>What is the picture below an example of? </a:t>
            </a:r>
          </a:p>
          <a:p>
            <a:pPr marL="0" indent="0">
              <a:buNone/>
            </a:pPr>
            <a:r>
              <a:rPr lang="en-US" dirty="0"/>
              <a:t>(Teachers please forgive me.)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 archetypes</a:t>
            </a:r>
          </a:p>
          <a:p>
            <a:pPr marL="0" indent="0">
              <a:buNone/>
            </a:pPr>
            <a:r>
              <a:rPr lang="en-US" dirty="0"/>
              <a:t>b. soliloquy</a:t>
            </a:r>
          </a:p>
          <a:p>
            <a:pPr marL="0" indent="0">
              <a:buNone/>
            </a:pPr>
            <a:r>
              <a:rPr lang="en-US" dirty="0"/>
              <a:t>c. hyperbole</a:t>
            </a:r>
          </a:p>
          <a:p>
            <a:pPr marL="0" indent="0">
              <a:buNone/>
            </a:pPr>
            <a:r>
              <a:rPr lang="en-US" dirty="0"/>
              <a:t>d. irony</a:t>
            </a:r>
          </a:p>
          <a:p>
            <a:pPr marL="0" indent="0">
              <a:buNone/>
            </a:pPr>
            <a:endParaRPr lang="en-US" dirty="0"/>
          </a:p>
        </p:txBody>
      </p:sp>
      <p:pic>
        <p:nvPicPr>
          <p:cNvPr id="2" name="Picture 1"/>
          <p:cNvPicPr>
            <a:picLocks noChangeAspect="1"/>
          </p:cNvPicPr>
          <p:nvPr/>
        </p:nvPicPr>
        <p:blipFill>
          <a:blip r:embed="rId2"/>
          <a:stretch>
            <a:fillRect/>
          </a:stretch>
        </p:blipFill>
        <p:spPr>
          <a:xfrm>
            <a:off x="3952875" y="1752600"/>
            <a:ext cx="5461000" cy="4095750"/>
          </a:xfrm>
          <a:prstGeom prst="rect">
            <a:avLst/>
          </a:prstGeom>
        </p:spPr>
      </p:pic>
      <p:sp>
        <p:nvSpPr>
          <p:cNvPr id="7" name="Slide Number Placeholder 6"/>
          <p:cNvSpPr>
            <a:spLocks noGrp="1"/>
          </p:cNvSpPr>
          <p:nvPr>
            <p:ph type="sldNum" sz="quarter" idx="12"/>
          </p:nvPr>
        </p:nvSpPr>
        <p:spPr/>
        <p:txBody>
          <a:bodyPr/>
          <a:lstStyle/>
          <a:p>
            <a:fld id="{CD151EC1-9840-4955-8D45-2700FC0D4BEF}" type="slidenum">
              <a:rPr lang="en-US" smtClean="0"/>
              <a:t>32</a:t>
            </a:fld>
            <a:endParaRPr lang="en-US"/>
          </a:p>
        </p:txBody>
      </p:sp>
    </p:spTree>
    <p:extLst>
      <p:ext uri="{BB962C8B-B14F-4D97-AF65-F5344CB8AC3E}">
        <p14:creationId xmlns:p14="http://schemas.microsoft.com/office/powerpoint/2010/main" val="324656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6377850"/>
          </a:xfrm>
        </p:spPr>
        <p:txBody>
          <a:bodyPr>
            <a:normAutofit lnSpcReduction="10000"/>
          </a:bodyPr>
          <a:lstStyle/>
          <a:p>
            <a:pPr marL="0" indent="0">
              <a:buNone/>
            </a:pPr>
            <a:r>
              <a:rPr lang="en-US" dirty="0"/>
              <a:t>Read the following quote:</a:t>
            </a:r>
          </a:p>
          <a:p>
            <a:pPr marL="0" indent="0">
              <a:buNone/>
            </a:pPr>
            <a:endParaRPr lang="en-US" dirty="0"/>
          </a:p>
          <a:p>
            <a:pPr marL="0" indent="0">
              <a:buNone/>
            </a:pPr>
            <a:r>
              <a:rPr lang="en-US" dirty="0"/>
              <a:t>“Hatred is a leech: The thing that sticks to a person's skin; that feeds off them and drains the sap out of one's spirit. It changes a person, and does not leave until it has sucked the last drop of peace from them.”</a:t>
            </a:r>
          </a:p>
          <a:p>
            <a:pPr marL="0" indent="0">
              <a:buNone/>
            </a:pPr>
            <a:r>
              <a:rPr lang="en-US" dirty="0"/>
              <a:t>― </a:t>
            </a:r>
            <a:r>
              <a:rPr lang="en-US" dirty="0" err="1"/>
              <a:t>Chigozie</a:t>
            </a:r>
            <a:r>
              <a:rPr lang="en-US" dirty="0"/>
              <a:t> </a:t>
            </a:r>
            <a:r>
              <a:rPr lang="en-US" dirty="0" err="1"/>
              <a:t>Obioma</a:t>
            </a:r>
            <a:r>
              <a:rPr lang="en-US" dirty="0"/>
              <a:t>, The Fishermen</a:t>
            </a:r>
          </a:p>
          <a:p>
            <a:pPr marL="0" indent="0">
              <a:buNone/>
            </a:pPr>
            <a:endParaRPr lang="en-US" dirty="0"/>
          </a:p>
          <a:p>
            <a:pPr marL="0" indent="0">
              <a:buNone/>
            </a:pPr>
            <a:r>
              <a:rPr lang="en-US" dirty="0"/>
              <a:t>What literary device is MOST STRONGLY used in this quote to strengthen the author’s purpose?</a:t>
            </a:r>
          </a:p>
          <a:p>
            <a:pPr marL="0" indent="0">
              <a:buNone/>
            </a:pPr>
            <a:endParaRPr lang="en-US" dirty="0"/>
          </a:p>
          <a:p>
            <a:pPr marL="0" indent="0">
              <a:buNone/>
            </a:pPr>
            <a:r>
              <a:rPr lang="en-US" dirty="0"/>
              <a:t>A)   Personification</a:t>
            </a:r>
          </a:p>
          <a:p>
            <a:pPr marL="0" indent="0">
              <a:buNone/>
            </a:pPr>
            <a:r>
              <a:rPr lang="en-US" dirty="0"/>
              <a:t>B)   Irony </a:t>
            </a:r>
          </a:p>
          <a:p>
            <a:pPr marL="0" indent="0">
              <a:buNone/>
            </a:pPr>
            <a:r>
              <a:rPr lang="en-US" dirty="0"/>
              <a:t>C)   Hyperbole</a:t>
            </a:r>
          </a:p>
          <a:p>
            <a:pPr marL="0" indent="0">
              <a:buNone/>
            </a:pPr>
            <a:r>
              <a:rPr lang="en-US" dirty="0"/>
              <a:t>D)   Euphemism</a:t>
            </a:r>
          </a:p>
        </p:txBody>
      </p:sp>
      <p:sp>
        <p:nvSpPr>
          <p:cNvPr id="6" name="Slide Number Placeholder 5"/>
          <p:cNvSpPr>
            <a:spLocks noGrp="1"/>
          </p:cNvSpPr>
          <p:nvPr>
            <p:ph type="sldNum" sz="quarter" idx="12"/>
          </p:nvPr>
        </p:nvSpPr>
        <p:spPr/>
        <p:txBody>
          <a:bodyPr/>
          <a:lstStyle/>
          <a:p>
            <a:fld id="{CD151EC1-9840-4955-8D45-2700FC0D4BEF}" type="slidenum">
              <a:rPr lang="en-US" smtClean="0"/>
              <a:t>33</a:t>
            </a:fld>
            <a:endParaRPr lang="en-US"/>
          </a:p>
        </p:txBody>
      </p:sp>
    </p:spTree>
    <p:extLst>
      <p:ext uri="{BB962C8B-B14F-4D97-AF65-F5344CB8AC3E}">
        <p14:creationId xmlns:p14="http://schemas.microsoft.com/office/powerpoint/2010/main" val="2816745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endParaRPr lang="en-US" dirty="0"/>
          </a:p>
          <a:p>
            <a:pPr marL="0" indent="0">
              <a:buNone/>
            </a:pPr>
            <a:r>
              <a:rPr lang="en-US" dirty="0"/>
              <a:t>You must not be </a:t>
            </a:r>
            <a:r>
              <a:rPr lang="en-US" b="1" dirty="0"/>
              <a:t>indiscriminate</a:t>
            </a:r>
            <a:r>
              <a:rPr lang="en-US" dirty="0"/>
              <a:t> when you are shopping for shoes.  Carefully consider which shoes will be best for you before making you purchase.  </a:t>
            </a:r>
          </a:p>
        </p:txBody>
      </p:sp>
      <p:sp>
        <p:nvSpPr>
          <p:cNvPr id="6" name="Slide Number Placeholder 5"/>
          <p:cNvSpPr>
            <a:spLocks noGrp="1"/>
          </p:cNvSpPr>
          <p:nvPr>
            <p:ph type="sldNum" sz="quarter" idx="12"/>
          </p:nvPr>
        </p:nvSpPr>
        <p:spPr/>
        <p:txBody>
          <a:bodyPr/>
          <a:lstStyle/>
          <a:p>
            <a:fld id="{CD151EC1-9840-4955-8D45-2700FC0D4BEF}" type="slidenum">
              <a:rPr lang="en-US" smtClean="0"/>
              <a:t>34</a:t>
            </a:fld>
            <a:endParaRPr lang="en-US"/>
          </a:p>
        </p:txBody>
      </p:sp>
    </p:spTree>
    <p:extLst>
      <p:ext uri="{BB962C8B-B14F-4D97-AF65-F5344CB8AC3E}">
        <p14:creationId xmlns:p14="http://schemas.microsoft.com/office/powerpoint/2010/main" val="345744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endParaRPr lang="en-US" dirty="0"/>
          </a:p>
          <a:p>
            <a:pPr marL="0" indent="0">
              <a:buNone/>
            </a:pPr>
            <a:r>
              <a:rPr lang="en-US" dirty="0"/>
              <a:t>Julia had a difficult time trudging up the snowy hill with her textbook </a:t>
            </a:r>
            <a:r>
              <a:rPr lang="en-US" b="1" dirty="0"/>
              <a:t>laden</a:t>
            </a:r>
            <a:r>
              <a:rPr lang="en-US" dirty="0"/>
              <a:t> book bag.</a:t>
            </a:r>
          </a:p>
        </p:txBody>
      </p:sp>
      <p:sp>
        <p:nvSpPr>
          <p:cNvPr id="6" name="Slide Number Placeholder 5"/>
          <p:cNvSpPr>
            <a:spLocks noGrp="1"/>
          </p:cNvSpPr>
          <p:nvPr>
            <p:ph type="sldNum" sz="quarter" idx="12"/>
          </p:nvPr>
        </p:nvSpPr>
        <p:spPr/>
        <p:txBody>
          <a:bodyPr/>
          <a:lstStyle/>
          <a:p>
            <a:fld id="{CD151EC1-9840-4955-8D45-2700FC0D4BEF}" type="slidenum">
              <a:rPr lang="en-US" smtClean="0"/>
              <a:t>35</a:t>
            </a:fld>
            <a:endParaRPr lang="en-US"/>
          </a:p>
        </p:txBody>
      </p:sp>
    </p:spTree>
    <p:extLst>
      <p:ext uri="{BB962C8B-B14F-4D97-AF65-F5344CB8AC3E}">
        <p14:creationId xmlns:p14="http://schemas.microsoft.com/office/powerpoint/2010/main" val="1640874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words based on how it is used in the sentence.  </a:t>
            </a:r>
          </a:p>
          <a:p>
            <a:pPr marL="0" indent="0">
              <a:buNone/>
            </a:pPr>
            <a:endParaRPr lang="en-US" dirty="0"/>
          </a:p>
          <a:p>
            <a:pPr marL="0" indent="0">
              <a:buNone/>
            </a:pPr>
            <a:r>
              <a:rPr lang="en-US" dirty="0"/>
              <a:t>On your paper, write a </a:t>
            </a:r>
            <a:r>
              <a:rPr lang="en-US" b="1" dirty="0"/>
              <a:t>ONE WORD REPLACEMENT/SYNONYM for EACH of the bold-faced words </a:t>
            </a:r>
            <a:r>
              <a:rPr lang="en-US" dirty="0"/>
              <a:t>in the first column, and then write the clue(s) that most helped you in the second column.</a:t>
            </a:r>
          </a:p>
          <a:p>
            <a:pPr marL="0" indent="0">
              <a:buNone/>
            </a:pPr>
            <a:endParaRPr lang="en-US" dirty="0"/>
          </a:p>
          <a:p>
            <a:pPr marL="0" indent="0">
              <a:buNone/>
            </a:pPr>
            <a:r>
              <a:rPr lang="en-US" dirty="0"/>
              <a:t>*TWO words in this sentence to define*</a:t>
            </a:r>
          </a:p>
          <a:p>
            <a:pPr marL="0" indent="0">
              <a:buNone/>
            </a:pPr>
            <a:endParaRPr lang="en-US" dirty="0"/>
          </a:p>
          <a:p>
            <a:pPr marL="0" indent="0">
              <a:buNone/>
            </a:pPr>
            <a:r>
              <a:rPr lang="en-US" dirty="0"/>
              <a:t>This magical sword is called Everest-Tooth because it was </a:t>
            </a:r>
            <a:r>
              <a:rPr lang="en-US" b="1" dirty="0"/>
              <a:t>forged</a:t>
            </a:r>
            <a:r>
              <a:rPr lang="en-US" dirty="0"/>
              <a:t> on the mountain from which its name is </a:t>
            </a:r>
            <a:r>
              <a:rPr lang="en-US" b="1" dirty="0"/>
              <a:t>derived</a:t>
            </a:r>
            <a:r>
              <a:rPr lang="en-US" dirty="0"/>
              <a:t>. </a:t>
            </a:r>
          </a:p>
        </p:txBody>
      </p:sp>
      <p:sp>
        <p:nvSpPr>
          <p:cNvPr id="6" name="Slide Number Placeholder 5"/>
          <p:cNvSpPr>
            <a:spLocks noGrp="1"/>
          </p:cNvSpPr>
          <p:nvPr>
            <p:ph type="sldNum" sz="quarter" idx="12"/>
          </p:nvPr>
        </p:nvSpPr>
        <p:spPr/>
        <p:txBody>
          <a:bodyPr/>
          <a:lstStyle/>
          <a:p>
            <a:fld id="{CD151EC1-9840-4955-8D45-2700FC0D4BEF}" type="slidenum">
              <a:rPr lang="en-US" smtClean="0"/>
              <a:t>36</a:t>
            </a:fld>
            <a:endParaRPr lang="en-US"/>
          </a:p>
        </p:txBody>
      </p:sp>
    </p:spTree>
    <p:extLst>
      <p:ext uri="{BB962C8B-B14F-4D97-AF65-F5344CB8AC3E}">
        <p14:creationId xmlns:p14="http://schemas.microsoft.com/office/powerpoint/2010/main" val="385300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endParaRPr lang="en-US" dirty="0"/>
          </a:p>
          <a:p>
            <a:pPr marL="0" indent="0">
              <a:buNone/>
            </a:pPr>
            <a:r>
              <a:rPr lang="en-US" dirty="0"/>
              <a:t>He wanted to climb the </a:t>
            </a:r>
            <a:r>
              <a:rPr lang="en-US" b="1" dirty="0"/>
              <a:t>lofty</a:t>
            </a:r>
            <a:r>
              <a:rPr lang="en-US" dirty="0"/>
              <a:t> coconut tree to retrieve the nourishing fruit, but he was too afraid of heights.</a:t>
            </a:r>
          </a:p>
        </p:txBody>
      </p:sp>
      <p:sp>
        <p:nvSpPr>
          <p:cNvPr id="6" name="Slide Number Placeholder 5"/>
          <p:cNvSpPr>
            <a:spLocks noGrp="1"/>
          </p:cNvSpPr>
          <p:nvPr>
            <p:ph type="sldNum" sz="quarter" idx="12"/>
          </p:nvPr>
        </p:nvSpPr>
        <p:spPr/>
        <p:txBody>
          <a:bodyPr/>
          <a:lstStyle/>
          <a:p>
            <a:fld id="{CD151EC1-9840-4955-8D45-2700FC0D4BEF}" type="slidenum">
              <a:rPr lang="en-US" smtClean="0"/>
              <a:t>37</a:t>
            </a:fld>
            <a:endParaRPr lang="en-US"/>
          </a:p>
        </p:txBody>
      </p:sp>
    </p:spTree>
    <p:extLst>
      <p:ext uri="{BB962C8B-B14F-4D97-AF65-F5344CB8AC3E}">
        <p14:creationId xmlns:p14="http://schemas.microsoft.com/office/powerpoint/2010/main" val="370249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endParaRPr lang="en-US" dirty="0"/>
          </a:p>
          <a:p>
            <a:pPr marL="0" indent="0">
              <a:buNone/>
            </a:pPr>
            <a:r>
              <a:rPr lang="en-US" dirty="0"/>
              <a:t>John tried to catch his breath for a minute before he attempted the </a:t>
            </a:r>
            <a:r>
              <a:rPr lang="en-US" b="1" dirty="0"/>
              <a:t>arduous</a:t>
            </a:r>
            <a:r>
              <a:rPr lang="en-US" dirty="0"/>
              <a:t> climb up the peak of the mountain.</a:t>
            </a:r>
          </a:p>
        </p:txBody>
      </p:sp>
      <p:sp>
        <p:nvSpPr>
          <p:cNvPr id="6" name="Slide Number Placeholder 5"/>
          <p:cNvSpPr>
            <a:spLocks noGrp="1"/>
          </p:cNvSpPr>
          <p:nvPr>
            <p:ph type="sldNum" sz="quarter" idx="12"/>
          </p:nvPr>
        </p:nvSpPr>
        <p:spPr/>
        <p:txBody>
          <a:bodyPr/>
          <a:lstStyle/>
          <a:p>
            <a:fld id="{CD151EC1-9840-4955-8D45-2700FC0D4BEF}" type="slidenum">
              <a:rPr lang="en-US" smtClean="0"/>
              <a:t>38</a:t>
            </a:fld>
            <a:endParaRPr lang="en-US"/>
          </a:p>
        </p:txBody>
      </p:sp>
    </p:spTree>
    <p:extLst>
      <p:ext uri="{BB962C8B-B14F-4D97-AF65-F5344CB8AC3E}">
        <p14:creationId xmlns:p14="http://schemas.microsoft.com/office/powerpoint/2010/main" val="675721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Determine the meaning of the bold-faced word based on how it is used in the sentence.  </a:t>
            </a:r>
          </a:p>
          <a:p>
            <a:pPr marL="0" indent="0">
              <a:buNone/>
            </a:pPr>
            <a:endParaRPr lang="en-US" dirty="0"/>
          </a:p>
          <a:p>
            <a:pPr marL="0" indent="0">
              <a:buNone/>
            </a:pPr>
            <a:r>
              <a:rPr lang="en-US" dirty="0"/>
              <a:t>On your paper, write a </a:t>
            </a:r>
            <a:r>
              <a:rPr lang="en-US" b="1" dirty="0"/>
              <a:t>ONE WORD REPLACEMENT/SYNONYM </a:t>
            </a:r>
            <a:r>
              <a:rPr lang="en-US" dirty="0"/>
              <a:t>in the first column, and then write the clue(s) that most helped you in the second column.</a:t>
            </a:r>
          </a:p>
          <a:p>
            <a:pPr marL="0" indent="0">
              <a:buNone/>
            </a:pPr>
            <a:endParaRPr lang="en-US" dirty="0"/>
          </a:p>
          <a:p>
            <a:pPr marL="0" indent="0">
              <a:buNone/>
            </a:pPr>
            <a:endParaRPr lang="en-US" dirty="0"/>
          </a:p>
          <a:p>
            <a:pPr marL="0" indent="0">
              <a:buNone/>
            </a:pPr>
            <a:r>
              <a:rPr lang="en-US" dirty="0"/>
              <a:t>Though Kathy and I are both technically store clerks, Kathy is always trying to tell me what to do because of her </a:t>
            </a:r>
            <a:r>
              <a:rPr lang="en-US" b="1" dirty="0"/>
              <a:t>imperious</a:t>
            </a:r>
            <a:r>
              <a:rPr lang="en-US" dirty="0"/>
              <a:t> nature.</a:t>
            </a:r>
          </a:p>
        </p:txBody>
      </p:sp>
      <p:sp>
        <p:nvSpPr>
          <p:cNvPr id="6" name="Slide Number Placeholder 5"/>
          <p:cNvSpPr>
            <a:spLocks noGrp="1"/>
          </p:cNvSpPr>
          <p:nvPr>
            <p:ph type="sldNum" sz="quarter" idx="12"/>
          </p:nvPr>
        </p:nvSpPr>
        <p:spPr/>
        <p:txBody>
          <a:bodyPr/>
          <a:lstStyle/>
          <a:p>
            <a:fld id="{CD151EC1-9840-4955-8D45-2700FC0D4BEF}" type="slidenum">
              <a:rPr lang="en-US" smtClean="0"/>
              <a:t>39</a:t>
            </a:fld>
            <a:endParaRPr lang="en-US"/>
          </a:p>
        </p:txBody>
      </p:sp>
    </p:spTree>
    <p:extLst>
      <p:ext uri="{BB962C8B-B14F-4D97-AF65-F5344CB8AC3E}">
        <p14:creationId xmlns:p14="http://schemas.microsoft.com/office/powerpoint/2010/main" val="343222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83" y="353876"/>
            <a:ext cx="10927080" cy="6578148"/>
          </a:xfrm>
        </p:spPr>
        <p:txBody>
          <a:bodyPr>
            <a:normAutofit lnSpcReduction="10000"/>
          </a:bodyPr>
          <a:lstStyle/>
          <a:p>
            <a:pPr marL="0" indent="0">
              <a:buNone/>
            </a:pPr>
            <a:r>
              <a:rPr lang="en-US" dirty="0">
                <a:hlinkClick r:id="rId2"/>
              </a:rPr>
              <a:t>Nothing Good Happens after 11:00 Anyway</a:t>
            </a:r>
            <a:endParaRPr lang="en-US" dirty="0"/>
          </a:p>
          <a:p>
            <a:pPr marL="0" indent="0">
              <a:buNone/>
            </a:pPr>
            <a:br>
              <a:rPr lang="en-US" dirty="0"/>
            </a:br>
            <a:r>
              <a:rPr lang="en-US" dirty="0"/>
              <a:t>I was late coming home and missed my curfew only by about 30 minutes or so.  My mother was so angry.  She had stayed up to wait for me to come home.  When I got in, she didn't ask if I was O.K. or if there was a wreck.  Instead she yelled, "I've told you a million times not to be late!"  I guess she was worried about me, but I still hate being yelled at.</a:t>
            </a:r>
            <a:br>
              <a:rPr lang="en-US" dirty="0"/>
            </a:br>
            <a:br>
              <a:rPr lang="en-US" dirty="0"/>
            </a:br>
            <a:br>
              <a:rPr lang="en-US" dirty="0"/>
            </a:br>
            <a:r>
              <a:rPr lang="en-US" dirty="0"/>
              <a:t>What is the purpose of the hyperbole in the above statement?</a:t>
            </a:r>
            <a:br>
              <a:rPr lang="en-US" dirty="0"/>
            </a:br>
            <a:br>
              <a:rPr lang="en-US" dirty="0"/>
            </a:br>
            <a:br>
              <a:rPr lang="en-US" dirty="0"/>
            </a:br>
            <a:r>
              <a:rPr lang="en-US" dirty="0"/>
              <a:t>a. to set the scene and introduce the characters</a:t>
            </a:r>
            <a:br>
              <a:rPr lang="en-US" dirty="0"/>
            </a:br>
            <a:r>
              <a:rPr lang="en-US" dirty="0"/>
              <a:t>b. to make the point that the narrator should have known better</a:t>
            </a:r>
            <a:br>
              <a:rPr lang="en-US" dirty="0"/>
            </a:br>
            <a:r>
              <a:rPr lang="en-US" dirty="0"/>
              <a:t>c. to contrast between the irritation of the narrator and the exasperation  of the mother</a:t>
            </a:r>
            <a:br>
              <a:rPr lang="en-US" dirty="0"/>
            </a:br>
            <a:r>
              <a:rPr lang="en-US" dirty="0"/>
              <a:t>d. to provide an ironic twist to the story</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a:t>
            </a:fld>
            <a:endParaRPr lang="en-US"/>
          </a:p>
        </p:txBody>
      </p:sp>
    </p:spTree>
    <p:extLst>
      <p:ext uri="{BB962C8B-B14F-4D97-AF65-F5344CB8AC3E}">
        <p14:creationId xmlns:p14="http://schemas.microsoft.com/office/powerpoint/2010/main" val="3535657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fontScale="92500" lnSpcReduction="20000"/>
          </a:bodyPr>
          <a:lstStyle/>
          <a:p>
            <a:pPr marL="0" indent="0">
              <a:buNone/>
            </a:pPr>
            <a:r>
              <a:rPr lang="en-US" dirty="0">
                <a:solidFill>
                  <a:srgbClr val="0000FF"/>
                </a:solidFill>
                <a:latin typeface="Arial" panose="020B0604020202020204" pitchFamily="34" charset="0"/>
              </a:rPr>
              <a:t>In the book, </a:t>
            </a:r>
            <a:r>
              <a:rPr lang="en-US" i="1" dirty="0">
                <a:solidFill>
                  <a:srgbClr val="0000FF"/>
                </a:solidFill>
                <a:latin typeface="Arial" panose="020B0604020202020204" pitchFamily="34" charset="0"/>
              </a:rPr>
              <a:t>Lord of the Flies</a:t>
            </a:r>
            <a:r>
              <a:rPr lang="en-US" dirty="0">
                <a:solidFill>
                  <a:srgbClr val="0000FF"/>
                </a:solidFill>
                <a:latin typeface="Arial" panose="020B0604020202020204" pitchFamily="34" charset="0"/>
              </a:rPr>
              <a:t>, a plane crashes, stranding several young boys on an island with no adults.  Early in the book, we meet Ralph, a kid with golden tan skin and blond hair and Piggy, a fat boy with glasses and asthma.</a:t>
            </a:r>
            <a:br>
              <a:rPr lang="en-US" dirty="0"/>
            </a:br>
            <a:br>
              <a:rPr lang="en-US" dirty="0">
                <a:solidFill>
                  <a:srgbClr val="0000FF"/>
                </a:solidFill>
                <a:latin typeface="Arial" panose="020B0604020202020204" pitchFamily="34" charset="0"/>
              </a:rPr>
            </a:br>
            <a:br>
              <a:rPr lang="en-US" dirty="0"/>
            </a:br>
            <a:r>
              <a:rPr lang="en-US" dirty="0">
                <a:solidFill>
                  <a:srgbClr val="0000FF"/>
                </a:solidFill>
                <a:latin typeface="Arial" panose="020B0604020202020204" pitchFamily="34" charset="0"/>
              </a:rPr>
              <a:t>Piggy finds a conch shell and tells Ralph to blow the shell to call all the other lost boys together.  After he does so, they all meet.  Another major character they meet is Jack, the leader of the choir who has red hair and lots of freckles.</a:t>
            </a:r>
            <a:br>
              <a:rPr lang="en-US" dirty="0"/>
            </a:br>
            <a:br>
              <a:rPr lang="en-US" dirty="0"/>
            </a:br>
            <a:r>
              <a:rPr lang="en-US" dirty="0"/>
              <a:t>Applying </a:t>
            </a:r>
            <a:r>
              <a:rPr lang="en-US" b="1" dirty="0"/>
              <a:t>character archetypes</a:t>
            </a:r>
            <a:r>
              <a:rPr lang="en-US" dirty="0"/>
              <a:t>, m</a:t>
            </a:r>
            <a:r>
              <a:rPr lang="en-US" dirty="0">
                <a:solidFill>
                  <a:srgbClr val="222222"/>
                </a:solidFill>
                <a:latin typeface="Arial" panose="020B0604020202020204" pitchFamily="34" charset="0"/>
              </a:rPr>
              <a:t>ake a prediction based only on what is given in the above  passage.  Which boy will be the most violent of the three? </a:t>
            </a:r>
            <a:br>
              <a:rPr lang="en-US" dirty="0"/>
            </a:br>
            <a:br>
              <a:rPr lang="en-US" dirty="0">
                <a:solidFill>
                  <a:srgbClr val="222222"/>
                </a:solidFill>
                <a:latin typeface="Arial" panose="020B0604020202020204" pitchFamily="34" charset="0"/>
              </a:rPr>
            </a:br>
            <a:r>
              <a:rPr lang="en-US" dirty="0">
                <a:solidFill>
                  <a:srgbClr val="38761D"/>
                </a:solidFill>
                <a:latin typeface="Arial" panose="020B0604020202020204" pitchFamily="34" charset="0"/>
              </a:rPr>
              <a:t>a. Jack</a:t>
            </a:r>
            <a:br>
              <a:rPr lang="en-US" dirty="0"/>
            </a:br>
            <a:r>
              <a:rPr lang="en-US" dirty="0">
                <a:solidFill>
                  <a:srgbClr val="38761D"/>
                </a:solidFill>
                <a:latin typeface="Arial" panose="020B0604020202020204" pitchFamily="34" charset="0"/>
              </a:rPr>
              <a:t>b. Ralph</a:t>
            </a:r>
            <a:br>
              <a:rPr lang="en-US" dirty="0"/>
            </a:br>
            <a:r>
              <a:rPr lang="en-US" dirty="0">
                <a:solidFill>
                  <a:srgbClr val="38761D"/>
                </a:solidFill>
                <a:latin typeface="Arial" panose="020B0604020202020204" pitchFamily="34" charset="0"/>
              </a:rPr>
              <a:t>c. Piggy</a:t>
            </a: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40</a:t>
            </a:fld>
            <a:endParaRPr lang="en-US"/>
          </a:p>
        </p:txBody>
      </p:sp>
    </p:spTree>
    <p:extLst>
      <p:ext uri="{BB962C8B-B14F-4D97-AF65-F5344CB8AC3E}">
        <p14:creationId xmlns:p14="http://schemas.microsoft.com/office/powerpoint/2010/main" val="18238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fontScale="92500" lnSpcReduction="20000"/>
          </a:bodyPr>
          <a:lstStyle/>
          <a:p>
            <a:pPr marL="0" indent="0">
              <a:buNone/>
            </a:pPr>
            <a:r>
              <a:rPr lang="en-US" dirty="0"/>
              <a:t>Read the following passage from the novel </a:t>
            </a:r>
            <a:r>
              <a:rPr lang="en-US" u="sng" dirty="0"/>
              <a:t>The Giver</a:t>
            </a:r>
            <a:r>
              <a:rPr lang="en-US" dirty="0"/>
              <a:t>:</a:t>
            </a:r>
          </a:p>
          <a:p>
            <a:pPr marL="0" indent="0">
              <a:buNone/>
            </a:pPr>
            <a:endParaRPr lang="en-US" dirty="0"/>
          </a:p>
          <a:p>
            <a:pPr marL="0" indent="0">
              <a:buNone/>
            </a:pPr>
            <a:r>
              <a:rPr lang="en-US" dirty="0"/>
              <a:t>"It would work. They could make it work.  Jonas told himself again and again throughout the day.  </a:t>
            </a:r>
          </a:p>
          <a:p>
            <a:pPr marL="0" indent="0">
              <a:buNone/>
            </a:pPr>
            <a:r>
              <a:rPr lang="en-US" dirty="0"/>
              <a:t>But that evening, everything changed - All of it - all the things they had thought through so meticulously - fell apart."</a:t>
            </a:r>
          </a:p>
          <a:p>
            <a:pPr marL="0" indent="0">
              <a:buNone/>
            </a:pPr>
            <a:endParaRPr lang="en-US" dirty="0"/>
          </a:p>
          <a:p>
            <a:pPr marL="0" indent="0">
              <a:buNone/>
            </a:pPr>
            <a:r>
              <a:rPr lang="en-US" dirty="0"/>
              <a:t>What effect does the foreshadowing have in the above passage?</a:t>
            </a:r>
          </a:p>
          <a:p>
            <a:pPr marL="0" indent="0">
              <a:buNone/>
            </a:pPr>
            <a:endParaRPr lang="en-US" dirty="0"/>
          </a:p>
          <a:p>
            <a:pPr marL="0" indent="0">
              <a:buNone/>
            </a:pPr>
            <a:r>
              <a:rPr lang="en-US" dirty="0"/>
              <a:t>A.  It fully explains what will later happen in the novel</a:t>
            </a:r>
          </a:p>
          <a:p>
            <a:pPr marL="0" indent="0">
              <a:buNone/>
            </a:pPr>
            <a:r>
              <a:rPr lang="en-US" dirty="0"/>
              <a:t>B.  It increases the suspense because it hints that something is now going to be different</a:t>
            </a:r>
          </a:p>
          <a:p>
            <a:pPr marL="0" indent="0">
              <a:buNone/>
            </a:pPr>
            <a:r>
              <a:rPr lang="en-US" dirty="0"/>
              <a:t>C.  It makes it easier to understand why Jonas is so happy</a:t>
            </a:r>
          </a:p>
          <a:p>
            <a:pPr marL="0" indent="0">
              <a:buNone/>
            </a:pPr>
            <a:r>
              <a:rPr lang="en-US" dirty="0"/>
              <a:t>D.  It reveals the theme of the importance of planning.</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41</a:t>
            </a:fld>
            <a:endParaRPr lang="en-US"/>
          </a:p>
        </p:txBody>
      </p:sp>
    </p:spTree>
    <p:extLst>
      <p:ext uri="{BB962C8B-B14F-4D97-AF65-F5344CB8AC3E}">
        <p14:creationId xmlns:p14="http://schemas.microsoft.com/office/powerpoint/2010/main" val="2851248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2C131-D36B-4850-9B3B-A4C8A3BEB343}"/>
              </a:ext>
            </a:extLst>
          </p:cNvPr>
          <p:cNvSpPr>
            <a:spLocks noGrp="1"/>
          </p:cNvSpPr>
          <p:nvPr>
            <p:ph type="title"/>
          </p:nvPr>
        </p:nvSpPr>
        <p:spPr>
          <a:xfrm>
            <a:off x="84779" y="113456"/>
            <a:ext cx="10515600" cy="708666"/>
          </a:xfrm>
        </p:spPr>
        <p:txBody>
          <a:bodyPr/>
          <a:lstStyle/>
          <a:p>
            <a:r>
              <a:rPr lang="en-US" dirty="0"/>
              <a:t>Read part IV of "The Bells" by Edgar Allan Poe:</a:t>
            </a:r>
          </a:p>
        </p:txBody>
      </p:sp>
      <p:sp>
        <p:nvSpPr>
          <p:cNvPr id="5" name="Content Placeholder 4">
            <a:extLst>
              <a:ext uri="{FF2B5EF4-FFF2-40B4-BE49-F238E27FC236}">
                <a16:creationId xmlns:a16="http://schemas.microsoft.com/office/drawing/2014/main" id="{42E73AFE-03F2-4BEE-B808-61AD54978153}"/>
              </a:ext>
            </a:extLst>
          </p:cNvPr>
          <p:cNvSpPr>
            <a:spLocks noGrp="1"/>
          </p:cNvSpPr>
          <p:nvPr>
            <p:ph sz="half" idx="2"/>
          </p:nvPr>
        </p:nvSpPr>
        <p:spPr>
          <a:xfrm>
            <a:off x="84779" y="797671"/>
            <a:ext cx="5157787" cy="5584459"/>
          </a:xfrm>
        </p:spPr>
        <p:txBody>
          <a:bodyPr>
            <a:normAutofit fontScale="77500" lnSpcReduction="20000"/>
          </a:bodyPr>
          <a:lstStyle/>
          <a:p>
            <a:pPr marL="0" indent="0">
              <a:buNone/>
            </a:pPr>
            <a:r>
              <a:rPr lang="en-US" dirty="0"/>
              <a:t>Hear the tolling of the bells -Iron bells!</a:t>
            </a:r>
            <a:br>
              <a:rPr lang="en-US" dirty="0"/>
            </a:br>
            <a:r>
              <a:rPr lang="en-US" dirty="0"/>
              <a:t>What a world of solemn thought their monody compels!</a:t>
            </a:r>
            <a:br>
              <a:rPr lang="en-US" dirty="0"/>
            </a:br>
            <a:r>
              <a:rPr lang="en-US" dirty="0"/>
              <a:t>In the silence of the night, How we shiver with affright</a:t>
            </a:r>
            <a:br>
              <a:rPr lang="en-US" dirty="0"/>
            </a:br>
            <a:r>
              <a:rPr lang="en-US" dirty="0"/>
              <a:t>At the melancholy menace of their tone!</a:t>
            </a:r>
            <a:br>
              <a:rPr lang="en-US" dirty="0"/>
            </a:br>
            <a:r>
              <a:rPr lang="en-US" dirty="0"/>
              <a:t>For every sound that floats</a:t>
            </a:r>
            <a:br>
              <a:rPr lang="en-US" dirty="0"/>
            </a:br>
            <a:r>
              <a:rPr lang="en-US" dirty="0"/>
              <a:t>From the rust within their throats</a:t>
            </a:r>
            <a:br>
              <a:rPr lang="en-US" dirty="0"/>
            </a:br>
            <a:r>
              <a:rPr lang="en-US" dirty="0"/>
              <a:t>Is a groan.</a:t>
            </a:r>
            <a:br>
              <a:rPr lang="en-US" dirty="0"/>
            </a:br>
            <a:r>
              <a:rPr lang="en-US" dirty="0"/>
              <a:t>And the people - ah, the people -</a:t>
            </a:r>
            <a:br>
              <a:rPr lang="en-US" dirty="0"/>
            </a:br>
            <a:r>
              <a:rPr lang="en-US" dirty="0"/>
              <a:t>They that dwell up in the steeple,</a:t>
            </a:r>
            <a:br>
              <a:rPr lang="en-US" dirty="0"/>
            </a:br>
            <a:r>
              <a:rPr lang="en-US" dirty="0"/>
              <a:t>All alone,</a:t>
            </a:r>
            <a:br>
              <a:rPr lang="en-US" dirty="0"/>
            </a:br>
            <a:r>
              <a:rPr lang="en-US" dirty="0"/>
              <a:t>And who, tolling, tolling, tolling,</a:t>
            </a:r>
            <a:br>
              <a:rPr lang="en-US" dirty="0"/>
            </a:br>
            <a:r>
              <a:rPr lang="en-US" dirty="0"/>
              <a:t>In that muffled monotone,</a:t>
            </a:r>
            <a:br>
              <a:rPr lang="en-US" dirty="0"/>
            </a:br>
            <a:r>
              <a:rPr lang="en-US" dirty="0"/>
              <a:t>Feel a glory in so rolling</a:t>
            </a:r>
            <a:br>
              <a:rPr lang="en-US" dirty="0"/>
            </a:br>
            <a:r>
              <a:rPr lang="en-US" dirty="0"/>
              <a:t>On the human heart a stone -</a:t>
            </a:r>
            <a:br>
              <a:rPr lang="en-US" dirty="0"/>
            </a:br>
            <a:r>
              <a:rPr lang="en-US" dirty="0"/>
              <a:t>They are neither man nor woman -</a:t>
            </a:r>
            <a:br>
              <a:rPr lang="en-US" dirty="0"/>
            </a:br>
            <a:r>
              <a:rPr lang="en-US" dirty="0"/>
              <a:t>They are neither brute nor human -</a:t>
            </a:r>
            <a:br>
              <a:rPr lang="en-US" dirty="0"/>
            </a:br>
            <a:r>
              <a:rPr lang="en-US" dirty="0"/>
              <a:t>They are Ghouls: -</a:t>
            </a:r>
            <a:br>
              <a:rPr lang="en-US" dirty="0"/>
            </a:br>
            <a:r>
              <a:rPr lang="en-US" dirty="0"/>
              <a:t>And their king it is who tolls: -</a:t>
            </a:r>
            <a:br>
              <a:rPr lang="en-US" dirty="0"/>
            </a:br>
            <a:r>
              <a:rPr lang="en-US" dirty="0"/>
              <a:t>And he rolls, rolls, rolls,</a:t>
            </a:r>
            <a:br>
              <a:rPr lang="en-US" dirty="0"/>
            </a:br>
            <a:r>
              <a:rPr lang="en-US" dirty="0"/>
              <a:t>Rolls</a:t>
            </a:r>
          </a:p>
        </p:txBody>
      </p:sp>
      <p:sp>
        <p:nvSpPr>
          <p:cNvPr id="8" name="Content Placeholder 7">
            <a:extLst>
              <a:ext uri="{FF2B5EF4-FFF2-40B4-BE49-F238E27FC236}">
                <a16:creationId xmlns:a16="http://schemas.microsoft.com/office/drawing/2014/main" id="{3141C617-A450-458F-BC08-98BC8F95C84F}"/>
              </a:ext>
            </a:extLst>
          </p:cNvPr>
          <p:cNvSpPr>
            <a:spLocks noGrp="1"/>
          </p:cNvSpPr>
          <p:nvPr>
            <p:ph sz="quarter" idx="4"/>
          </p:nvPr>
        </p:nvSpPr>
        <p:spPr>
          <a:xfrm>
            <a:off x="5342579" y="771889"/>
            <a:ext cx="5867400" cy="5763135"/>
          </a:xfrm>
        </p:spPr>
        <p:txBody>
          <a:bodyPr>
            <a:normAutofit fontScale="62500" lnSpcReduction="20000"/>
          </a:bodyPr>
          <a:lstStyle/>
          <a:p>
            <a:pPr marL="0" indent="0">
              <a:buNone/>
            </a:pPr>
            <a:r>
              <a:rPr lang="en-US" sz="3600" dirty="0"/>
              <a:t>A paean from the bells!</a:t>
            </a:r>
            <a:br>
              <a:rPr lang="en-US" sz="3600" dirty="0"/>
            </a:br>
            <a:r>
              <a:rPr lang="en-US" sz="3600" dirty="0"/>
              <a:t>And his merry bosom swells</a:t>
            </a:r>
            <a:br>
              <a:rPr lang="en-US" sz="3600" dirty="0"/>
            </a:br>
            <a:r>
              <a:rPr lang="en-US" sz="3600" dirty="0"/>
              <a:t>With the paean of the bells!</a:t>
            </a:r>
            <a:br>
              <a:rPr lang="en-US" sz="3600" dirty="0"/>
            </a:br>
            <a:r>
              <a:rPr lang="en-US" sz="3600" dirty="0"/>
              <a:t>And he dances, and he yells;</a:t>
            </a:r>
            <a:br>
              <a:rPr lang="en-US" sz="3600" dirty="0"/>
            </a:br>
            <a:r>
              <a:rPr lang="en-US" sz="3600" dirty="0"/>
              <a:t>Keeping time, time, time,</a:t>
            </a:r>
            <a:br>
              <a:rPr lang="en-US" sz="3600" dirty="0"/>
            </a:br>
            <a:r>
              <a:rPr lang="en-US" sz="3600" dirty="0"/>
              <a:t>In a sort of Runic rhyme,</a:t>
            </a:r>
            <a:br>
              <a:rPr lang="en-US" sz="3600" dirty="0"/>
            </a:br>
            <a:r>
              <a:rPr lang="en-US" sz="3600" dirty="0"/>
              <a:t>To the paean of the bells: -</a:t>
            </a:r>
            <a:br>
              <a:rPr lang="en-US" sz="3600" dirty="0"/>
            </a:br>
            <a:r>
              <a:rPr lang="en-US" sz="3600" dirty="0"/>
              <a:t>Of the bells:</a:t>
            </a:r>
            <a:br>
              <a:rPr lang="en-US" sz="3600" dirty="0"/>
            </a:br>
            <a:r>
              <a:rPr lang="en-US" sz="3600" dirty="0"/>
              <a:t>Keeping time, time, time</a:t>
            </a:r>
            <a:br>
              <a:rPr lang="en-US" sz="3600" dirty="0"/>
            </a:br>
            <a:r>
              <a:rPr lang="en-US" sz="3600" dirty="0"/>
              <a:t>In a sort of Runic rhyme,</a:t>
            </a:r>
            <a:br>
              <a:rPr lang="en-US" sz="3600" dirty="0"/>
            </a:br>
            <a:r>
              <a:rPr lang="en-US" sz="3600" dirty="0"/>
              <a:t>To the throbbing of the bells -</a:t>
            </a:r>
            <a:br>
              <a:rPr lang="en-US" sz="3600" dirty="0"/>
            </a:br>
            <a:r>
              <a:rPr lang="en-US" sz="3600" dirty="0"/>
              <a:t>Of the bells, bells, bells: -</a:t>
            </a:r>
            <a:br>
              <a:rPr lang="en-US" sz="3600" dirty="0"/>
            </a:br>
            <a:r>
              <a:rPr lang="en-US" sz="3600" dirty="0"/>
              <a:t>To the sobbing of the bells: -</a:t>
            </a:r>
            <a:br>
              <a:rPr lang="en-US" sz="3600" dirty="0"/>
            </a:br>
            <a:r>
              <a:rPr lang="en-US" sz="3600" dirty="0"/>
              <a:t>Keeping time, time, time,</a:t>
            </a:r>
            <a:br>
              <a:rPr lang="en-US" sz="3600" dirty="0"/>
            </a:br>
            <a:r>
              <a:rPr lang="en-US" sz="3600" dirty="0"/>
              <a:t>As he knells, knells, knells,</a:t>
            </a:r>
            <a:br>
              <a:rPr lang="en-US" sz="3600" dirty="0"/>
            </a:br>
            <a:r>
              <a:rPr lang="en-US" sz="3600" dirty="0"/>
              <a:t>In a happy Runic rhyme,</a:t>
            </a:r>
            <a:br>
              <a:rPr lang="en-US" sz="3600" dirty="0"/>
            </a:br>
            <a:r>
              <a:rPr lang="en-US" sz="3600" dirty="0"/>
              <a:t>To the rolling of the bells -</a:t>
            </a:r>
            <a:br>
              <a:rPr lang="en-US" sz="3600" dirty="0"/>
            </a:br>
            <a:r>
              <a:rPr lang="en-US" sz="3600" dirty="0"/>
              <a:t>Of the bells, bells, bells -</a:t>
            </a:r>
            <a:br>
              <a:rPr lang="en-US" sz="3600" dirty="0"/>
            </a:br>
            <a:r>
              <a:rPr lang="en-US" sz="3600" dirty="0"/>
              <a:t>To the tolling of the bells -</a:t>
            </a:r>
            <a:br>
              <a:rPr lang="en-US" sz="3600" dirty="0"/>
            </a:br>
            <a:r>
              <a:rPr lang="en-US" sz="3600" dirty="0"/>
              <a:t>Of the bells, bells, bells, bells,</a:t>
            </a:r>
            <a:br>
              <a:rPr lang="en-US" sz="3600" dirty="0"/>
            </a:br>
            <a:r>
              <a:rPr lang="en-US" sz="3600" dirty="0"/>
              <a:t>Bells, bells, bells, -</a:t>
            </a:r>
            <a:br>
              <a:rPr lang="en-US" sz="3600" dirty="0"/>
            </a:br>
            <a:r>
              <a:rPr lang="en-US" sz="3600" dirty="0"/>
              <a:t> To the moaning and the groaning of the bells.</a:t>
            </a:r>
            <a:br>
              <a:rPr lang="en-US" dirty="0"/>
            </a:b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42</a:t>
            </a:fld>
            <a:endParaRPr lang="en-US"/>
          </a:p>
        </p:txBody>
      </p:sp>
      <p:sp>
        <p:nvSpPr>
          <p:cNvPr id="9" name="TextBox 8">
            <a:extLst>
              <a:ext uri="{FF2B5EF4-FFF2-40B4-BE49-F238E27FC236}">
                <a16:creationId xmlns:a16="http://schemas.microsoft.com/office/drawing/2014/main" id="{EDB7B651-326C-487E-BB28-42DC699CE989}"/>
              </a:ext>
            </a:extLst>
          </p:cNvPr>
          <p:cNvSpPr txBox="1"/>
          <p:nvPr/>
        </p:nvSpPr>
        <p:spPr>
          <a:xfrm>
            <a:off x="9610478" y="1459481"/>
            <a:ext cx="2489158" cy="2554545"/>
          </a:xfrm>
          <a:prstGeom prst="rect">
            <a:avLst/>
          </a:prstGeom>
          <a:noFill/>
          <a:ln w="28575">
            <a:solidFill>
              <a:schemeClr val="accent1"/>
            </a:solidFill>
          </a:ln>
        </p:spPr>
        <p:txBody>
          <a:bodyPr wrap="square" rtlCol="0">
            <a:spAutoFit/>
          </a:bodyPr>
          <a:lstStyle/>
          <a:p>
            <a:r>
              <a:rPr lang="en-US" sz="2000" dirty="0">
                <a:solidFill>
                  <a:srgbClr val="222222"/>
                </a:solidFill>
                <a:latin typeface="Arial" panose="020B0604020202020204" pitchFamily="34" charset="0"/>
              </a:rPr>
              <a:t>What literary term is used way too much in this poem? </a:t>
            </a:r>
            <a:br>
              <a:rPr lang="en-US" sz="2000" dirty="0"/>
            </a:br>
            <a:br>
              <a:rPr lang="en-US" sz="2000" dirty="0"/>
            </a:br>
            <a:r>
              <a:rPr lang="en-US" sz="2000" dirty="0">
                <a:solidFill>
                  <a:srgbClr val="38761D"/>
                </a:solidFill>
                <a:latin typeface="Arial" panose="020B0604020202020204" pitchFamily="34" charset="0"/>
              </a:rPr>
              <a:t>a. allusion</a:t>
            </a:r>
          </a:p>
          <a:p>
            <a:r>
              <a:rPr lang="en-US" sz="2000" dirty="0">
                <a:solidFill>
                  <a:srgbClr val="38761D"/>
                </a:solidFill>
                <a:latin typeface="Arial" panose="020B0604020202020204" pitchFamily="34" charset="0"/>
              </a:rPr>
              <a:t>b. hyperbole</a:t>
            </a:r>
          </a:p>
          <a:p>
            <a:r>
              <a:rPr lang="en-US" sz="2000" dirty="0">
                <a:solidFill>
                  <a:srgbClr val="38761D"/>
                </a:solidFill>
                <a:latin typeface="Arial" panose="020B0604020202020204" pitchFamily="34" charset="0"/>
              </a:rPr>
              <a:t>c. repetition</a:t>
            </a:r>
          </a:p>
          <a:p>
            <a:r>
              <a:rPr lang="en-US" sz="2000" dirty="0">
                <a:solidFill>
                  <a:srgbClr val="38761D"/>
                </a:solidFill>
                <a:latin typeface="Arial" panose="020B0604020202020204" pitchFamily="34" charset="0"/>
              </a:rPr>
              <a:t>d. verbal irony</a:t>
            </a:r>
            <a:endParaRPr lang="en-US" sz="2000" b="0" i="0" dirty="0">
              <a:solidFill>
                <a:srgbClr val="38761D"/>
              </a:solidFill>
              <a:effectLst/>
              <a:latin typeface="Arial" panose="020B0604020202020204" pitchFamily="34" charset="0"/>
            </a:endParaRPr>
          </a:p>
        </p:txBody>
      </p:sp>
    </p:spTree>
    <p:extLst>
      <p:ext uri="{BB962C8B-B14F-4D97-AF65-F5344CB8AC3E}">
        <p14:creationId xmlns:p14="http://schemas.microsoft.com/office/powerpoint/2010/main" val="2472356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0" y="414835"/>
            <a:ext cx="11278971" cy="6306639"/>
          </a:xfrm>
        </p:spPr>
        <p:txBody>
          <a:bodyPr>
            <a:normAutofit/>
          </a:bodyPr>
          <a:lstStyle/>
          <a:p>
            <a:pPr marL="0" indent="0">
              <a:buNone/>
            </a:pPr>
            <a:r>
              <a:rPr lang="en-US" dirty="0"/>
              <a:t>Look at the picture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What literary term is this </a:t>
            </a:r>
          </a:p>
          <a:p>
            <a:pPr marL="0" indent="0">
              <a:buNone/>
            </a:pPr>
            <a:r>
              <a:rPr lang="en-US" dirty="0"/>
              <a:t>an example of?</a:t>
            </a:r>
          </a:p>
          <a:p>
            <a:pPr marL="0" indent="0">
              <a:buNone/>
            </a:pPr>
            <a:endParaRPr lang="en-US" dirty="0"/>
          </a:p>
          <a:p>
            <a:pPr marL="0" indent="0">
              <a:buNone/>
            </a:pPr>
            <a:r>
              <a:rPr lang="en-US" dirty="0"/>
              <a:t>a. personification</a:t>
            </a:r>
          </a:p>
          <a:p>
            <a:pPr marL="0" indent="0">
              <a:buNone/>
            </a:pPr>
            <a:r>
              <a:rPr lang="en-US" dirty="0"/>
              <a:t>b. alliteration</a:t>
            </a:r>
          </a:p>
          <a:p>
            <a:pPr marL="0" indent="0">
              <a:buNone/>
            </a:pPr>
            <a:r>
              <a:rPr lang="en-US" dirty="0"/>
              <a:t>c. pun</a:t>
            </a:r>
          </a:p>
          <a:p>
            <a:pPr marL="0" indent="0">
              <a:buNone/>
            </a:pPr>
            <a:r>
              <a:rPr lang="en-US" dirty="0"/>
              <a:t>d. irony</a:t>
            </a:r>
          </a:p>
        </p:txBody>
      </p:sp>
      <p:sp>
        <p:nvSpPr>
          <p:cNvPr id="6" name="Slide Number Placeholder 5"/>
          <p:cNvSpPr>
            <a:spLocks noGrp="1"/>
          </p:cNvSpPr>
          <p:nvPr>
            <p:ph type="sldNum" sz="quarter" idx="12"/>
          </p:nvPr>
        </p:nvSpPr>
        <p:spPr/>
        <p:txBody>
          <a:bodyPr/>
          <a:lstStyle/>
          <a:p>
            <a:fld id="{CD151EC1-9840-4955-8D45-2700FC0D4BEF}" type="slidenum">
              <a:rPr lang="en-US" smtClean="0"/>
              <a:t>43</a:t>
            </a:fld>
            <a:endParaRPr lang="en-US" dirty="0"/>
          </a:p>
        </p:txBody>
      </p:sp>
      <p:pic>
        <p:nvPicPr>
          <p:cNvPr id="1026" name="Picture 2" descr="http://2.bp.blogspot.com/-q4HCYC6Vuv4/TWUxeeqs6PI/AAAAAAAAAaQ/asmvRP4QreY/s1600/media1.jpeg">
            <a:extLst>
              <a:ext uri="{FF2B5EF4-FFF2-40B4-BE49-F238E27FC236}">
                <a16:creationId xmlns:a16="http://schemas.microsoft.com/office/drawing/2014/main" id="{3B31BC46-9023-43EE-B8F9-A24B3D6F2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528093"/>
            <a:ext cx="7273357" cy="5455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252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solidFill>
                  <a:srgbClr val="0000FF"/>
                </a:solidFill>
                <a:latin typeface="Arial" panose="020B0604020202020204" pitchFamily="34" charset="0"/>
              </a:rPr>
              <a:t>In </a:t>
            </a:r>
            <a:r>
              <a:rPr lang="en-US" i="1" dirty="0">
                <a:solidFill>
                  <a:srgbClr val="0000FF"/>
                </a:solidFill>
                <a:latin typeface="Arial" panose="020B0604020202020204" pitchFamily="34" charset="0"/>
              </a:rPr>
              <a:t>All Quiet on the Western Front</a:t>
            </a:r>
            <a:r>
              <a:rPr lang="en-US" dirty="0">
                <a:solidFill>
                  <a:srgbClr val="0000FF"/>
                </a:solidFill>
                <a:latin typeface="Arial" panose="020B0604020202020204" pitchFamily="34" charset="0"/>
              </a:rPr>
              <a:t>, the company commander is counting how many men are left in the Second Company; "he ceases at thirty-two" men. And has a long pause before asking "anyone else?" </a:t>
            </a:r>
            <a:br>
              <a:rPr lang="en-US" dirty="0"/>
            </a:br>
            <a:br>
              <a:rPr lang="en-US" dirty="0">
                <a:solidFill>
                  <a:srgbClr val="0000FF"/>
                </a:solidFill>
                <a:latin typeface="Arial" panose="020B0604020202020204" pitchFamily="34" charset="0"/>
              </a:rPr>
            </a:br>
            <a:endParaRPr lang="en-US" dirty="0">
              <a:solidFill>
                <a:srgbClr val="222222"/>
              </a:solidFill>
              <a:latin typeface="Arial" panose="020B0604020202020204" pitchFamily="34" charset="0"/>
            </a:endParaRPr>
          </a:p>
          <a:p>
            <a:pPr marL="0" indent="0">
              <a:buNone/>
            </a:pPr>
            <a:r>
              <a:rPr lang="en-US" dirty="0">
                <a:solidFill>
                  <a:srgbClr val="222222"/>
                </a:solidFill>
                <a:latin typeface="Arial" panose="020B0604020202020204" pitchFamily="34" charset="0"/>
              </a:rPr>
              <a:t>What kind of tone is Remarque </a:t>
            </a:r>
          </a:p>
          <a:p>
            <a:pPr marL="0" indent="0">
              <a:buNone/>
            </a:pPr>
            <a:r>
              <a:rPr lang="en-US" dirty="0">
                <a:solidFill>
                  <a:srgbClr val="222222"/>
                </a:solidFill>
                <a:latin typeface="Arial" panose="020B0604020202020204" pitchFamily="34" charset="0"/>
              </a:rPr>
              <a:t>using in this?</a:t>
            </a:r>
            <a:br>
              <a:rPr lang="en-US" dirty="0">
                <a:solidFill>
                  <a:srgbClr val="222222"/>
                </a:solidFill>
                <a:latin typeface="Arial" panose="020B0604020202020204" pitchFamily="34" charset="0"/>
              </a:rPr>
            </a:br>
            <a:br>
              <a:rPr lang="en-US" dirty="0">
                <a:solidFill>
                  <a:srgbClr val="222222"/>
                </a:solidFill>
                <a:latin typeface="Arial" panose="020B0604020202020204" pitchFamily="34" charset="0"/>
              </a:rPr>
            </a:br>
            <a:r>
              <a:rPr lang="en-US" dirty="0">
                <a:solidFill>
                  <a:srgbClr val="38761D"/>
                </a:solidFill>
                <a:latin typeface="Arial" panose="020B0604020202020204" pitchFamily="34" charset="0"/>
              </a:rPr>
              <a:t>a. happy</a:t>
            </a:r>
            <a:br>
              <a:rPr lang="en-US" dirty="0">
                <a:solidFill>
                  <a:srgbClr val="222222"/>
                </a:solidFill>
                <a:latin typeface="Arial" panose="020B0604020202020204" pitchFamily="34" charset="0"/>
              </a:rPr>
            </a:br>
            <a:r>
              <a:rPr lang="en-US" dirty="0">
                <a:solidFill>
                  <a:srgbClr val="38761D"/>
                </a:solidFill>
                <a:latin typeface="Arial" panose="020B0604020202020204" pitchFamily="34" charset="0"/>
              </a:rPr>
              <a:t>b. angry</a:t>
            </a:r>
            <a:br>
              <a:rPr lang="en-US" dirty="0">
                <a:solidFill>
                  <a:srgbClr val="38761D"/>
                </a:solidFill>
                <a:latin typeface="Arial" panose="020B0604020202020204" pitchFamily="34" charset="0"/>
              </a:rPr>
            </a:br>
            <a:r>
              <a:rPr lang="en-US" dirty="0">
                <a:solidFill>
                  <a:srgbClr val="38761D"/>
                </a:solidFill>
                <a:latin typeface="Arial" panose="020B0604020202020204" pitchFamily="34" charset="0"/>
              </a:rPr>
              <a:t>c. confused</a:t>
            </a:r>
            <a:br>
              <a:rPr lang="en-US" dirty="0">
                <a:solidFill>
                  <a:srgbClr val="38761D"/>
                </a:solidFill>
                <a:latin typeface="Arial" panose="020B0604020202020204" pitchFamily="34" charset="0"/>
              </a:rPr>
            </a:br>
            <a:r>
              <a:rPr lang="en-US" dirty="0">
                <a:solidFill>
                  <a:srgbClr val="38761D"/>
                </a:solidFill>
                <a:latin typeface="Arial" panose="020B0604020202020204" pitchFamily="34" charset="0"/>
              </a:rPr>
              <a:t>d. shocked</a:t>
            </a:r>
            <a:endParaRPr lang="en-US" dirty="0">
              <a:solidFill>
                <a:srgbClr val="222222"/>
              </a:solidFill>
              <a:latin typeface="Arial" panose="020B0604020202020204" pitchFamily="34"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44</a:t>
            </a:fld>
            <a:endParaRPr lang="en-US"/>
          </a:p>
        </p:txBody>
      </p:sp>
      <p:pic>
        <p:nvPicPr>
          <p:cNvPr id="2050" name="Picture 2" descr="http://2.bp.blogspot.com/-taIWB-YVDPw/UZYlehIBupI/AAAAAAAABJc/ScD2WxZ4GtA/s1600/quiet.jpg">
            <a:extLst>
              <a:ext uri="{FF2B5EF4-FFF2-40B4-BE49-F238E27FC236}">
                <a16:creationId xmlns:a16="http://schemas.microsoft.com/office/drawing/2014/main" id="{F7989C1E-B234-4210-A6ED-225F8DD7F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9136" y="2052658"/>
            <a:ext cx="5458356" cy="408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403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fontScale="92500" lnSpcReduction="20000"/>
          </a:bodyPr>
          <a:lstStyle/>
          <a:p>
            <a:pPr marL="0" indent="0">
              <a:buNone/>
            </a:pPr>
            <a:r>
              <a:rPr lang="en-US" sz="4600" b="1" dirty="0">
                <a:solidFill>
                  <a:srgbClr val="0070C0"/>
                </a:solidFill>
              </a:rPr>
              <a:t>A Sad Love Story</a:t>
            </a:r>
          </a:p>
          <a:p>
            <a:pPr marL="0" indent="0">
              <a:buNone/>
            </a:pPr>
            <a:endParaRPr lang="en-US" dirty="0"/>
          </a:p>
          <a:p>
            <a:pPr marL="0" indent="0">
              <a:buNone/>
            </a:pPr>
            <a:r>
              <a:rPr lang="en-US" dirty="0"/>
              <a:t>Read the passage below:</a:t>
            </a:r>
          </a:p>
          <a:p>
            <a:pPr marL="0" indent="0">
              <a:buNone/>
            </a:pPr>
            <a:endParaRPr lang="en-US" dirty="0"/>
          </a:p>
          <a:p>
            <a:pPr marL="0" indent="0">
              <a:buNone/>
            </a:pPr>
            <a:r>
              <a:rPr lang="en-US" dirty="0"/>
              <a:t>	She had a boyfriend with a wooden leg, but she had to break it off.</a:t>
            </a:r>
          </a:p>
          <a:p>
            <a:pPr marL="0" indent="0">
              <a:buNone/>
            </a:pPr>
            <a:endParaRPr lang="en-US" dirty="0"/>
          </a:p>
          <a:p>
            <a:pPr marL="0" indent="0">
              <a:buNone/>
            </a:pPr>
            <a:endParaRPr lang="en-US" dirty="0"/>
          </a:p>
          <a:p>
            <a:pPr marL="0" indent="0">
              <a:buNone/>
            </a:pPr>
            <a:r>
              <a:rPr lang="en-US" dirty="0"/>
              <a:t>This is an example of a(n):</a:t>
            </a:r>
          </a:p>
          <a:p>
            <a:pPr marL="0" indent="0">
              <a:buNone/>
            </a:pPr>
            <a:endParaRPr lang="en-US" dirty="0"/>
          </a:p>
          <a:p>
            <a:pPr marL="0" indent="0">
              <a:buNone/>
            </a:pPr>
            <a:r>
              <a:rPr lang="en-US" dirty="0"/>
              <a:t>a. alliteration              </a:t>
            </a:r>
          </a:p>
          <a:p>
            <a:pPr marL="0" indent="0">
              <a:buNone/>
            </a:pPr>
            <a:r>
              <a:rPr lang="en-US" dirty="0"/>
              <a:t>b. pun        </a:t>
            </a:r>
          </a:p>
          <a:p>
            <a:pPr marL="0" indent="0">
              <a:buNone/>
            </a:pPr>
            <a:r>
              <a:rPr lang="en-US" dirty="0"/>
              <a:t>c. hyperbole</a:t>
            </a:r>
          </a:p>
          <a:p>
            <a:pPr marL="0" indent="0">
              <a:buNone/>
            </a:pPr>
            <a:r>
              <a:rPr lang="en-US" dirty="0"/>
              <a:t>d. personification </a:t>
            </a:r>
          </a:p>
        </p:txBody>
      </p:sp>
      <p:sp>
        <p:nvSpPr>
          <p:cNvPr id="6" name="Slide Number Placeholder 5"/>
          <p:cNvSpPr>
            <a:spLocks noGrp="1"/>
          </p:cNvSpPr>
          <p:nvPr>
            <p:ph type="sldNum" sz="quarter" idx="12"/>
          </p:nvPr>
        </p:nvSpPr>
        <p:spPr/>
        <p:txBody>
          <a:bodyPr/>
          <a:lstStyle/>
          <a:p>
            <a:fld id="{CD151EC1-9840-4955-8D45-2700FC0D4BEF}" type="slidenum">
              <a:rPr lang="en-US" smtClean="0"/>
              <a:t>45</a:t>
            </a:fld>
            <a:endParaRPr lang="en-US"/>
          </a:p>
        </p:txBody>
      </p:sp>
    </p:spTree>
    <p:extLst>
      <p:ext uri="{BB962C8B-B14F-4D97-AF65-F5344CB8AC3E}">
        <p14:creationId xmlns:p14="http://schemas.microsoft.com/office/powerpoint/2010/main" val="368549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Read the passage from </a:t>
            </a:r>
            <a:r>
              <a:rPr lang="en-US" i="1" dirty="0"/>
              <a:t>All Quiet on the Western Front</a:t>
            </a:r>
            <a:r>
              <a:rPr lang="en-US" dirty="0"/>
              <a:t> by Remarque:</a:t>
            </a:r>
            <a:br>
              <a:rPr lang="en-US" dirty="0"/>
            </a:br>
            <a:br>
              <a:rPr lang="en-US" dirty="0"/>
            </a:br>
            <a:r>
              <a:rPr lang="en-US" dirty="0"/>
              <a:t>"I open my eyes- my fingers grasp a sleeve, an arm. A wounded man? I yell at him- no answer- a dead man. My hand gropes farther, splinters of wood- now I remember again that we are lying in the graveyard....I crawl still farther under the coffin, it shall protect me; though Death himself lies in it."</a:t>
            </a:r>
            <a:br>
              <a:rPr lang="en-US" dirty="0"/>
            </a:br>
            <a:br>
              <a:rPr lang="en-US" dirty="0"/>
            </a:br>
            <a:r>
              <a:rPr lang="en-US" dirty="0"/>
              <a:t>What literary device is used to show the speaker's determination?</a:t>
            </a:r>
            <a:br>
              <a:rPr lang="en-US" dirty="0"/>
            </a:br>
            <a:br>
              <a:rPr lang="en-US" dirty="0"/>
            </a:br>
            <a:r>
              <a:rPr lang="en-US" dirty="0">
                <a:solidFill>
                  <a:schemeClr val="accent6">
                    <a:lumMod val="75000"/>
                  </a:schemeClr>
                </a:solidFill>
              </a:rPr>
              <a:t>a. alliteration</a:t>
            </a:r>
            <a:br>
              <a:rPr lang="en-US" dirty="0">
                <a:solidFill>
                  <a:schemeClr val="accent6">
                    <a:lumMod val="75000"/>
                  </a:schemeClr>
                </a:solidFill>
              </a:rPr>
            </a:br>
            <a:r>
              <a:rPr lang="en-US" dirty="0">
                <a:solidFill>
                  <a:schemeClr val="accent6">
                    <a:lumMod val="75000"/>
                  </a:schemeClr>
                </a:solidFill>
              </a:rPr>
              <a:t>b. irony</a:t>
            </a:r>
            <a:br>
              <a:rPr lang="en-US" dirty="0">
                <a:solidFill>
                  <a:schemeClr val="accent6">
                    <a:lumMod val="75000"/>
                  </a:schemeClr>
                </a:solidFill>
              </a:rPr>
            </a:br>
            <a:r>
              <a:rPr lang="en-US" dirty="0">
                <a:solidFill>
                  <a:schemeClr val="accent6">
                    <a:lumMod val="75000"/>
                  </a:schemeClr>
                </a:solidFill>
              </a:rPr>
              <a:t>c. metaphor</a:t>
            </a:r>
            <a:br>
              <a:rPr lang="en-US" dirty="0">
                <a:solidFill>
                  <a:schemeClr val="accent6">
                    <a:lumMod val="75000"/>
                  </a:schemeClr>
                </a:solidFill>
              </a:rPr>
            </a:br>
            <a:r>
              <a:rPr lang="en-US" dirty="0">
                <a:solidFill>
                  <a:schemeClr val="accent6">
                    <a:lumMod val="75000"/>
                  </a:schemeClr>
                </a:solidFill>
              </a:rPr>
              <a:t>d. personification</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46</a:t>
            </a:fld>
            <a:endParaRPr lang="en-US"/>
          </a:p>
        </p:txBody>
      </p:sp>
    </p:spTree>
    <p:extLst>
      <p:ext uri="{BB962C8B-B14F-4D97-AF65-F5344CB8AC3E}">
        <p14:creationId xmlns:p14="http://schemas.microsoft.com/office/powerpoint/2010/main" val="1964501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06" y="140256"/>
            <a:ext cx="7395594" cy="6581219"/>
          </a:xfrm>
        </p:spPr>
        <p:txBody>
          <a:bodyPr>
            <a:normAutofit lnSpcReduction="10000"/>
          </a:bodyPr>
          <a:lstStyle/>
          <a:p>
            <a:pPr marL="0" indent="0">
              <a:buNone/>
            </a:pPr>
            <a:r>
              <a:rPr lang="en-US" dirty="0"/>
              <a:t>Look at this movie poster:  </a:t>
            </a:r>
          </a:p>
          <a:p>
            <a:pPr marL="0" indent="0">
              <a:buNone/>
            </a:pPr>
            <a:endParaRPr lang="en-US" dirty="0"/>
          </a:p>
          <a:p>
            <a:pPr marL="0" indent="0">
              <a:buNone/>
            </a:pPr>
            <a:r>
              <a:rPr lang="en-US" dirty="0"/>
              <a:t>If you look carefully, you'll see that the title is not </a:t>
            </a:r>
            <a:r>
              <a:rPr lang="en-US" u="sng" dirty="0"/>
              <a:t>Harry Potter and the Sorcerer's Stone</a:t>
            </a:r>
            <a:r>
              <a:rPr lang="en-US" dirty="0"/>
              <a:t>, but instead, </a:t>
            </a:r>
            <a:r>
              <a:rPr lang="en-US" u="sng" dirty="0"/>
              <a:t>Harry Potter and the Philosopher's Stone</a:t>
            </a:r>
            <a:r>
              <a:rPr lang="en-US" i="1" dirty="0"/>
              <a:t>.  </a:t>
            </a:r>
          </a:p>
          <a:p>
            <a:pPr marL="0" indent="0">
              <a:buNone/>
            </a:pPr>
            <a:r>
              <a:rPr lang="en-US" dirty="0"/>
              <a:t>This is the original title by the book's author, J. K. Rowling.  </a:t>
            </a:r>
          </a:p>
          <a:p>
            <a:pPr marL="0" indent="0">
              <a:buNone/>
            </a:pPr>
            <a:r>
              <a:rPr lang="en-US" dirty="0"/>
              <a:t>When this book was published in England, the title was kept.  </a:t>
            </a:r>
          </a:p>
          <a:p>
            <a:pPr marL="0" indent="0">
              <a:buNone/>
            </a:pPr>
            <a:r>
              <a:rPr lang="en-US" dirty="0"/>
              <a:t>When the book was published in the United States, the title was changed to </a:t>
            </a:r>
            <a:r>
              <a:rPr lang="en-US" u="sng" dirty="0"/>
              <a:t>the Sorcerer's Stone</a:t>
            </a:r>
            <a:r>
              <a:rPr lang="en-US" dirty="0"/>
              <a:t>.  </a:t>
            </a:r>
          </a:p>
          <a:p>
            <a:pPr marL="0" indent="0">
              <a:buNone/>
            </a:pPr>
            <a:endParaRPr lang="en-US" dirty="0"/>
          </a:p>
          <a:p>
            <a:pPr marL="0" indent="0">
              <a:buNone/>
            </a:pPr>
            <a:r>
              <a:rPr lang="en-US" dirty="0"/>
              <a:t>What is the </a:t>
            </a:r>
            <a:r>
              <a:rPr lang="en-US" b="1" dirty="0"/>
              <a:t>best reason </a:t>
            </a:r>
            <a:r>
              <a:rPr lang="en-US" dirty="0"/>
              <a:t>why this change was made?</a:t>
            </a:r>
          </a:p>
        </p:txBody>
      </p:sp>
      <p:sp>
        <p:nvSpPr>
          <p:cNvPr id="6" name="Slide Number Placeholder 5"/>
          <p:cNvSpPr>
            <a:spLocks noGrp="1"/>
          </p:cNvSpPr>
          <p:nvPr>
            <p:ph type="sldNum" sz="quarter" idx="12"/>
          </p:nvPr>
        </p:nvSpPr>
        <p:spPr/>
        <p:txBody>
          <a:bodyPr/>
          <a:lstStyle/>
          <a:p>
            <a:fld id="{CD151EC1-9840-4955-8D45-2700FC0D4BEF}" type="slidenum">
              <a:rPr lang="en-US" smtClean="0"/>
              <a:t>47</a:t>
            </a:fld>
            <a:endParaRPr lang="en-US"/>
          </a:p>
        </p:txBody>
      </p:sp>
      <p:pic>
        <p:nvPicPr>
          <p:cNvPr id="4098" name="Picture 2" descr="http://2.bp.blogspot.com/_jJSDB1XkZyc/TLSuKgf-HEI/AAAAAAAAAWY/wfvtfm8Jxik/s1600/HarryPotterPhilosophersStone1.jpg">
            <a:extLst>
              <a:ext uri="{FF2B5EF4-FFF2-40B4-BE49-F238E27FC236}">
                <a16:creationId xmlns:a16="http://schemas.microsoft.com/office/drawing/2014/main" id="{939559EB-9D4B-4ED8-9FD5-4F1FED8DA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308" y="290658"/>
            <a:ext cx="4170892" cy="615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9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515600" cy="5620204"/>
          </a:xfrm>
        </p:spPr>
        <p:txBody>
          <a:bodyPr>
            <a:normAutofit lnSpcReduction="10000"/>
          </a:bodyPr>
          <a:lstStyle/>
          <a:p>
            <a:pPr marL="0" indent="0">
              <a:lnSpc>
                <a:spcPct val="100000"/>
              </a:lnSpc>
              <a:buNone/>
            </a:pPr>
            <a:r>
              <a:rPr lang="en-US" dirty="0"/>
              <a:t>In the play, “Oedipus Rex,” the king is visited by an elderly Messenger from a distant land with important news.</a:t>
            </a:r>
            <a:br>
              <a:rPr lang="en-US" dirty="0"/>
            </a:br>
            <a:br>
              <a:rPr lang="en-US" dirty="0"/>
            </a:br>
            <a:r>
              <a:rPr lang="en-US" b="1" dirty="0"/>
              <a:t>Oedipus</a:t>
            </a:r>
            <a:r>
              <a:rPr lang="en-US" dirty="0"/>
              <a:t>- “Never, I will never go near my parents.”</a:t>
            </a:r>
            <a:br>
              <a:rPr lang="en-US" dirty="0"/>
            </a:br>
            <a:r>
              <a:rPr lang="en-US" b="1" dirty="0"/>
              <a:t>Messenger</a:t>
            </a:r>
            <a:r>
              <a:rPr lang="en-US" dirty="0"/>
              <a:t>- “My boy, it is clear, you don’t know what you’re doing.” </a:t>
            </a:r>
            <a:br>
              <a:rPr lang="en-US" dirty="0"/>
            </a:br>
            <a:br>
              <a:rPr lang="en-US" dirty="0"/>
            </a:br>
            <a:br>
              <a:rPr lang="en-US" dirty="0"/>
            </a:br>
            <a:r>
              <a:rPr lang="en-US" dirty="0"/>
              <a:t>Why does the Messenger refer to Oedipus as “my boy?”</a:t>
            </a:r>
            <a:br>
              <a:rPr lang="en-US" dirty="0"/>
            </a:br>
            <a:br>
              <a:rPr lang="en-US" dirty="0"/>
            </a:br>
            <a:r>
              <a:rPr lang="en-US" dirty="0"/>
              <a:t>A. The messenger knows that Oedipus is male</a:t>
            </a:r>
            <a:br>
              <a:rPr lang="en-US" dirty="0"/>
            </a:br>
            <a:r>
              <a:rPr lang="en-US" dirty="0"/>
              <a:t>B. Oedipus is actually a child</a:t>
            </a:r>
            <a:br>
              <a:rPr lang="en-US" dirty="0"/>
            </a:br>
            <a:r>
              <a:rPr lang="en-US" dirty="0"/>
              <a:t>C. The messenger has knowledge of events</a:t>
            </a:r>
          </a:p>
          <a:p>
            <a:pPr marL="0" indent="0">
              <a:lnSpc>
                <a:spcPct val="100000"/>
              </a:lnSpc>
              <a:buNone/>
            </a:pPr>
            <a:r>
              <a:rPr lang="en-US" dirty="0"/>
              <a:t>     that Oedipus does not know</a:t>
            </a:r>
            <a:br>
              <a:rPr lang="en-US" dirty="0"/>
            </a:br>
            <a:r>
              <a:rPr lang="en-US" dirty="0"/>
              <a:t>D. The messenger knows that Oedipus is a Momma’s boy</a:t>
            </a:r>
          </a:p>
        </p:txBody>
      </p:sp>
      <p:sp>
        <p:nvSpPr>
          <p:cNvPr id="6" name="Slide Number Placeholder 5"/>
          <p:cNvSpPr>
            <a:spLocks noGrp="1"/>
          </p:cNvSpPr>
          <p:nvPr>
            <p:ph type="sldNum" sz="quarter" idx="12"/>
          </p:nvPr>
        </p:nvSpPr>
        <p:spPr/>
        <p:txBody>
          <a:bodyPr/>
          <a:lstStyle/>
          <a:p>
            <a:fld id="{CD151EC1-9840-4955-8D45-2700FC0D4BEF}" type="slidenum">
              <a:rPr lang="en-US" smtClean="0"/>
              <a:t>48</a:t>
            </a:fld>
            <a:endParaRPr lang="en-US"/>
          </a:p>
        </p:txBody>
      </p:sp>
      <p:pic>
        <p:nvPicPr>
          <p:cNvPr id="6146" name="Picture 2" descr="http://www.lordalford.com/10grade/greekroman/tattoo%20cartoon.jpg">
            <a:extLst>
              <a:ext uri="{FF2B5EF4-FFF2-40B4-BE49-F238E27FC236}">
                <a16:creationId xmlns:a16="http://schemas.microsoft.com/office/drawing/2014/main" id="{2A06C115-0682-4498-84DE-51F422677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2810102"/>
            <a:ext cx="3810000"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138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1163004" cy="6041382"/>
          </a:xfrm>
        </p:spPr>
        <p:txBody>
          <a:bodyPr>
            <a:normAutofit fontScale="92500" lnSpcReduction="20000"/>
          </a:bodyPr>
          <a:lstStyle/>
          <a:p>
            <a:pPr marL="0" indent="0">
              <a:buNone/>
            </a:pPr>
            <a:r>
              <a:rPr lang="en-US" b="1" dirty="0">
                <a:solidFill>
                  <a:srgbClr val="0000FF"/>
                </a:solidFill>
                <a:latin typeface="Arial" panose="020B0604020202020204" pitchFamily="34" charset="0"/>
              </a:rPr>
              <a:t>The Bundle of Sticks</a:t>
            </a:r>
            <a:br>
              <a:rPr lang="en-US" dirty="0"/>
            </a:br>
            <a:br>
              <a:rPr lang="en-US" dirty="0">
                <a:solidFill>
                  <a:srgbClr val="0000FF"/>
                </a:solidFill>
                <a:latin typeface="Arial" panose="020B0604020202020204" pitchFamily="34" charset="0"/>
              </a:rPr>
            </a:br>
            <a:br>
              <a:rPr lang="en-US" dirty="0"/>
            </a:br>
            <a:r>
              <a:rPr lang="en-US" dirty="0">
                <a:solidFill>
                  <a:srgbClr val="0000FF"/>
                </a:solidFill>
                <a:latin typeface="Arial" panose="020B0604020202020204" pitchFamily="34" charset="0"/>
              </a:rPr>
              <a:t>An old man on the point of death summoned his sons around him to give them some parting advice. He ordered his servants to bring in a bundle of sticks, and said to his eldest son: "Break it." The son strained and strained, but with all his efforts </a:t>
            </a:r>
            <a:r>
              <a:rPr lang="en-US" dirty="0" err="1">
                <a:solidFill>
                  <a:srgbClr val="0000FF"/>
                </a:solidFill>
                <a:latin typeface="Arial" panose="020B0604020202020204" pitchFamily="34" charset="0"/>
              </a:rPr>
              <a:t>wasunable</a:t>
            </a:r>
            <a:r>
              <a:rPr lang="en-US" dirty="0">
                <a:solidFill>
                  <a:srgbClr val="0000FF"/>
                </a:solidFill>
                <a:latin typeface="Arial" panose="020B0604020202020204" pitchFamily="34" charset="0"/>
              </a:rPr>
              <a:t> to break the bundle. The other sons also tried, but none of them was successful. "Untie the bundle," said the father, "and each of you take a stick." When they had done so, he called out to them: "Now, break," and each stick was easily broken. "You see my meaning," said their father.</a:t>
            </a:r>
            <a:br>
              <a:rPr lang="en-US" dirty="0"/>
            </a:br>
            <a:br>
              <a:rPr lang="en-US" dirty="0"/>
            </a:br>
            <a:br>
              <a:rPr lang="en-US" dirty="0"/>
            </a:br>
            <a:r>
              <a:rPr lang="en-US" dirty="0">
                <a:solidFill>
                  <a:srgbClr val="000000"/>
                </a:solidFill>
                <a:latin typeface="Arial" panose="020B0604020202020204" pitchFamily="34" charset="0"/>
              </a:rPr>
              <a:t>What is his meaning?</a:t>
            </a:r>
          </a:p>
          <a:p>
            <a:pPr marL="0" indent="0">
              <a:buNone/>
            </a:pPr>
            <a:br>
              <a:rPr lang="en-US" dirty="0"/>
            </a:br>
            <a:r>
              <a:rPr lang="en-US" dirty="0">
                <a:solidFill>
                  <a:srgbClr val="38761D"/>
                </a:solidFill>
                <a:latin typeface="Arial" panose="020B0604020202020204" pitchFamily="34" charset="0"/>
              </a:rPr>
              <a:t>a. together you are stronger</a:t>
            </a:r>
            <a:br>
              <a:rPr lang="en-US" dirty="0"/>
            </a:br>
            <a:r>
              <a:rPr lang="en-US" dirty="0">
                <a:solidFill>
                  <a:srgbClr val="38761D"/>
                </a:solidFill>
                <a:latin typeface="Arial" panose="020B0604020202020204" pitchFamily="34" charset="0"/>
              </a:rPr>
              <a:t>b. you will all die like me one day no matter how strong you are</a:t>
            </a:r>
            <a:br>
              <a:rPr lang="en-US" dirty="0"/>
            </a:br>
            <a:r>
              <a:rPr lang="en-US" dirty="0">
                <a:solidFill>
                  <a:srgbClr val="38761D"/>
                </a:solidFill>
                <a:latin typeface="Arial" panose="020B0604020202020204" pitchFamily="34" charset="0"/>
              </a:rPr>
              <a:t>c. life stinks</a:t>
            </a:r>
            <a:br>
              <a:rPr lang="en-US" dirty="0"/>
            </a:br>
            <a:r>
              <a:rPr lang="en-US" dirty="0">
                <a:solidFill>
                  <a:srgbClr val="38761D"/>
                </a:solidFill>
                <a:latin typeface="Arial" panose="020B0604020202020204" pitchFamily="34" charset="0"/>
              </a:rPr>
              <a:t>d. it is a shame to break good things</a:t>
            </a: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49</a:t>
            </a:fld>
            <a:endParaRPr lang="en-US"/>
          </a:p>
        </p:txBody>
      </p:sp>
    </p:spTree>
    <p:extLst>
      <p:ext uri="{BB962C8B-B14F-4D97-AF65-F5344CB8AC3E}">
        <p14:creationId xmlns:p14="http://schemas.microsoft.com/office/powerpoint/2010/main" val="315613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5"/>
            <a:ext cx="10515600" cy="6177553"/>
          </a:xfrm>
        </p:spPr>
        <p:txBody>
          <a:bodyPr>
            <a:normAutofit/>
          </a:bodyPr>
          <a:lstStyle/>
          <a:p>
            <a:pPr marL="0" indent="0">
              <a:buNone/>
            </a:pPr>
            <a:r>
              <a:rPr lang="en-US" dirty="0"/>
              <a:t>Determine the meaning of the bold-faced word based on how it is used in the sentence.  On your paper, write a short definition in the first column, and then write the clue(s) that most helped you in the second column.</a:t>
            </a:r>
          </a:p>
          <a:p>
            <a:pPr marL="0" indent="0">
              <a:buNone/>
            </a:pPr>
            <a:endParaRPr lang="en-US" dirty="0"/>
          </a:p>
          <a:p>
            <a:pPr marL="0" indent="0">
              <a:buNone/>
            </a:pPr>
            <a:r>
              <a:rPr lang="en-US" dirty="0"/>
              <a:t>Ms. Witherspoon was shocked that the snickering bill collector was </a:t>
            </a:r>
            <a:r>
              <a:rPr lang="en-US" b="1" dirty="0"/>
              <a:t>brazen</a:t>
            </a:r>
            <a:r>
              <a:rPr lang="en-US" dirty="0"/>
              <a:t> enough to rest his feet on the antique grand piano, with his shoes on of all things, while she ran to get her checkbook.</a:t>
            </a:r>
          </a:p>
          <a:p>
            <a:pPr marL="0" indent="0">
              <a:buNone/>
            </a:pPr>
            <a:endParaRPr lang="en-US" dirty="0"/>
          </a:p>
          <a:p>
            <a:pPr marL="514350" indent="-514350">
              <a:buAutoNum type="alphaLcPeriod"/>
            </a:pPr>
            <a:r>
              <a:rPr lang="en-US" dirty="0"/>
              <a:t>happy</a:t>
            </a:r>
          </a:p>
          <a:p>
            <a:pPr marL="514350" indent="-514350">
              <a:buAutoNum type="alphaLcPeriod"/>
            </a:pPr>
            <a:r>
              <a:rPr lang="en-US" dirty="0"/>
              <a:t>determined</a:t>
            </a:r>
          </a:p>
          <a:p>
            <a:pPr marL="514350" indent="-514350">
              <a:buAutoNum type="alphaLcPeriod"/>
            </a:pPr>
            <a:r>
              <a:rPr lang="en-US" dirty="0"/>
              <a:t>comfortable</a:t>
            </a:r>
          </a:p>
          <a:p>
            <a:pPr marL="514350" indent="-514350">
              <a:buAutoNum type="alphaLcPeriod"/>
            </a:pPr>
            <a:r>
              <a:rPr lang="en-US" dirty="0"/>
              <a:t>bold</a:t>
            </a:r>
          </a:p>
          <a:p>
            <a:pPr marL="514350" indent="-514350">
              <a:buAutoNum type="alphaLcPeriod"/>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5</a:t>
            </a:fld>
            <a:endParaRPr lang="en-US"/>
          </a:p>
        </p:txBody>
      </p:sp>
    </p:spTree>
    <p:extLst>
      <p:ext uri="{BB962C8B-B14F-4D97-AF65-F5344CB8AC3E}">
        <p14:creationId xmlns:p14="http://schemas.microsoft.com/office/powerpoint/2010/main" val="18721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With all the </a:t>
            </a:r>
            <a:r>
              <a:rPr lang="en-US" dirty="0" err="1">
                <a:solidFill>
                  <a:srgbClr val="0C68D8"/>
                </a:solidFill>
              </a:rPr>
              <a:t>bombilation</a:t>
            </a:r>
            <a:r>
              <a:rPr lang="en-US" dirty="0"/>
              <a:t> of the students yelling, alarms ringing, and teachers crying, I could not hear the intercom tell us what we were supposed to be doing.</a:t>
            </a:r>
          </a:p>
          <a:p>
            <a:pPr marL="0" indent="0">
              <a:buNone/>
            </a:pPr>
            <a:endParaRPr lang="en-US" dirty="0"/>
          </a:p>
          <a:p>
            <a:pPr marL="0" indent="0">
              <a:buNone/>
            </a:pPr>
            <a:r>
              <a:rPr lang="en-US" dirty="0"/>
              <a:t>As used in the above passage, what does </a:t>
            </a:r>
            <a:r>
              <a:rPr lang="en-US" dirty="0" err="1">
                <a:solidFill>
                  <a:schemeClr val="accent5">
                    <a:lumMod val="75000"/>
                  </a:schemeClr>
                </a:solidFill>
              </a:rPr>
              <a:t>bombilation</a:t>
            </a:r>
            <a:r>
              <a:rPr lang="en-US" dirty="0"/>
              <a:t> mean? </a:t>
            </a:r>
          </a:p>
          <a:p>
            <a:pPr marL="0" indent="0">
              <a:buNone/>
            </a:pPr>
            <a:endParaRPr lang="en-US" dirty="0"/>
          </a:p>
          <a:p>
            <a:pPr marL="0" indent="0">
              <a:buNone/>
            </a:pPr>
            <a:r>
              <a:rPr lang="en-US" dirty="0"/>
              <a:t>a. an explosion</a:t>
            </a:r>
          </a:p>
          <a:p>
            <a:pPr marL="0" indent="0">
              <a:buNone/>
            </a:pPr>
            <a:r>
              <a:rPr lang="en-US" dirty="0"/>
              <a:t>b. large crowds</a:t>
            </a:r>
          </a:p>
          <a:p>
            <a:pPr marL="0" indent="0">
              <a:buNone/>
            </a:pPr>
            <a:r>
              <a:rPr lang="en-US" dirty="0"/>
              <a:t>c. mass chaos</a:t>
            </a:r>
          </a:p>
          <a:p>
            <a:pPr marL="0" indent="0">
              <a:buNone/>
            </a:pPr>
            <a:r>
              <a:rPr lang="en-US" dirty="0"/>
              <a:t>d. loud noises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50</a:t>
            </a:fld>
            <a:endParaRPr lang="en-US" dirty="0"/>
          </a:p>
        </p:txBody>
      </p:sp>
    </p:spTree>
    <p:extLst>
      <p:ext uri="{BB962C8B-B14F-4D97-AF65-F5344CB8AC3E}">
        <p14:creationId xmlns:p14="http://schemas.microsoft.com/office/powerpoint/2010/main" val="2303635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Read the following sentences:</a:t>
            </a:r>
            <a:br>
              <a:rPr lang="en-US" dirty="0"/>
            </a:br>
            <a:br>
              <a:rPr lang="en-US" dirty="0"/>
            </a:br>
            <a:r>
              <a:rPr lang="en-US" dirty="0"/>
              <a:t>I tried something that my mom made for dinner.  It was so awful that before I realized what I was doing, I </a:t>
            </a:r>
            <a:r>
              <a:rPr lang="en-US" u="sng" dirty="0"/>
              <a:t>expectorated</a:t>
            </a:r>
            <a:r>
              <a:rPr lang="en-US" dirty="0"/>
              <a:t> it.  My mom was furious with me.</a:t>
            </a:r>
            <a:br>
              <a:rPr lang="en-US" dirty="0"/>
            </a:br>
            <a:br>
              <a:rPr lang="en-US" dirty="0"/>
            </a:br>
            <a:r>
              <a:rPr lang="en-US" dirty="0"/>
              <a:t>The word </a:t>
            </a:r>
            <a:r>
              <a:rPr lang="en-US" u="sng" dirty="0"/>
              <a:t>expectorated</a:t>
            </a:r>
            <a:r>
              <a:rPr lang="en-US" dirty="0"/>
              <a:t> as used in the above sentence probably means:</a:t>
            </a:r>
            <a:br>
              <a:rPr lang="en-US" dirty="0"/>
            </a:br>
            <a:br>
              <a:rPr lang="en-US" dirty="0"/>
            </a:br>
            <a:r>
              <a:rPr lang="en-US" dirty="0"/>
              <a:t>a. threw up</a:t>
            </a:r>
            <a:br>
              <a:rPr lang="en-US" dirty="0"/>
            </a:br>
            <a:r>
              <a:rPr lang="en-US" dirty="0"/>
              <a:t>b. spit out</a:t>
            </a:r>
            <a:br>
              <a:rPr lang="en-US" dirty="0"/>
            </a:br>
            <a:r>
              <a:rPr lang="en-US" dirty="0"/>
              <a:t>c. swallowed</a:t>
            </a:r>
            <a:br>
              <a:rPr lang="en-US" dirty="0"/>
            </a:br>
            <a:r>
              <a:rPr lang="en-US" dirty="0"/>
              <a:t>d. chewed it up</a:t>
            </a:r>
          </a:p>
        </p:txBody>
      </p:sp>
      <p:sp>
        <p:nvSpPr>
          <p:cNvPr id="6" name="Slide Number Placeholder 5"/>
          <p:cNvSpPr>
            <a:spLocks noGrp="1"/>
          </p:cNvSpPr>
          <p:nvPr>
            <p:ph type="sldNum" sz="quarter" idx="12"/>
          </p:nvPr>
        </p:nvSpPr>
        <p:spPr/>
        <p:txBody>
          <a:bodyPr/>
          <a:lstStyle/>
          <a:p>
            <a:fld id="{CD151EC1-9840-4955-8D45-2700FC0D4BEF}" type="slidenum">
              <a:rPr lang="en-US" smtClean="0"/>
              <a:t>51</a:t>
            </a:fld>
            <a:endParaRPr lang="en-US"/>
          </a:p>
        </p:txBody>
      </p:sp>
    </p:spTree>
    <p:extLst>
      <p:ext uri="{BB962C8B-B14F-4D97-AF65-F5344CB8AC3E}">
        <p14:creationId xmlns:p14="http://schemas.microsoft.com/office/powerpoint/2010/main" val="10085065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D151EC1-9840-4955-8D45-2700FC0D4BEF}" type="slidenum">
              <a:rPr lang="en-US" smtClean="0"/>
              <a:t>52</a:t>
            </a:fld>
            <a:endParaRPr lang="en-US"/>
          </a:p>
        </p:txBody>
      </p:sp>
      <p:sp>
        <p:nvSpPr>
          <p:cNvPr id="2" name="Content Placeholder 1">
            <a:extLst>
              <a:ext uri="{FF2B5EF4-FFF2-40B4-BE49-F238E27FC236}">
                <a16:creationId xmlns:a16="http://schemas.microsoft.com/office/drawing/2014/main" id="{0BDA3C7F-3ED4-405F-B25C-A5DE2E71858F}"/>
              </a:ext>
            </a:extLst>
          </p:cNvPr>
          <p:cNvSpPr>
            <a:spLocks noGrp="1" noChangeArrowheads="1"/>
          </p:cNvSpPr>
          <p:nvPr>
            <p:ph idx="1"/>
          </p:nvPr>
        </p:nvSpPr>
        <p:spPr bwMode="auto">
          <a:xfrm>
            <a:off x="1029132" y="181223"/>
            <a:ext cx="9842067"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Read the following poem by Shel Silverstein from </a:t>
            </a:r>
            <a:r>
              <a:rPr kumimoji="0" lang="en-US" altLang="en-US" sz="2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Where the Sidewalk Ends</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br>
              <a:rPr kumimoji="0" lang="en-US" altLang="en-US" sz="2000" b="0" i="0" u="none" strike="noStrike" cap="none" normalizeH="0" baseline="0" dirty="0">
                <a:ln>
                  <a:noFill/>
                </a:ln>
                <a:solidFill>
                  <a:schemeClr val="tx1"/>
                </a:solidFill>
                <a:effectLst/>
              </a:rPr>
            </a:br>
            <a:b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br>
              <a:rPr kumimoji="0" lang="en-US" altLang="en-US" sz="20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chemeClr val="tx1"/>
                </a:solidFill>
                <a:effectLst/>
                <a:latin typeface="Arial" panose="020B0604020202020204" pitchFamily="34" charset="0"/>
              </a:rPr>
              <a:t>ALICE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She drank from a bottle called DRINK ME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And up she grew so tall,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She ate from a plate called TASTE ME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And down she shrank so small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And so she changed, while other folks </a:t>
            </a:r>
            <a:br>
              <a:rPr kumimoji="0" lang="en-US" altLang="en-US" sz="2000" b="0" i="0" u="none" strike="noStrike" cap="none" normalizeH="0" baseline="0" dirty="0">
                <a:ln>
                  <a:noFill/>
                </a:ln>
                <a:solidFill>
                  <a:schemeClr val="tx1"/>
                </a:solidFill>
                <a:effectLst/>
                <a:latin typeface="Arial" panose="020B0604020202020204" pitchFamily="34" charset="0"/>
              </a:rPr>
            </a:br>
            <a:r>
              <a:rPr kumimoji="0" lang="en-US" altLang="en-US" sz="2000" b="0" i="0" u="none" strike="noStrike" cap="none" normalizeH="0" baseline="0" dirty="0">
                <a:ln>
                  <a:noFill/>
                </a:ln>
                <a:solidFill>
                  <a:schemeClr val="tx1"/>
                </a:solidFill>
                <a:effectLst/>
                <a:latin typeface="Arial" panose="020B0604020202020204" pitchFamily="34" charset="0"/>
              </a:rPr>
              <a:t>Never tried </a:t>
            </a:r>
            <a:r>
              <a:rPr kumimoji="0" lang="en-US" altLang="en-US" sz="2000" b="0" i="0" u="none" strike="noStrike" cap="none" normalizeH="0" baseline="0" dirty="0" err="1">
                <a:ln>
                  <a:noFill/>
                </a:ln>
                <a:solidFill>
                  <a:schemeClr val="tx1"/>
                </a:solidFill>
                <a:effectLst/>
                <a:latin typeface="Arial" panose="020B0604020202020204" pitchFamily="34" charset="0"/>
              </a:rPr>
              <a:t>nothin</a:t>
            </a:r>
            <a:r>
              <a:rPr kumimoji="0" lang="en-US" altLang="en-US" sz="2000" b="0" i="0" u="none" strike="noStrike" cap="none" normalizeH="0" baseline="0" dirty="0">
                <a:ln>
                  <a:noFill/>
                </a:ln>
                <a:solidFill>
                  <a:schemeClr val="tx1"/>
                </a:solidFill>
                <a:effectLst/>
                <a:latin typeface="Arial" panose="020B0604020202020204" pitchFamily="34" charset="0"/>
              </a:rPr>
              <a:t>’ at all</a:t>
            </a:r>
            <a:br>
              <a:rPr kumimoji="0" lang="en-US" altLang="en-US" sz="2000" b="0" i="0" u="none" strike="noStrike" cap="none" normalizeH="0" baseline="0" dirty="0">
                <a:ln>
                  <a:noFill/>
                </a:ln>
                <a:solidFill>
                  <a:schemeClr val="tx1"/>
                </a:solidFill>
                <a:effectLst/>
                <a:latin typeface="Arial" panose="020B0604020202020204" pitchFamily="34"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The rhyme scheme of the poem is AB </a:t>
            </a:r>
            <a:r>
              <a:rPr kumimoji="0" lang="en-US" altLang="en-US" sz="2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AB</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CB.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Why does the author change the rhyme scheme in line 5? </a:t>
            </a:r>
            <a:br>
              <a:rPr kumimoji="0" lang="en-US" altLang="en-US" sz="2000" b="0" i="0" u="none" strike="noStrike" cap="none" normalizeH="0" baseline="0" dirty="0">
                <a:ln>
                  <a:noFill/>
                </a:ln>
                <a:solidFill>
                  <a:schemeClr val="tx1"/>
                </a:solidFill>
                <a:effectLst/>
              </a:rPr>
            </a:br>
            <a:b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r>
              <a:rPr kumimoji="0" lang="en-US" altLang="en-US" sz="20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a. He couldn't find another rhyme for ME.</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b. To draw attention to the poem's meaning.</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c. Because it is an allusion to </a:t>
            </a:r>
            <a:r>
              <a:rPr kumimoji="0" lang="en-US" altLang="en-US" sz="2000" b="0" i="1" u="none" strike="noStrike" cap="none" normalizeH="0" baseline="0" dirty="0">
                <a:ln>
                  <a:noFill/>
                </a:ln>
                <a:solidFill>
                  <a:srgbClr val="38761D"/>
                </a:solidFill>
                <a:effectLst/>
                <a:latin typeface="Arial" panose="020B0604020202020204" pitchFamily="34" charset="0"/>
                <a:cs typeface="Arial" panose="020B0604020202020204" pitchFamily="34" charset="0"/>
              </a:rPr>
              <a:t>Alice in Wonderland.</a:t>
            </a:r>
            <a:endParaRPr kumimoji="0" lang="en-US" altLang="en-US" sz="2000" b="0" i="0" u="none" strike="noStrike" cap="none" normalizeH="0" baseline="0" dirty="0">
              <a:ln>
                <a:noFill/>
              </a:ln>
              <a:solidFill>
                <a:srgbClr val="38761D"/>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38761D"/>
                </a:solidFill>
                <a:effectLst/>
                <a:latin typeface="Arial" panose="020B0604020202020204" pitchFamily="34" charset="0"/>
                <a:cs typeface="Arial" panose="020B0604020202020204" pitchFamily="34" charset="0"/>
              </a:rPr>
              <a:t>d. To change the pace of the poem.</a:t>
            </a:r>
            <a:r>
              <a:rPr kumimoji="0" lang="en-US" altLang="en-US" sz="2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br>
              <a:rPr kumimoji="0" lang="en-US" altLang="en-US" sz="800" b="0" i="0" u="none" strike="noStrike" cap="none" normalizeH="0" baseline="0" dirty="0">
                <a:ln>
                  <a:noFill/>
                </a:ln>
                <a:solidFill>
                  <a:schemeClr val="tx1"/>
                </a:solidFill>
                <a:effectLst/>
              </a:rPr>
            </a:br>
            <a:b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6790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lnSpcReduction="10000"/>
          </a:bodyPr>
          <a:lstStyle/>
          <a:p>
            <a:pPr marL="0" indent="0">
              <a:buNone/>
            </a:pPr>
            <a:r>
              <a:rPr lang="en-US" dirty="0">
                <a:solidFill>
                  <a:srgbClr val="222222"/>
                </a:solidFill>
                <a:latin typeface="Arial" panose="020B0604020202020204" pitchFamily="34" charset="0"/>
              </a:rPr>
              <a:t>Read the passage and determine the tone of the author: </a:t>
            </a:r>
            <a:br>
              <a:rPr lang="en-US" dirty="0"/>
            </a:br>
            <a:br>
              <a:rPr lang="en-US" dirty="0">
                <a:solidFill>
                  <a:srgbClr val="222222"/>
                </a:solidFill>
                <a:latin typeface="Arial" panose="020B0604020202020204" pitchFamily="34" charset="0"/>
              </a:rPr>
            </a:br>
            <a:br>
              <a:rPr lang="en-US" dirty="0"/>
            </a:br>
            <a:r>
              <a:rPr lang="en-US" dirty="0">
                <a:solidFill>
                  <a:srgbClr val="0000FF"/>
                </a:solidFill>
                <a:latin typeface="Arial" panose="020B0604020202020204" pitchFamily="34" charset="0"/>
              </a:rPr>
              <a:t>It was so embarrassing. I spilled my drink in the class. To make matters worse, it spilled on my pants. Then my teacher stopped the whole class to wait while I cleaned it up. I hate it when everyone is staring at me.</a:t>
            </a:r>
          </a:p>
          <a:p>
            <a:pPr marL="0" indent="0">
              <a:buNone/>
            </a:pPr>
            <a:br>
              <a:rPr lang="en-US" dirty="0">
                <a:solidFill>
                  <a:srgbClr val="222222"/>
                </a:solidFill>
                <a:latin typeface="Arial" panose="020B0604020202020204" pitchFamily="34" charset="0"/>
              </a:rPr>
            </a:br>
            <a:br>
              <a:rPr lang="en-US" dirty="0"/>
            </a:br>
            <a:r>
              <a:rPr lang="en-US" dirty="0">
                <a:solidFill>
                  <a:srgbClr val="222222"/>
                </a:solidFill>
                <a:latin typeface="Arial" panose="020B0604020202020204" pitchFamily="34" charset="0"/>
              </a:rPr>
              <a:t>What is the speaker’s tone?: </a:t>
            </a:r>
            <a:br>
              <a:rPr lang="en-US" dirty="0"/>
            </a:br>
            <a:br>
              <a:rPr lang="en-US" dirty="0">
                <a:solidFill>
                  <a:srgbClr val="45818E"/>
                </a:solidFill>
                <a:latin typeface="Arial" panose="020B0604020202020204" pitchFamily="34" charset="0"/>
              </a:rPr>
            </a:br>
            <a:r>
              <a:rPr lang="en-US" dirty="0">
                <a:solidFill>
                  <a:srgbClr val="45818E"/>
                </a:solidFill>
                <a:latin typeface="Arial" panose="020B0604020202020204" pitchFamily="34" charset="0"/>
              </a:rPr>
              <a:t>a. annoyed </a:t>
            </a:r>
            <a:br>
              <a:rPr lang="en-US" dirty="0">
                <a:solidFill>
                  <a:srgbClr val="45818E"/>
                </a:solidFill>
                <a:latin typeface="Arial" panose="020B0604020202020204" pitchFamily="34" charset="0"/>
              </a:rPr>
            </a:br>
            <a:r>
              <a:rPr lang="en-US" dirty="0">
                <a:solidFill>
                  <a:srgbClr val="45818E"/>
                </a:solidFill>
                <a:latin typeface="Arial" panose="020B0604020202020204" pitchFamily="34" charset="0"/>
              </a:rPr>
              <a:t>b. apathetic </a:t>
            </a:r>
            <a:br>
              <a:rPr lang="en-US" dirty="0">
                <a:solidFill>
                  <a:srgbClr val="45818E"/>
                </a:solidFill>
                <a:latin typeface="Arial" panose="020B0604020202020204" pitchFamily="34" charset="0"/>
              </a:rPr>
            </a:br>
            <a:r>
              <a:rPr lang="en-US" dirty="0">
                <a:solidFill>
                  <a:srgbClr val="45818E"/>
                </a:solidFill>
                <a:latin typeface="Arial" panose="020B0604020202020204" pitchFamily="34" charset="0"/>
              </a:rPr>
              <a:t>c. humiliated </a:t>
            </a:r>
            <a:br>
              <a:rPr lang="en-US" dirty="0">
                <a:solidFill>
                  <a:srgbClr val="45818E"/>
                </a:solidFill>
                <a:latin typeface="Arial" panose="020B0604020202020204" pitchFamily="34" charset="0"/>
              </a:rPr>
            </a:br>
            <a:r>
              <a:rPr lang="en-US" dirty="0">
                <a:solidFill>
                  <a:srgbClr val="45818E"/>
                </a:solidFill>
                <a:latin typeface="Arial" panose="020B0604020202020204" pitchFamily="34" charset="0"/>
              </a:rPr>
              <a:t>d. paranoid</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53</a:t>
            </a:fld>
            <a:endParaRPr lang="en-US"/>
          </a:p>
        </p:txBody>
      </p:sp>
    </p:spTree>
    <p:extLst>
      <p:ext uri="{BB962C8B-B14F-4D97-AF65-F5344CB8AC3E}">
        <p14:creationId xmlns:p14="http://schemas.microsoft.com/office/powerpoint/2010/main" val="13188165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60" y="0"/>
            <a:ext cx="11975804" cy="5620204"/>
          </a:xfrm>
        </p:spPr>
        <p:txBody>
          <a:bodyPr>
            <a:noAutofit/>
          </a:bodyPr>
          <a:lstStyle/>
          <a:p>
            <a:pPr marL="0" indent="0">
              <a:buNone/>
            </a:pPr>
            <a:r>
              <a:rPr lang="en-US" sz="2000" dirty="0"/>
              <a:t>Read the following quotes taken from the Harry Potter books.  All quotes are from Hagrid, the giant friend of Harry and his pals who lives outside the castle and is not allowed to use magic like the rest of the characters.</a:t>
            </a:r>
            <a:br>
              <a:rPr lang="en-US" sz="2000" dirty="0"/>
            </a:br>
            <a:br>
              <a:rPr lang="en-US" sz="2000" dirty="0"/>
            </a:br>
            <a:r>
              <a:rPr lang="en-US" sz="2000" dirty="0"/>
              <a:t>"I'm not </a:t>
            </a:r>
            <a:r>
              <a:rPr lang="en-US" sz="2000" dirty="0" err="1"/>
              <a:t>blamin</a:t>
            </a:r>
            <a:r>
              <a:rPr lang="en-US" sz="2000" dirty="0"/>
              <a:t>' </a:t>
            </a:r>
            <a:r>
              <a:rPr lang="en-US" sz="2000" dirty="0" err="1"/>
              <a:t>yeh</a:t>
            </a:r>
            <a:r>
              <a:rPr lang="en-US" sz="2000" dirty="0"/>
              <a:t>...but I </a:t>
            </a:r>
            <a:r>
              <a:rPr lang="en-US" sz="2000" dirty="0" err="1"/>
              <a:t>gotta</a:t>
            </a:r>
            <a:r>
              <a:rPr lang="en-US" sz="2000" dirty="0"/>
              <a:t> tell </a:t>
            </a:r>
            <a:r>
              <a:rPr lang="en-US" sz="2000" dirty="0" err="1"/>
              <a:t>yeh</a:t>
            </a:r>
            <a:r>
              <a:rPr lang="en-US" sz="2000" dirty="0"/>
              <a:t>, I thought you </a:t>
            </a:r>
            <a:r>
              <a:rPr lang="en-US" sz="2000" dirty="0" err="1"/>
              <a:t>two'd</a:t>
            </a:r>
            <a:r>
              <a:rPr lang="en-US" sz="2000" dirty="0"/>
              <a:t> value </a:t>
            </a:r>
            <a:r>
              <a:rPr lang="en-US" sz="2000" dirty="0" err="1"/>
              <a:t>yer</a:t>
            </a:r>
            <a:r>
              <a:rPr lang="en-US" sz="2000" dirty="0"/>
              <a:t> friend </a:t>
            </a:r>
            <a:r>
              <a:rPr lang="en-US" sz="2000" dirty="0" err="1"/>
              <a:t>more'n</a:t>
            </a:r>
            <a:r>
              <a:rPr lang="en-US" sz="2000" dirty="0"/>
              <a:t> broomsticks or rats. </a:t>
            </a:r>
            <a:r>
              <a:rPr lang="en-US" sz="2000" dirty="0" err="1"/>
              <a:t>Tha's</a:t>
            </a:r>
            <a:r>
              <a:rPr lang="en-US" sz="2000" dirty="0"/>
              <a:t> all." </a:t>
            </a:r>
            <a:br>
              <a:rPr lang="en-US" sz="2000" dirty="0"/>
            </a:br>
            <a:br>
              <a:rPr lang="en-US" sz="2000" dirty="0"/>
            </a:br>
            <a:r>
              <a:rPr lang="en-US" sz="2000" dirty="0"/>
              <a:t>"What's </a:t>
            </a:r>
            <a:r>
              <a:rPr lang="en-US" sz="2000" dirty="0" err="1"/>
              <a:t>comin</a:t>
            </a:r>
            <a:r>
              <a:rPr lang="en-US" sz="2000" dirty="0"/>
              <a:t>' will come, an' we'll meet it when it does." </a:t>
            </a:r>
            <a:br>
              <a:rPr lang="en-US" sz="2000" dirty="0"/>
            </a:br>
            <a:br>
              <a:rPr lang="en-US" sz="2000" dirty="0"/>
            </a:br>
            <a:r>
              <a:rPr lang="en-US" sz="2000" dirty="0"/>
              <a:t>"Meant </a:t>
            </a:r>
            <a:r>
              <a:rPr lang="en-US" sz="2000" dirty="0" err="1"/>
              <a:t>ter</a:t>
            </a:r>
            <a:r>
              <a:rPr lang="en-US" sz="2000" dirty="0"/>
              <a:t> turn him into a pig, but I suppose he was so much like a pig anyway there wasn't much left </a:t>
            </a:r>
            <a:r>
              <a:rPr lang="en-US" sz="2000" dirty="0" err="1"/>
              <a:t>ter</a:t>
            </a:r>
            <a:r>
              <a:rPr lang="en-US" sz="2000" dirty="0"/>
              <a:t> do." </a:t>
            </a:r>
            <a:br>
              <a:rPr lang="en-US" sz="2000" dirty="0"/>
            </a:br>
            <a:br>
              <a:rPr lang="en-US" sz="2000" dirty="0"/>
            </a:br>
            <a:r>
              <a:rPr lang="en-US" sz="2000" dirty="0"/>
              <a:t>"</a:t>
            </a:r>
            <a:r>
              <a:rPr lang="en-US" sz="2000" dirty="0" err="1"/>
              <a:t>Yeh</a:t>
            </a:r>
            <a:r>
              <a:rPr lang="en-US" sz="2000" dirty="0"/>
              <a:t> did as much as </a:t>
            </a:r>
            <a:r>
              <a:rPr lang="en-US" sz="2000" dirty="0" err="1"/>
              <a:t>yer</a:t>
            </a:r>
            <a:r>
              <a:rPr lang="en-US" sz="2000" dirty="0"/>
              <a:t> father would've done, an' I can' give </a:t>
            </a:r>
            <a:r>
              <a:rPr lang="en-US" sz="2000" dirty="0" err="1"/>
              <a:t>yeh</a:t>
            </a:r>
            <a:r>
              <a:rPr lang="en-US" sz="2000" dirty="0"/>
              <a:t> no higher praise than that." </a:t>
            </a:r>
            <a:br>
              <a:rPr lang="en-US" sz="2000" dirty="0"/>
            </a:br>
            <a:br>
              <a:rPr lang="en-US" sz="2000" dirty="0"/>
            </a:br>
            <a:r>
              <a:rPr lang="en-US" sz="2000" dirty="0"/>
              <a:t>"</a:t>
            </a:r>
            <a:r>
              <a:rPr lang="en-US" sz="2000" dirty="0" err="1"/>
              <a:t>Gotta</a:t>
            </a:r>
            <a:r>
              <a:rPr lang="en-US" sz="2000" dirty="0"/>
              <a:t> bone </a:t>
            </a:r>
            <a:r>
              <a:rPr lang="en-US" sz="2000" dirty="0" err="1"/>
              <a:t>ter</a:t>
            </a:r>
            <a:r>
              <a:rPr lang="en-US" sz="2000" dirty="0"/>
              <a:t> pick with </a:t>
            </a:r>
            <a:r>
              <a:rPr lang="en-US" sz="2000" dirty="0" err="1"/>
              <a:t>yeh</a:t>
            </a:r>
            <a:r>
              <a:rPr lang="en-US" sz="2000" dirty="0"/>
              <a:t>. I've heard you've bin </a:t>
            </a:r>
            <a:r>
              <a:rPr lang="en-US" sz="2000" dirty="0" err="1"/>
              <a:t>givin</a:t>
            </a:r>
            <a:r>
              <a:rPr lang="en-US" sz="2000" dirty="0"/>
              <a:t>' out signed photos. How come I haven't got one?" </a:t>
            </a:r>
            <a:br>
              <a:rPr lang="en-US" sz="2000" dirty="0"/>
            </a:br>
            <a:br>
              <a:rPr lang="en-US" sz="2000" dirty="0"/>
            </a:br>
            <a:br>
              <a:rPr lang="en-US" sz="2000" dirty="0"/>
            </a:br>
            <a:r>
              <a:rPr lang="en-US" sz="2000" dirty="0"/>
              <a:t>"</a:t>
            </a:r>
            <a:r>
              <a:rPr lang="en-US" sz="2000" dirty="0" err="1"/>
              <a:t>Yer</a:t>
            </a:r>
            <a:r>
              <a:rPr lang="en-US" sz="2000" dirty="0"/>
              <a:t>' great </a:t>
            </a:r>
            <a:r>
              <a:rPr lang="en-US" sz="2000" dirty="0" err="1"/>
              <a:t>puddin</a:t>
            </a:r>
            <a:r>
              <a:rPr lang="en-US" sz="2000" dirty="0"/>
              <a:t>' of a son don' need </a:t>
            </a:r>
            <a:r>
              <a:rPr lang="en-US" sz="2000" dirty="0" err="1"/>
              <a:t>fattenin</a:t>
            </a:r>
            <a:r>
              <a:rPr lang="en-US" sz="2000" dirty="0"/>
              <a:t>' anymore, Dursley, don' worry."</a:t>
            </a:r>
            <a:br>
              <a:rPr lang="en-US" sz="2000" dirty="0"/>
            </a:br>
            <a:r>
              <a:rPr lang="en-US" sz="2000" dirty="0"/>
              <a:t>  </a:t>
            </a:r>
            <a:br>
              <a:rPr lang="en-US" sz="2000" dirty="0"/>
            </a:br>
            <a:br>
              <a:rPr lang="en-US" sz="2000" dirty="0"/>
            </a:br>
            <a:r>
              <a:rPr lang="en-US" sz="2000" dirty="0"/>
              <a:t>What is the </a:t>
            </a:r>
            <a:r>
              <a:rPr lang="en-US" sz="2000" b="1" dirty="0"/>
              <a:t>most likely reason </a:t>
            </a:r>
            <a:r>
              <a:rPr lang="en-US" sz="2000" dirty="0"/>
              <a:t>that the author uses this dialect?</a:t>
            </a:r>
            <a:br>
              <a:rPr lang="en-US" sz="2000" dirty="0"/>
            </a:br>
            <a:r>
              <a:rPr lang="en-US" sz="2000" dirty="0"/>
              <a:t>  </a:t>
            </a:r>
            <a:br>
              <a:rPr lang="en-US" sz="2000" dirty="0"/>
            </a:br>
            <a:r>
              <a:rPr lang="en-US" sz="2000" dirty="0"/>
              <a:t>a. to make Hagrid seem very different from the other characters </a:t>
            </a:r>
            <a:br>
              <a:rPr lang="en-US" sz="2000" dirty="0"/>
            </a:br>
            <a:r>
              <a:rPr lang="en-US" sz="2000" dirty="0"/>
              <a:t>b. the author can't spell well </a:t>
            </a:r>
            <a:br>
              <a:rPr lang="en-US" sz="2000" dirty="0"/>
            </a:br>
            <a:r>
              <a:rPr lang="en-US" sz="2000" dirty="0"/>
              <a:t>c. Hagrid is an idiot </a:t>
            </a:r>
            <a:br>
              <a:rPr lang="en-US" sz="2000" dirty="0"/>
            </a:br>
            <a:r>
              <a:rPr lang="en-US" sz="2000" dirty="0"/>
              <a:t>d. it foreshadows that Hagrid is not to be trusted </a:t>
            </a:r>
          </a:p>
        </p:txBody>
      </p:sp>
      <p:sp>
        <p:nvSpPr>
          <p:cNvPr id="6" name="Slide Number Placeholder 5"/>
          <p:cNvSpPr>
            <a:spLocks noGrp="1"/>
          </p:cNvSpPr>
          <p:nvPr>
            <p:ph type="sldNum" sz="quarter" idx="12"/>
          </p:nvPr>
        </p:nvSpPr>
        <p:spPr/>
        <p:txBody>
          <a:bodyPr/>
          <a:lstStyle/>
          <a:p>
            <a:fld id="{CD151EC1-9840-4955-8D45-2700FC0D4BEF}" type="slidenum">
              <a:rPr lang="en-US" smtClean="0"/>
              <a:t>54</a:t>
            </a:fld>
            <a:endParaRPr lang="en-US"/>
          </a:p>
        </p:txBody>
      </p:sp>
    </p:spTree>
    <p:extLst>
      <p:ext uri="{BB962C8B-B14F-4D97-AF65-F5344CB8AC3E}">
        <p14:creationId xmlns:p14="http://schemas.microsoft.com/office/powerpoint/2010/main" val="1193722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fontScale="92500" lnSpcReduction="20000"/>
          </a:bodyPr>
          <a:lstStyle/>
          <a:p>
            <a:pPr marL="0" indent="0">
              <a:buNone/>
            </a:pPr>
            <a:r>
              <a:rPr lang="en-US" dirty="0"/>
              <a:t>From this excerpt from the book Hoot by Carl Hiaasen </a:t>
            </a:r>
          </a:p>
          <a:p>
            <a:pPr marL="0" indent="0">
              <a:buNone/>
            </a:pPr>
            <a:endParaRPr lang="en-US" sz="3000" dirty="0">
              <a:solidFill>
                <a:srgbClr val="7030A0"/>
              </a:solidFill>
            </a:endParaRPr>
          </a:p>
          <a:p>
            <a:pPr marL="457200" lvl="1" indent="0">
              <a:buNone/>
            </a:pPr>
            <a:r>
              <a:rPr lang="en-US" sz="3000" dirty="0">
                <a:solidFill>
                  <a:srgbClr val="7030A0"/>
                </a:solidFill>
              </a:rPr>
              <a:t>Garret was a D student, but he was popular in school because he goofed around in class and made fart noises whenever a teacher called him out. Garret was the king of fart noises at Trace Middle. He was most famous for farting the first line of the Pledge of Allegiance during homeroom. And Garret's mother was a guidance counselor at Trace.</a:t>
            </a:r>
          </a:p>
          <a:p>
            <a:pPr marL="0" indent="0">
              <a:buNone/>
            </a:pPr>
            <a:endParaRPr lang="en-US" dirty="0"/>
          </a:p>
          <a:p>
            <a:pPr marL="0" indent="0">
              <a:buNone/>
            </a:pPr>
            <a:r>
              <a:rPr lang="en-US" dirty="0"/>
              <a:t>Which figurative of speech is it using?</a:t>
            </a:r>
          </a:p>
          <a:p>
            <a:pPr marL="0" indent="0">
              <a:buNone/>
            </a:pPr>
            <a:endParaRPr lang="en-US" dirty="0"/>
          </a:p>
          <a:p>
            <a:pPr marL="0" indent="0">
              <a:buNone/>
            </a:pPr>
            <a:r>
              <a:rPr lang="en-US" dirty="0"/>
              <a:t>A) Simile </a:t>
            </a:r>
          </a:p>
          <a:p>
            <a:pPr marL="0" indent="0">
              <a:buNone/>
            </a:pPr>
            <a:r>
              <a:rPr lang="en-US" dirty="0"/>
              <a:t>B) Personification </a:t>
            </a:r>
          </a:p>
          <a:p>
            <a:pPr marL="0" indent="0">
              <a:buNone/>
            </a:pPr>
            <a:r>
              <a:rPr lang="en-US" dirty="0"/>
              <a:t>C) Irony</a:t>
            </a:r>
          </a:p>
          <a:p>
            <a:pPr marL="0" indent="0">
              <a:buNone/>
            </a:pPr>
            <a:r>
              <a:rPr lang="en-US" dirty="0"/>
              <a:t>D) Metaphor </a:t>
            </a:r>
          </a:p>
        </p:txBody>
      </p:sp>
      <p:sp>
        <p:nvSpPr>
          <p:cNvPr id="6" name="Slide Number Placeholder 5"/>
          <p:cNvSpPr>
            <a:spLocks noGrp="1"/>
          </p:cNvSpPr>
          <p:nvPr>
            <p:ph type="sldNum" sz="quarter" idx="12"/>
          </p:nvPr>
        </p:nvSpPr>
        <p:spPr/>
        <p:txBody>
          <a:bodyPr/>
          <a:lstStyle/>
          <a:p>
            <a:fld id="{CD151EC1-9840-4955-8D45-2700FC0D4BEF}" type="slidenum">
              <a:rPr lang="en-US" smtClean="0"/>
              <a:t>55</a:t>
            </a:fld>
            <a:endParaRPr lang="en-US"/>
          </a:p>
        </p:txBody>
      </p:sp>
      <p:pic>
        <p:nvPicPr>
          <p:cNvPr id="4" name="Picture 2" descr="https://2.bp.blogspot.com/-q-F1dA-7WGg/VzN-kKnYXFI/AAAAAAAAClk/t-Nrmy5Wh9gRqzFIadUozhlPoEWf2BZjwCLcB/s1600/1.jpg">
            <a:extLst>
              <a:ext uri="{FF2B5EF4-FFF2-40B4-BE49-F238E27FC236}">
                <a16:creationId xmlns:a16="http://schemas.microsoft.com/office/drawing/2014/main" id="{CA43163F-9E2B-41B7-B2F5-213EEDB2F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186" y="3012867"/>
            <a:ext cx="2151592" cy="318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836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651" y="414836"/>
            <a:ext cx="10515600" cy="5620204"/>
          </a:xfrm>
        </p:spPr>
        <p:txBody>
          <a:bodyPr>
            <a:normAutofit/>
          </a:bodyPr>
          <a:lstStyle/>
          <a:p>
            <a:pPr marL="0" indent="0">
              <a:buNone/>
            </a:pPr>
            <a:r>
              <a:rPr lang="en-US" dirty="0"/>
              <a:t>In Marvel comics, the oath that all Hydra agents take is:</a:t>
            </a:r>
            <a:br>
              <a:rPr lang="en-US" dirty="0"/>
            </a:br>
            <a:br>
              <a:rPr lang="en-US" dirty="0"/>
            </a:br>
            <a:br>
              <a:rPr lang="en-US" dirty="0"/>
            </a:br>
            <a:r>
              <a:rPr lang="en-US" i="1" dirty="0"/>
              <a:t>"Hail, Hydra! Immortal Hydra! We shall never be destroyed! Cut off a limb, and two more shall take its place! We serve none but the Master—as the world shall soon serve us! Hail Hydra!"</a:t>
            </a:r>
            <a:br>
              <a:rPr lang="en-US" dirty="0"/>
            </a:br>
            <a:br>
              <a:rPr lang="en-US" dirty="0"/>
            </a:br>
            <a:r>
              <a:rPr lang="en-US" dirty="0"/>
              <a:t>What literary term is being used here?</a:t>
            </a:r>
            <a:br>
              <a:rPr lang="en-US" dirty="0"/>
            </a:br>
            <a:r>
              <a:rPr lang="en-US" dirty="0"/>
              <a:t>a. metaphor</a:t>
            </a:r>
          </a:p>
          <a:p>
            <a:pPr marL="0" indent="0">
              <a:buNone/>
            </a:pPr>
            <a:r>
              <a:rPr lang="en-US" dirty="0"/>
              <a:t>b. allusion</a:t>
            </a:r>
          </a:p>
          <a:p>
            <a:pPr marL="0" indent="0">
              <a:buNone/>
            </a:pPr>
            <a:r>
              <a:rPr lang="en-US" dirty="0"/>
              <a:t>c. archetype</a:t>
            </a:r>
          </a:p>
          <a:p>
            <a:pPr marL="0" indent="0">
              <a:buNone/>
            </a:pPr>
            <a:r>
              <a:rPr lang="en-US" dirty="0"/>
              <a:t>d. hyperbole</a:t>
            </a:r>
          </a:p>
          <a:p>
            <a:pPr marL="0" indent="0">
              <a:buNone/>
            </a:pPr>
            <a:endParaRPr lang="en-US" dirty="0"/>
          </a:p>
        </p:txBody>
      </p:sp>
      <p:sp>
        <p:nvSpPr>
          <p:cNvPr id="6" name="Slide Number Placeholder 5"/>
          <p:cNvSpPr>
            <a:spLocks noGrp="1"/>
          </p:cNvSpPr>
          <p:nvPr>
            <p:ph type="sldNum" sz="quarter" idx="12"/>
          </p:nvPr>
        </p:nvSpPr>
        <p:spPr/>
        <p:txBody>
          <a:bodyPr/>
          <a:lstStyle/>
          <a:p>
            <a:fld id="{CD151EC1-9840-4955-8D45-2700FC0D4BEF}" type="slidenum">
              <a:rPr lang="en-US" smtClean="0"/>
              <a:t>56</a:t>
            </a:fld>
            <a:endParaRPr lang="en-US"/>
          </a:p>
        </p:txBody>
      </p:sp>
      <p:pic>
        <p:nvPicPr>
          <p:cNvPr id="12292" name="Picture 4" descr="http://4.bp.blogspot.com/-7R-GsetnHEk/VW2KSDJFYBI/AAAAAAAACco/UIdwQdPe8y8/s1600/hailhydra.png">
            <a:extLst>
              <a:ext uri="{FF2B5EF4-FFF2-40B4-BE49-F238E27FC236}">
                <a16:creationId xmlns:a16="http://schemas.microsoft.com/office/drawing/2014/main" id="{154B9A19-286D-4F0A-A373-66662522A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582" y="2862156"/>
            <a:ext cx="3593395" cy="359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35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243840" y="1723161"/>
            <a:ext cx="4223657" cy="3785652"/>
          </a:xfrm>
          <a:prstGeom prst="rect">
            <a:avLst/>
          </a:prstGeom>
          <a:ln>
            <a:solidFill>
              <a:schemeClr val="tx1"/>
            </a:solidFill>
          </a:ln>
        </p:spPr>
        <p:txBody>
          <a:bodyPr wrap="square">
            <a:spAutoFit/>
          </a:bodyPr>
          <a:lstStyle/>
          <a:p>
            <a:r>
              <a:rPr lang="en-US" sz="2000" dirty="0"/>
              <a:t>Why is the multiple meaning of the word </a:t>
            </a:r>
            <a:r>
              <a:rPr lang="en-US" sz="2000" i="1" dirty="0"/>
              <a:t>offices</a:t>
            </a:r>
            <a:r>
              <a:rPr lang="en-US" sz="2000" dirty="0"/>
              <a:t> in line 14 important to the poem?</a:t>
            </a:r>
          </a:p>
          <a:p>
            <a:endParaRPr lang="en-US" sz="2000" dirty="0"/>
          </a:p>
          <a:p>
            <a:r>
              <a:rPr lang="en-US" sz="2000" dirty="0"/>
              <a:t>A.   It refers to both a duty and a service done for others.</a:t>
            </a:r>
          </a:p>
          <a:p>
            <a:r>
              <a:rPr lang="en-US" sz="2000" dirty="0"/>
              <a:t>B.   It conveys the father’s mixed emotions.</a:t>
            </a:r>
          </a:p>
          <a:p>
            <a:r>
              <a:rPr lang="en-US" sz="2000" dirty="0"/>
              <a:t>C.   It refers to both a place and an executive position.</a:t>
            </a:r>
          </a:p>
          <a:p>
            <a:r>
              <a:rPr lang="en-US" sz="2000" dirty="0"/>
              <a:t>D.   It indicates the size of the speaker’s house. </a:t>
            </a:r>
          </a:p>
        </p:txBody>
      </p:sp>
      <p:sp>
        <p:nvSpPr>
          <p:cNvPr id="8" name="Slide Number Placeholder 7"/>
          <p:cNvSpPr>
            <a:spLocks noGrp="1"/>
          </p:cNvSpPr>
          <p:nvPr>
            <p:ph type="sldNum" sz="quarter" idx="12"/>
          </p:nvPr>
        </p:nvSpPr>
        <p:spPr/>
        <p:txBody>
          <a:bodyPr/>
          <a:lstStyle/>
          <a:p>
            <a:fld id="{CD151EC1-9840-4955-8D45-2700FC0D4BEF}" type="slidenum">
              <a:rPr lang="en-US" smtClean="0"/>
              <a:t>6</a:t>
            </a:fld>
            <a:endParaRPr lang="en-US"/>
          </a:p>
        </p:txBody>
      </p:sp>
    </p:spTree>
    <p:extLst>
      <p:ext uri="{BB962C8B-B14F-4D97-AF65-F5344CB8AC3E}">
        <p14:creationId xmlns:p14="http://schemas.microsoft.com/office/powerpoint/2010/main" val="1326506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527957" y="3932961"/>
            <a:ext cx="4223657" cy="2246769"/>
          </a:xfrm>
          <a:prstGeom prst="rect">
            <a:avLst/>
          </a:prstGeom>
          <a:ln>
            <a:solidFill>
              <a:schemeClr val="tx1"/>
            </a:solidFill>
          </a:ln>
        </p:spPr>
        <p:txBody>
          <a:bodyPr wrap="square">
            <a:spAutoFit/>
          </a:bodyPr>
          <a:lstStyle/>
          <a:p>
            <a:r>
              <a:rPr lang="en-US" sz="2000" dirty="0"/>
              <a:t>The photograph reinforces the poem’s tone of —</a:t>
            </a:r>
          </a:p>
          <a:p>
            <a:endParaRPr lang="en-US" sz="2000" dirty="0"/>
          </a:p>
          <a:p>
            <a:r>
              <a:rPr lang="en-US" sz="2000" dirty="0"/>
              <a:t>A.  indifference</a:t>
            </a:r>
          </a:p>
          <a:p>
            <a:r>
              <a:rPr lang="en-US" sz="2000" dirty="0"/>
              <a:t>B.  desperation</a:t>
            </a:r>
          </a:p>
          <a:p>
            <a:r>
              <a:rPr lang="en-US" sz="2000" dirty="0"/>
              <a:t>C.  melancholy</a:t>
            </a:r>
          </a:p>
          <a:p>
            <a:r>
              <a:rPr lang="en-US" sz="2000" dirty="0"/>
              <a:t>D.  whimsy </a:t>
            </a:r>
          </a:p>
        </p:txBody>
      </p:sp>
      <p:grpSp>
        <p:nvGrpSpPr>
          <p:cNvPr id="6" name="Group 5"/>
          <p:cNvGrpSpPr>
            <a:grpSpLocks/>
          </p:cNvGrpSpPr>
          <p:nvPr/>
        </p:nvGrpSpPr>
        <p:grpSpPr bwMode="auto">
          <a:xfrm>
            <a:off x="1597207" y="1010920"/>
            <a:ext cx="2633980" cy="2359660"/>
            <a:chOff x="3422" y="-4061"/>
            <a:chExt cx="4148" cy="3716"/>
          </a:xfrm>
        </p:grpSpPr>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 y="-4061"/>
              <a:ext cx="4148" cy="37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3422" y="-4061"/>
              <a:ext cx="4148" cy="3716"/>
              <a:chOff x="3422" y="-4061"/>
              <a:chExt cx="4148" cy="3716"/>
            </a:xfrm>
          </p:grpSpPr>
          <p:sp>
            <p:nvSpPr>
              <p:cNvPr id="9" name="Freeform 35"/>
              <p:cNvSpPr>
                <a:spLocks/>
              </p:cNvSpPr>
              <p:nvPr/>
            </p:nvSpPr>
            <p:spPr bwMode="auto">
              <a:xfrm>
                <a:off x="3422" y="-4061"/>
                <a:ext cx="4148" cy="3716"/>
              </a:xfrm>
              <a:custGeom>
                <a:avLst/>
                <a:gdLst>
                  <a:gd name="T0" fmla="+- 0 7570 3422"/>
                  <a:gd name="T1" fmla="*/ T0 w 4148"/>
                  <a:gd name="T2" fmla="+- 0 -4061 -4061"/>
                  <a:gd name="T3" fmla="*/ -4061 h 3716"/>
                  <a:gd name="T4" fmla="+- 0 3422 3422"/>
                  <a:gd name="T5" fmla="*/ T4 w 4148"/>
                  <a:gd name="T6" fmla="+- 0 -4061 -4061"/>
                  <a:gd name="T7" fmla="*/ -4061 h 3716"/>
                  <a:gd name="T8" fmla="+- 0 3422 3422"/>
                  <a:gd name="T9" fmla="*/ T8 w 4148"/>
                  <a:gd name="T10" fmla="+- 0 -345 -4061"/>
                  <a:gd name="T11" fmla="*/ -345 h 3716"/>
                  <a:gd name="T12" fmla="+- 0 7570 3422"/>
                  <a:gd name="T13" fmla="*/ T12 w 4148"/>
                  <a:gd name="T14" fmla="+- 0 -345 -4061"/>
                  <a:gd name="T15" fmla="*/ -345 h 3716"/>
                  <a:gd name="T16" fmla="+- 0 7570 3422"/>
                  <a:gd name="T17" fmla="*/ T16 w 4148"/>
                  <a:gd name="T18" fmla="+- 0 -4061 -4061"/>
                  <a:gd name="T19" fmla="*/ -4061 h 3716"/>
                </a:gdLst>
                <a:ahLst/>
                <a:cxnLst>
                  <a:cxn ang="0">
                    <a:pos x="T1" y="T3"/>
                  </a:cxn>
                  <a:cxn ang="0">
                    <a:pos x="T5" y="T7"/>
                  </a:cxn>
                  <a:cxn ang="0">
                    <a:pos x="T9" y="T11"/>
                  </a:cxn>
                  <a:cxn ang="0">
                    <a:pos x="T13" y="T15"/>
                  </a:cxn>
                  <a:cxn ang="0">
                    <a:pos x="T17" y="T19"/>
                  </a:cxn>
                </a:cxnLst>
                <a:rect l="0" t="0" r="r" b="b"/>
                <a:pathLst>
                  <a:path w="4148" h="3716">
                    <a:moveTo>
                      <a:pt x="4148" y="0"/>
                    </a:moveTo>
                    <a:lnTo>
                      <a:pt x="0" y="0"/>
                    </a:lnTo>
                    <a:lnTo>
                      <a:pt x="0" y="3716"/>
                    </a:lnTo>
                    <a:lnTo>
                      <a:pt x="4148" y="3716"/>
                    </a:lnTo>
                    <a:lnTo>
                      <a:pt x="4148" y="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grpSp>
      <p:sp>
        <p:nvSpPr>
          <p:cNvPr id="12" name="Slide Number Placeholder 11"/>
          <p:cNvSpPr>
            <a:spLocks noGrp="1"/>
          </p:cNvSpPr>
          <p:nvPr>
            <p:ph type="sldNum" sz="quarter" idx="12"/>
          </p:nvPr>
        </p:nvSpPr>
        <p:spPr/>
        <p:txBody>
          <a:bodyPr/>
          <a:lstStyle/>
          <a:p>
            <a:fld id="{CD151EC1-9840-4955-8D45-2700FC0D4BEF}" type="slidenum">
              <a:rPr lang="en-US" smtClean="0"/>
              <a:t>7</a:t>
            </a:fld>
            <a:endParaRPr lang="en-US"/>
          </a:p>
        </p:txBody>
      </p:sp>
    </p:spTree>
    <p:extLst>
      <p:ext uri="{BB962C8B-B14F-4D97-AF65-F5344CB8AC3E}">
        <p14:creationId xmlns:p14="http://schemas.microsoft.com/office/powerpoint/2010/main" val="365227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243840" y="1723161"/>
            <a:ext cx="4223657" cy="2862322"/>
          </a:xfrm>
          <a:prstGeom prst="rect">
            <a:avLst/>
          </a:prstGeom>
          <a:ln>
            <a:solidFill>
              <a:schemeClr val="tx1"/>
            </a:solidFill>
          </a:ln>
        </p:spPr>
        <p:txBody>
          <a:bodyPr wrap="square">
            <a:spAutoFit/>
          </a:bodyPr>
          <a:lstStyle/>
          <a:p>
            <a:r>
              <a:rPr lang="en-US" sz="2000" dirty="0"/>
              <a:t>In line 5, the sentence “No one ever thanked him” suggests the poem explores the theme</a:t>
            </a:r>
          </a:p>
          <a:p>
            <a:r>
              <a:rPr lang="en-US" sz="2000" dirty="0"/>
              <a:t>of —</a:t>
            </a:r>
          </a:p>
          <a:p>
            <a:endParaRPr lang="en-US" sz="2000" dirty="0"/>
          </a:p>
          <a:p>
            <a:r>
              <a:rPr lang="en-US" sz="2000" dirty="0"/>
              <a:t>A.  uninformed judgment</a:t>
            </a:r>
          </a:p>
          <a:p>
            <a:r>
              <a:rPr lang="en-US" sz="2000" dirty="0"/>
              <a:t>B.  domestic strife</a:t>
            </a:r>
          </a:p>
          <a:p>
            <a:r>
              <a:rPr lang="en-US" sz="2000" dirty="0"/>
              <a:t>C.  suppressed excitement</a:t>
            </a:r>
          </a:p>
          <a:p>
            <a:r>
              <a:rPr lang="en-US" sz="2000" dirty="0"/>
              <a:t>D.  belated gratitude </a:t>
            </a:r>
          </a:p>
        </p:txBody>
      </p:sp>
      <p:sp>
        <p:nvSpPr>
          <p:cNvPr id="8" name="Slide Number Placeholder 7"/>
          <p:cNvSpPr>
            <a:spLocks noGrp="1"/>
          </p:cNvSpPr>
          <p:nvPr>
            <p:ph type="sldNum" sz="quarter" idx="12"/>
          </p:nvPr>
        </p:nvSpPr>
        <p:spPr/>
        <p:txBody>
          <a:bodyPr/>
          <a:lstStyle/>
          <a:p>
            <a:fld id="{CD151EC1-9840-4955-8D45-2700FC0D4BEF}" type="slidenum">
              <a:rPr lang="en-US" smtClean="0"/>
              <a:t>8</a:t>
            </a:fld>
            <a:endParaRPr lang="en-US"/>
          </a:p>
        </p:txBody>
      </p:sp>
    </p:spTree>
    <p:extLst>
      <p:ext uri="{BB962C8B-B14F-4D97-AF65-F5344CB8AC3E}">
        <p14:creationId xmlns:p14="http://schemas.microsoft.com/office/powerpoint/2010/main" val="81973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9206" y="188414"/>
            <a:ext cx="6233160" cy="6578146"/>
          </a:xfrm>
        </p:spPr>
        <p:txBody>
          <a:bodyPr>
            <a:noAutofit/>
          </a:bodyPr>
          <a:lstStyle/>
          <a:p>
            <a:pPr marL="0" indent="0">
              <a:buNone/>
            </a:pPr>
            <a:r>
              <a:rPr lang="en-US" sz="2000" dirty="0"/>
              <a:t>       Sundays too my father got up early</a:t>
            </a:r>
          </a:p>
          <a:p>
            <a:pPr marL="0" indent="0">
              <a:buNone/>
            </a:pPr>
            <a:r>
              <a:rPr lang="en-US" sz="2000" dirty="0"/>
              <a:t>       and put his clothes on in the </a:t>
            </a:r>
            <a:r>
              <a:rPr lang="en-US" sz="2000" dirty="0" err="1"/>
              <a:t>blueblack</a:t>
            </a:r>
            <a:r>
              <a:rPr lang="en-US" sz="2000" dirty="0"/>
              <a:t> cold,</a:t>
            </a:r>
          </a:p>
          <a:p>
            <a:pPr marL="0" indent="0">
              <a:buNone/>
            </a:pPr>
            <a:r>
              <a:rPr lang="en-US" sz="2000" dirty="0"/>
              <a:t>       then with cracked hands that ached</a:t>
            </a:r>
          </a:p>
          <a:p>
            <a:pPr marL="0" indent="0">
              <a:buNone/>
            </a:pPr>
            <a:r>
              <a:rPr lang="en-US" sz="2000" dirty="0"/>
              <a:t>       from labor in the weekday weather made</a:t>
            </a:r>
          </a:p>
          <a:p>
            <a:pPr marL="0" indent="0">
              <a:buNone/>
            </a:pPr>
            <a:r>
              <a:rPr lang="en-US" sz="2000" dirty="0"/>
              <a:t> 5    banked fires blaze. No one ever thanked him.</a:t>
            </a:r>
          </a:p>
          <a:p>
            <a:pPr marL="0" indent="0">
              <a:buNone/>
            </a:pPr>
            <a:r>
              <a:rPr lang="en-US" sz="2000" dirty="0"/>
              <a:t>      </a:t>
            </a:r>
          </a:p>
          <a:p>
            <a:pPr marL="0" indent="0">
              <a:buNone/>
            </a:pPr>
            <a:r>
              <a:rPr lang="en-US" sz="2000" dirty="0"/>
              <a:t>       I’d wake and hear the cold splintering, breaking.</a:t>
            </a:r>
          </a:p>
          <a:p>
            <a:pPr marL="0" indent="0">
              <a:buNone/>
            </a:pPr>
            <a:r>
              <a:rPr lang="en-US" sz="2000" dirty="0"/>
              <a:t>       When the rooms were warm, he’d call,</a:t>
            </a:r>
          </a:p>
          <a:p>
            <a:pPr marL="0" indent="0">
              <a:buNone/>
            </a:pPr>
            <a:r>
              <a:rPr lang="en-US" sz="2000" dirty="0"/>
              <a:t>       and slowly I would rise and dress,</a:t>
            </a:r>
          </a:p>
          <a:p>
            <a:pPr marL="0" indent="0">
              <a:buNone/>
            </a:pPr>
            <a:r>
              <a:rPr lang="en-US" sz="2000" dirty="0"/>
              <a:t>       fearing the chronic angers of that house.</a:t>
            </a:r>
          </a:p>
          <a:p>
            <a:pPr marL="0" indent="0">
              <a:buNone/>
            </a:pPr>
            <a:r>
              <a:rPr lang="en-US" sz="2000" dirty="0"/>
              <a:t>10   Speaking indifferently to him,</a:t>
            </a:r>
          </a:p>
          <a:p>
            <a:pPr marL="0" indent="0">
              <a:buNone/>
            </a:pPr>
            <a:r>
              <a:rPr lang="en-US" sz="2000" dirty="0"/>
              <a:t>       </a:t>
            </a:r>
          </a:p>
          <a:p>
            <a:pPr marL="0" indent="0">
              <a:buNone/>
            </a:pPr>
            <a:r>
              <a:rPr lang="en-US" sz="2000" dirty="0"/>
              <a:t>       who had driven out the cold</a:t>
            </a:r>
          </a:p>
          <a:p>
            <a:pPr marL="0" indent="0">
              <a:buNone/>
            </a:pPr>
            <a:r>
              <a:rPr lang="en-US" sz="2000" dirty="0"/>
              <a:t>       and polished my good shoes as well.</a:t>
            </a:r>
          </a:p>
          <a:p>
            <a:pPr marL="0" indent="0">
              <a:buNone/>
            </a:pPr>
            <a:r>
              <a:rPr lang="en-US" sz="2000" dirty="0"/>
              <a:t>       What did I know, what did I know</a:t>
            </a:r>
          </a:p>
          <a:p>
            <a:pPr marL="0" indent="0">
              <a:buNone/>
            </a:pPr>
            <a:r>
              <a:rPr lang="en-US" sz="2000" dirty="0"/>
              <a:t>       of love’s austere and lonely offices?</a:t>
            </a:r>
          </a:p>
        </p:txBody>
      </p:sp>
      <p:sp>
        <p:nvSpPr>
          <p:cNvPr id="2" name="Rectangle 1"/>
          <p:cNvSpPr/>
          <p:nvPr/>
        </p:nvSpPr>
        <p:spPr>
          <a:xfrm>
            <a:off x="444137" y="188414"/>
            <a:ext cx="3439886" cy="646331"/>
          </a:xfrm>
          <a:prstGeom prst="rect">
            <a:avLst/>
          </a:prstGeom>
        </p:spPr>
        <p:txBody>
          <a:bodyPr wrap="square">
            <a:spAutoFit/>
          </a:bodyPr>
          <a:lstStyle/>
          <a:p>
            <a:r>
              <a:rPr lang="en-US" b="1" dirty="0"/>
              <a:t>Those Winter Sundays</a:t>
            </a:r>
          </a:p>
          <a:p>
            <a:r>
              <a:rPr lang="en-US" dirty="0"/>
              <a:t>by Robert Hayden</a:t>
            </a:r>
          </a:p>
        </p:txBody>
      </p:sp>
      <p:sp>
        <p:nvSpPr>
          <p:cNvPr id="4" name="Rectangle 3"/>
          <p:cNvSpPr/>
          <p:nvPr/>
        </p:nvSpPr>
        <p:spPr>
          <a:xfrm>
            <a:off x="243840" y="1723161"/>
            <a:ext cx="4223657" cy="3477875"/>
          </a:xfrm>
          <a:prstGeom prst="rect">
            <a:avLst/>
          </a:prstGeom>
          <a:ln>
            <a:solidFill>
              <a:schemeClr val="tx1"/>
            </a:solidFill>
          </a:ln>
        </p:spPr>
        <p:txBody>
          <a:bodyPr wrap="square">
            <a:spAutoFit/>
          </a:bodyPr>
          <a:lstStyle/>
          <a:p>
            <a:r>
              <a:rPr lang="en-US" sz="2000" dirty="0"/>
              <a:t>The poem’s setting is significant because it helps contrast —</a:t>
            </a:r>
          </a:p>
          <a:p>
            <a:endParaRPr lang="en-US" sz="2000" dirty="0"/>
          </a:p>
          <a:p>
            <a:r>
              <a:rPr lang="en-US" sz="2000" dirty="0"/>
              <a:t>A.  the family’s physical closeness and emotional distance</a:t>
            </a:r>
          </a:p>
          <a:p>
            <a:r>
              <a:rPr lang="en-US" sz="2000" dirty="0"/>
              <a:t>B.  the opinions of the hardworking father and the lazy child</a:t>
            </a:r>
          </a:p>
          <a:p>
            <a:r>
              <a:rPr lang="en-US" sz="2000" dirty="0"/>
              <a:t>C.  the presence of the father and the absence of the mother</a:t>
            </a:r>
          </a:p>
          <a:p>
            <a:r>
              <a:rPr lang="en-US" sz="2000" dirty="0"/>
              <a:t>D.  the different values of the siblings within the family </a:t>
            </a:r>
          </a:p>
        </p:txBody>
      </p:sp>
      <p:sp>
        <p:nvSpPr>
          <p:cNvPr id="8" name="Slide Number Placeholder 7"/>
          <p:cNvSpPr>
            <a:spLocks noGrp="1"/>
          </p:cNvSpPr>
          <p:nvPr>
            <p:ph type="sldNum" sz="quarter" idx="12"/>
          </p:nvPr>
        </p:nvSpPr>
        <p:spPr/>
        <p:txBody>
          <a:bodyPr/>
          <a:lstStyle/>
          <a:p>
            <a:fld id="{CD151EC1-9840-4955-8D45-2700FC0D4BEF}" type="slidenum">
              <a:rPr lang="en-US" smtClean="0"/>
              <a:t>9</a:t>
            </a:fld>
            <a:endParaRPr lang="en-US"/>
          </a:p>
        </p:txBody>
      </p:sp>
    </p:spTree>
    <p:extLst>
      <p:ext uri="{BB962C8B-B14F-4D97-AF65-F5344CB8AC3E}">
        <p14:creationId xmlns:p14="http://schemas.microsoft.com/office/powerpoint/2010/main" val="111942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2409</TotalTime>
  <Words>3791</Words>
  <Application>Microsoft Office PowerPoint</Application>
  <PresentationFormat>Widescreen</PresentationFormat>
  <Paragraphs>544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part IV of "The Bells" by Edgar Allan Poe: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Dose of EOC</dc:title>
  <dc:creator>Sarah Honeycutt</dc:creator>
  <cp:lastModifiedBy>Sarah Honeycutt</cp:lastModifiedBy>
  <cp:revision>65</cp:revision>
  <cp:lastPrinted>2017-05-03T10:53:14Z</cp:lastPrinted>
  <dcterms:created xsi:type="dcterms:W3CDTF">2017-04-10T13:14:05Z</dcterms:created>
  <dcterms:modified xsi:type="dcterms:W3CDTF">2017-11-28T14:35:37Z</dcterms:modified>
</cp:coreProperties>
</file>