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Comma Rules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Putting the </a:t>
            </a:r>
            <a:r>
              <a:rPr lang="en-US" sz="3200" dirty="0">
                <a:solidFill>
                  <a:schemeClr val="accent1"/>
                </a:solidFill>
              </a:rPr>
              <a:t>FIINAL</a:t>
            </a:r>
            <a:r>
              <a:rPr lang="en-US" sz="2800" dirty="0"/>
              <a:t> touches on a sentence.</a:t>
            </a:r>
          </a:p>
        </p:txBody>
      </p:sp>
    </p:spTree>
    <p:extLst>
      <p:ext uri="{BB962C8B-B14F-4D97-AF65-F5344CB8AC3E}">
        <p14:creationId xmlns:p14="http://schemas.microsoft.com/office/powerpoint/2010/main" val="47735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705"/>
            <a:ext cx="8596668" cy="1320800"/>
          </a:xfrm>
        </p:spPr>
        <p:txBody>
          <a:bodyPr/>
          <a:lstStyle/>
          <a:p>
            <a:r>
              <a:rPr lang="en-US" dirty="0"/>
              <a:t>Basic Comma Rules FIINAL 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3673" y="299207"/>
            <a:ext cx="2018328" cy="2828553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/>
              <a:t>F=FANBOYS</a:t>
            </a:r>
          </a:p>
          <a:p>
            <a:r>
              <a:rPr lang="en-US" sz="2800" dirty="0"/>
              <a:t>I=Introductory </a:t>
            </a:r>
          </a:p>
          <a:p>
            <a:pPr marL="0" indent="0">
              <a:buNone/>
            </a:pPr>
            <a:r>
              <a:rPr lang="en-US" sz="2800" dirty="0"/>
              <a:t>          elements</a:t>
            </a:r>
          </a:p>
          <a:p>
            <a:r>
              <a:rPr lang="en-US" sz="2800" dirty="0"/>
              <a:t>I=Interrupters</a:t>
            </a:r>
          </a:p>
          <a:p>
            <a:r>
              <a:rPr lang="en-US" sz="2800" dirty="0"/>
              <a:t>N=Non-essentials</a:t>
            </a:r>
          </a:p>
          <a:p>
            <a:r>
              <a:rPr lang="en-US" sz="2800" dirty="0"/>
              <a:t>A=Adjectives</a:t>
            </a:r>
          </a:p>
          <a:p>
            <a:r>
              <a:rPr lang="en-US" sz="2800" dirty="0"/>
              <a:t>L=Lists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345" y="1024173"/>
            <a:ext cx="97175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 the following sentences “as is”, and then correct using proofreading marks---you will be looking for ALL mistakes, not just commas: 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in class we will soon be reading night a memoir about a young mans experience in during the holocaust 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i</a:t>
            </a:r>
            <a:r>
              <a:rPr lang="en-US" dirty="0"/>
              <a:t> plan on improving all my low unsatisfactory grades by turning in every assignment going to class and studying for each quiz.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9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705"/>
            <a:ext cx="8596668" cy="1320800"/>
          </a:xfrm>
        </p:spPr>
        <p:txBody>
          <a:bodyPr/>
          <a:lstStyle/>
          <a:p>
            <a:r>
              <a:rPr lang="en-US" dirty="0"/>
              <a:t>Basic Comma Rules FIINAL 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3673" y="299207"/>
            <a:ext cx="2018328" cy="2828553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/>
              <a:t>F=FANBOYS</a:t>
            </a:r>
          </a:p>
          <a:p>
            <a:r>
              <a:rPr lang="en-US" sz="2800" dirty="0"/>
              <a:t>I=Introductory </a:t>
            </a:r>
          </a:p>
          <a:p>
            <a:pPr marL="0" indent="0">
              <a:buNone/>
            </a:pPr>
            <a:r>
              <a:rPr lang="en-US" sz="2800" dirty="0"/>
              <a:t>          elements</a:t>
            </a:r>
          </a:p>
          <a:p>
            <a:r>
              <a:rPr lang="en-US" sz="2800" dirty="0"/>
              <a:t>I=Interrupters</a:t>
            </a:r>
          </a:p>
          <a:p>
            <a:r>
              <a:rPr lang="en-US" sz="2800" dirty="0"/>
              <a:t>N=Non-essentials</a:t>
            </a:r>
          </a:p>
          <a:p>
            <a:r>
              <a:rPr lang="en-US" sz="2800" dirty="0"/>
              <a:t>A=Adjectives</a:t>
            </a:r>
          </a:p>
          <a:p>
            <a:r>
              <a:rPr lang="en-US" sz="2800" dirty="0"/>
              <a:t>L=Lists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345" y="1024173"/>
            <a:ext cx="97175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 the following sentences “as is”, and then correct using proofreading marks---you will be looking for ALL mistakes, not just commas: 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in class we will soon be reading the crucible a play about the </a:t>
            </a:r>
            <a:r>
              <a:rPr lang="en-US" dirty="0" err="1"/>
              <a:t>salem</a:t>
            </a:r>
            <a:r>
              <a:rPr lang="en-US" dirty="0"/>
              <a:t> </a:t>
            </a:r>
            <a:r>
              <a:rPr lang="en-US"/>
              <a:t>witch trials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i</a:t>
            </a:r>
            <a:r>
              <a:rPr lang="en-US" dirty="0"/>
              <a:t> plan on improving all my low unsatisfactory grades by turning in every assignment going to class and studying for each quiz.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3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895"/>
            <a:ext cx="8596668" cy="741959"/>
          </a:xfrm>
        </p:spPr>
        <p:txBody>
          <a:bodyPr/>
          <a:lstStyle/>
          <a:p>
            <a:r>
              <a:rPr lang="en-US" dirty="0"/>
              <a:t>Basic Comma Rules: </a:t>
            </a:r>
            <a:r>
              <a:rPr lang="en-US" b="1" u="sng" dirty="0"/>
              <a:t>FIINAL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6" y="620785"/>
            <a:ext cx="9624346" cy="61575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F=FANBOYS</a:t>
            </a:r>
          </a:p>
          <a:p>
            <a:pPr lvl="1"/>
            <a:r>
              <a:rPr lang="en-US" sz="2600" dirty="0"/>
              <a:t>To join sentences with For, And, Nor, But, Or, Yet, So</a:t>
            </a:r>
          </a:p>
          <a:p>
            <a:r>
              <a:rPr lang="en-US" sz="2800" dirty="0"/>
              <a:t>I=Introductory elements</a:t>
            </a:r>
          </a:p>
          <a:p>
            <a:pPr lvl="1"/>
            <a:r>
              <a:rPr lang="en-US" sz="2600" dirty="0"/>
              <a:t>Begin a sentence (can be left off and still have a sentence)</a:t>
            </a:r>
          </a:p>
          <a:p>
            <a:r>
              <a:rPr lang="en-US" sz="2800" dirty="0"/>
              <a:t>I=Interrupters</a:t>
            </a:r>
          </a:p>
          <a:p>
            <a:pPr lvl="1"/>
            <a:r>
              <a:rPr lang="en-US" sz="2600" dirty="0"/>
              <a:t>Well, that’s kind of rude!  ---to interrupt a sentence!</a:t>
            </a:r>
          </a:p>
          <a:p>
            <a:r>
              <a:rPr lang="en-US" sz="2800" dirty="0"/>
              <a:t>N=Non-essentials</a:t>
            </a:r>
          </a:p>
          <a:p>
            <a:pPr lvl="1"/>
            <a:r>
              <a:rPr lang="en-US" sz="2600" dirty="0"/>
              <a:t>Extra info that can be left out (not needed)</a:t>
            </a:r>
          </a:p>
          <a:p>
            <a:r>
              <a:rPr lang="en-US" sz="2800" dirty="0"/>
              <a:t>A=Adjectives</a:t>
            </a:r>
          </a:p>
          <a:p>
            <a:pPr lvl="1"/>
            <a:r>
              <a:rPr lang="en-US" sz="2600" dirty="0"/>
              <a:t>More than one adj. describing the same noun need to be separated</a:t>
            </a:r>
          </a:p>
          <a:p>
            <a:r>
              <a:rPr lang="en-US" sz="2800" dirty="0"/>
              <a:t>L=Lists</a:t>
            </a:r>
          </a:p>
          <a:p>
            <a:pPr lvl="1"/>
            <a:r>
              <a:rPr lang="en-US" sz="2600" dirty="0"/>
              <a:t>…cause they can go on, and on, and on…</a:t>
            </a:r>
          </a:p>
        </p:txBody>
      </p:sp>
    </p:spTree>
    <p:extLst>
      <p:ext uri="{BB962C8B-B14F-4D97-AF65-F5344CB8AC3E}">
        <p14:creationId xmlns:p14="http://schemas.microsoft.com/office/powerpoint/2010/main" val="217351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F=</a:t>
            </a:r>
            <a:r>
              <a:rPr lang="en-US" dirty="0" err="1"/>
              <a:t>Fanboys</a:t>
            </a:r>
            <a:br>
              <a:rPr lang="en-US" dirty="0"/>
            </a:br>
            <a:r>
              <a:rPr lang="en-US" dirty="0"/>
              <a:t>Use a comma before a coordinating conjunction (for, and, nor, but, or, yet &amp; so)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Capri has met Cam Newton</a:t>
            </a:r>
            <a:r>
              <a:rPr lang="en-US" sz="2800" u="sng" dirty="0">
                <a:solidFill>
                  <a:schemeClr val="tx1"/>
                </a:solidFill>
              </a:rPr>
              <a:t>, and </a:t>
            </a:r>
            <a:r>
              <a:rPr lang="en-US" sz="2800" dirty="0"/>
              <a:t>she says he is really nice.</a:t>
            </a:r>
          </a:p>
          <a:p>
            <a:r>
              <a:rPr lang="en-US" sz="2800" dirty="0"/>
              <a:t>Jameson may write incredibly long vocabulary sentences</a:t>
            </a:r>
            <a:r>
              <a:rPr lang="en-US" sz="2800" u="sng" dirty="0">
                <a:solidFill>
                  <a:schemeClr val="tx1"/>
                </a:solidFill>
              </a:rPr>
              <a:t>, yet </a:t>
            </a:r>
            <a:r>
              <a:rPr lang="en-US" sz="2800" dirty="0"/>
              <a:t>they are always grammatically correct.</a:t>
            </a:r>
          </a:p>
          <a:p>
            <a:r>
              <a:rPr lang="en-US" sz="2800" dirty="0"/>
              <a:t>You may choose to argue the affirmative side in your research paper</a:t>
            </a:r>
            <a:r>
              <a:rPr lang="en-US" sz="2800" u="sng" dirty="0">
                <a:solidFill>
                  <a:schemeClr val="tx1"/>
                </a:solidFill>
              </a:rPr>
              <a:t>, or </a:t>
            </a:r>
            <a:r>
              <a:rPr lang="en-US" sz="2800" dirty="0"/>
              <a:t>you may decide to support the negative opinion.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198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I=Introductory Elements</a:t>
            </a:r>
            <a:br>
              <a:rPr lang="en-US" dirty="0"/>
            </a:br>
            <a:r>
              <a:rPr lang="en-US" dirty="0"/>
              <a:t>Put a comma at the end of the introductory phrase, clause, or transition.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On my way home from school</a:t>
            </a:r>
            <a:r>
              <a:rPr lang="en-US" sz="2800" dirty="0"/>
              <a:t>, I saw Destinee and </a:t>
            </a:r>
            <a:r>
              <a:rPr lang="en-US" sz="2800" dirty="0" err="1"/>
              <a:t>Abi</a:t>
            </a:r>
            <a:r>
              <a:rPr lang="en-US" sz="2800" dirty="0"/>
              <a:t> running cross country.</a:t>
            </a:r>
          </a:p>
          <a:p>
            <a:r>
              <a:rPr lang="en-US" sz="2800" u="sng" dirty="0"/>
              <a:t>If you forget how to format an MLA paper</a:t>
            </a:r>
            <a:r>
              <a:rPr lang="en-US" sz="2800" dirty="0"/>
              <a:t>, you can find directions on my website.</a:t>
            </a:r>
          </a:p>
          <a:p>
            <a:r>
              <a:rPr lang="en-US" sz="2800" u="sng" dirty="0"/>
              <a:t>Hopefully</a:t>
            </a:r>
            <a:r>
              <a:rPr lang="en-US" sz="2800" dirty="0"/>
              <a:t>, you will choose a research topic that interests you.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406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I=Interrupter</a:t>
            </a:r>
            <a:br>
              <a:rPr lang="en-US" dirty="0"/>
            </a:br>
            <a:r>
              <a:rPr lang="en-US" dirty="0"/>
              <a:t>Put commas around words that interrupt the flow of the sentence.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Aleksa</a:t>
            </a:r>
            <a:r>
              <a:rPr lang="en-US" sz="2800" dirty="0"/>
              <a:t> and Kelsey, </a:t>
            </a:r>
            <a:r>
              <a:rPr lang="en-US" sz="2800" u="sng" dirty="0"/>
              <a:t>students in my 3th &amp; 4</a:t>
            </a:r>
            <a:r>
              <a:rPr lang="en-US" sz="2800" u="sng" baseline="30000" dirty="0"/>
              <a:t>th</a:t>
            </a:r>
            <a:r>
              <a:rPr lang="en-US" sz="2800" u="sng" dirty="0"/>
              <a:t> periods</a:t>
            </a:r>
            <a:r>
              <a:rPr lang="en-US" sz="2800" dirty="0"/>
              <a:t>, play volleyball for NCHS.</a:t>
            </a:r>
          </a:p>
          <a:p>
            <a:r>
              <a:rPr lang="en-US" sz="2800" dirty="0"/>
              <a:t>This semester you will, </a:t>
            </a:r>
            <a:r>
              <a:rPr lang="en-US" sz="2800" u="sng" dirty="0"/>
              <a:t>in fact</a:t>
            </a:r>
            <a:r>
              <a:rPr lang="en-US" sz="2800" dirty="0"/>
              <a:t>, learn many new words.</a:t>
            </a:r>
          </a:p>
          <a:p>
            <a:r>
              <a:rPr lang="en-US" sz="2800" dirty="0"/>
              <a:t>Please collect everyone’s homework, </a:t>
            </a:r>
            <a:r>
              <a:rPr lang="en-US" sz="2800" u="sng" dirty="0" err="1"/>
              <a:t>Anairia</a:t>
            </a:r>
            <a:r>
              <a:rPr lang="en-US" sz="2800" dirty="0"/>
              <a:t>.</a:t>
            </a:r>
          </a:p>
          <a:p>
            <a:r>
              <a:rPr lang="en-US" sz="2800" dirty="0"/>
              <a:t>We read a letter by Martin Luther King, </a:t>
            </a:r>
            <a:r>
              <a:rPr lang="en-US" sz="2800" u="sng" dirty="0"/>
              <a:t>Jr.</a:t>
            </a:r>
            <a:r>
              <a:rPr lang="en-US" sz="2800" dirty="0"/>
              <a:t>, that he wrote in a Birmingham, </a:t>
            </a:r>
            <a:r>
              <a:rPr lang="en-US" sz="2800" u="sng" dirty="0"/>
              <a:t>Alabama</a:t>
            </a:r>
            <a:r>
              <a:rPr lang="en-US" sz="2800" dirty="0"/>
              <a:t>, jail.</a:t>
            </a:r>
          </a:p>
        </p:txBody>
      </p:sp>
    </p:spTree>
    <p:extLst>
      <p:ext uri="{BB962C8B-B14F-4D97-AF65-F5344CB8AC3E}">
        <p14:creationId xmlns:p14="http://schemas.microsoft.com/office/powerpoint/2010/main" val="129384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N=Non-essential elements</a:t>
            </a:r>
            <a:br>
              <a:rPr lang="en-US" dirty="0"/>
            </a:br>
            <a:r>
              <a:rPr lang="en-US" dirty="0"/>
              <a:t>Put commas before and/or after unnecessary clauses.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Non-essential: Most students improved their scores on the second benchmark test, </a:t>
            </a:r>
            <a:r>
              <a:rPr lang="en-US" sz="2800" u="sng" dirty="0"/>
              <a:t>which is good news</a:t>
            </a:r>
            <a:r>
              <a:rPr lang="en-US" sz="2800" dirty="0"/>
              <a:t>. (Unnecessary for meaning; use comma.)</a:t>
            </a:r>
          </a:p>
          <a:p>
            <a:r>
              <a:rPr lang="en-US" sz="2800" dirty="0"/>
              <a:t>Essential: Most students </a:t>
            </a:r>
            <a:r>
              <a:rPr lang="en-US" sz="2800" u="sng" dirty="0"/>
              <a:t>who took the second benchmark test</a:t>
            </a:r>
            <a:r>
              <a:rPr lang="en-US" sz="2800" dirty="0"/>
              <a:t> improved their scores. (Necessary for meaning; don’t use comma.)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32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A=Adjectives in a series</a:t>
            </a:r>
            <a:br>
              <a:rPr lang="en-US" dirty="0"/>
            </a:br>
            <a:r>
              <a:rPr lang="en-US" dirty="0"/>
              <a:t>Put commas between adjectives modifying the same noun.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Rule: If you can use “and” to join the adjectives, you can separate them with commas.</a:t>
            </a:r>
          </a:p>
          <a:p>
            <a:r>
              <a:rPr lang="en-US" sz="2800" dirty="0"/>
              <a:t>Jackson and Grant are two of the </a:t>
            </a:r>
            <a:r>
              <a:rPr lang="en-US" sz="2800" u="sng" dirty="0"/>
              <a:t>tallest, nicest </a:t>
            </a:r>
            <a:r>
              <a:rPr lang="en-US" sz="2800" dirty="0"/>
              <a:t>students in 1</a:t>
            </a:r>
            <a:r>
              <a:rPr lang="en-US" sz="2800" baseline="30000" dirty="0"/>
              <a:t>st</a:t>
            </a:r>
            <a:r>
              <a:rPr lang="en-US" sz="2800" dirty="0"/>
              <a:t> period. (They are the tallest and nicest students. This works! Use </a:t>
            </a:r>
            <a:r>
              <a:rPr lang="en-US" sz="2800"/>
              <a:t>a comma.)</a:t>
            </a:r>
            <a:endParaRPr lang="en-US" sz="2800" dirty="0"/>
          </a:p>
          <a:p>
            <a:r>
              <a:rPr lang="en-US" sz="2800" dirty="0" err="1"/>
              <a:t>Nic</a:t>
            </a:r>
            <a:r>
              <a:rPr lang="en-US" sz="2800" dirty="0"/>
              <a:t> and Haley are </a:t>
            </a:r>
            <a:r>
              <a:rPr lang="en-US" sz="2800" u="sng" dirty="0"/>
              <a:t>avid Tar Heel </a:t>
            </a:r>
            <a:r>
              <a:rPr lang="en-US" sz="2800" dirty="0"/>
              <a:t>fans. (They are avid and Tar Heel fans. (This doesn’t make sense, so don’t use a comma.)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768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L=Lists</a:t>
            </a:r>
            <a:br>
              <a:rPr lang="en-US" dirty="0"/>
            </a:br>
            <a:r>
              <a:rPr lang="en-US" dirty="0"/>
              <a:t>Use commas between items in a list.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grammar we study </a:t>
            </a:r>
            <a:r>
              <a:rPr lang="en-US" sz="2800" u="sng" dirty="0"/>
              <a:t>commas, semicolons, and hyphens.</a:t>
            </a:r>
          </a:p>
          <a:p>
            <a:r>
              <a:rPr lang="en-US" sz="2800" dirty="0"/>
              <a:t>Hon. Eng. III students must be able to </a:t>
            </a:r>
            <a:r>
              <a:rPr lang="en-US" sz="2800" u="sng" dirty="0"/>
              <a:t>read difficult literature, analyze its meaning, engage in thoughtful discussion, and write intelligent essays.</a:t>
            </a:r>
          </a:p>
        </p:txBody>
      </p:sp>
    </p:spTree>
    <p:extLst>
      <p:ext uri="{BB962C8B-B14F-4D97-AF65-F5344CB8AC3E}">
        <p14:creationId xmlns:p14="http://schemas.microsoft.com/office/powerpoint/2010/main" val="131381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Comma Rules FIINAL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F=FANBOYS</a:t>
            </a:r>
            <a:endParaRPr lang="en-US" sz="2800" dirty="0"/>
          </a:p>
          <a:p>
            <a:r>
              <a:rPr lang="en-US" sz="2800" dirty="0"/>
              <a:t>I=Introductory elements</a:t>
            </a:r>
          </a:p>
          <a:p>
            <a:r>
              <a:rPr lang="en-US" sz="2800" dirty="0"/>
              <a:t>I=Interrupters</a:t>
            </a:r>
          </a:p>
          <a:p>
            <a:r>
              <a:rPr lang="en-US" sz="2800" dirty="0"/>
              <a:t>N=Non-essentials</a:t>
            </a:r>
          </a:p>
          <a:p>
            <a:r>
              <a:rPr lang="en-US" sz="2800" dirty="0"/>
              <a:t>A=Adjectives</a:t>
            </a:r>
          </a:p>
          <a:p>
            <a:r>
              <a:rPr lang="en-US" sz="2800" dirty="0"/>
              <a:t>L=Lists</a:t>
            </a:r>
          </a:p>
        </p:txBody>
      </p:sp>
    </p:spTree>
    <p:extLst>
      <p:ext uri="{BB962C8B-B14F-4D97-AF65-F5344CB8AC3E}">
        <p14:creationId xmlns:p14="http://schemas.microsoft.com/office/powerpoint/2010/main" val="1895172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652</TotalTime>
  <Words>679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Basic Comma Rules</vt:lpstr>
      <vt:lpstr>Basic Comma Rules: FIINAL</vt:lpstr>
      <vt:lpstr>F=Fanboys Use a comma before a coordinating conjunction (for, and, nor, but, or, yet &amp; so)</vt:lpstr>
      <vt:lpstr>I=Introductory Elements Put a comma at the end of the introductory phrase, clause, or transition.</vt:lpstr>
      <vt:lpstr>I=Interrupter Put commas around words that interrupt the flow of the sentence.</vt:lpstr>
      <vt:lpstr>N=Non-essential elements Put commas before and/or after unnecessary clauses.</vt:lpstr>
      <vt:lpstr>A=Adjectives in a series Put commas between adjectives modifying the same noun.</vt:lpstr>
      <vt:lpstr>L=Lists Use commas between items in a list.</vt:lpstr>
      <vt:lpstr>Basic Comma Rules FIINAL Review</vt:lpstr>
      <vt:lpstr>Basic Comma Rules FIINAL Application:</vt:lpstr>
      <vt:lpstr>Basic Comma Rules FIINAL Application:</vt:lpstr>
    </vt:vector>
  </TitlesOfParts>
  <Company>Cabarrus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Comma Rules</dc:title>
  <dc:creator>Cheryl Mckinney</dc:creator>
  <cp:lastModifiedBy>Sarah Honeycutt</cp:lastModifiedBy>
  <cp:revision>18</cp:revision>
  <dcterms:created xsi:type="dcterms:W3CDTF">2015-10-29T22:22:09Z</dcterms:created>
  <dcterms:modified xsi:type="dcterms:W3CDTF">2017-03-01T17:40:19Z</dcterms:modified>
</cp:coreProperties>
</file>