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A905A0-F681-4B41-8D74-E3F90381DF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7F25755-C27F-47EA-BB44-5DFF7895C7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8093CD-DCA2-4726-9D31-2E2D09D58E99}" type="datetimeFigureOut">
              <a:rPr lang="en-US" smtClean="0"/>
              <a:t>2/28/2018</a:t>
            </a:fld>
            <a:endParaRPr lang="en-US"/>
          </a:p>
        </p:txBody>
      </p:sp>
      <p:sp>
        <p:nvSpPr>
          <p:cNvPr id="4" name="Footer Placeholder 3">
            <a:extLst>
              <a:ext uri="{FF2B5EF4-FFF2-40B4-BE49-F238E27FC236}">
                <a16:creationId xmlns:a16="http://schemas.microsoft.com/office/drawing/2014/main" id="{5C4AEC9B-9CDE-457D-AB6F-970B4989EF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13FEFF-1C02-4C03-B0A2-6C62610BA0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040B4F-F341-484D-929A-7FEE7580D2ED}" type="slidenum">
              <a:rPr lang="en-US" smtClean="0"/>
              <a:t>‹#›</a:t>
            </a:fld>
            <a:endParaRPr lang="en-US"/>
          </a:p>
        </p:txBody>
      </p:sp>
    </p:spTree>
    <p:extLst>
      <p:ext uri="{BB962C8B-B14F-4D97-AF65-F5344CB8AC3E}">
        <p14:creationId xmlns:p14="http://schemas.microsoft.com/office/powerpoint/2010/main" val="21435318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662F-DA0F-41B1-8EC4-96A3D4FA5F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218F65-B209-4AE8-8ACE-AD282D020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AE84D5-0999-4F5D-A7B2-2333642565F6}"/>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BD6B28F1-B8F8-470E-AD4A-10B3AC9FC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33F3F-9EA8-42F8-96A8-56A4E5D7F743}"/>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167398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A0B1-662D-43E0-AF2F-CBE7B5AF23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74AD3B-0C2C-4E4F-898A-5D25D13A12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B2CEB-5594-4EE2-B960-8F363B8AF251}"/>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4A488AE2-56CC-497A-AD37-2B75EDB51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BADFA-A5A1-4D87-AB63-80BF18B23E29}"/>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392097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083065-4A6C-429E-9F80-D397DDDF1E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7499AC-72FB-4BFC-BCD0-5250437A43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9FD02-BE4F-42C7-B7E6-20DCD6BC1D9D}"/>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2D767CDC-0D5C-492B-93C4-55DABF20D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D879E-F719-4D55-8C41-D837F3A28AA6}"/>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371644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C3EC-DDEE-4E51-B2B7-A83E3309A4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CB0284-3744-4518-9C07-D04ED12B4A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0CAAA1-A24B-470E-9296-BDBC9ED276E0}"/>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B5BFAADF-64DA-45B0-BD24-3CDB811D3F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E6002-1D9A-4D3E-BF85-CE1B2AC8F179}"/>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149937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016F-2E99-48BB-BC2E-C45370362E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A2D984-2742-41A8-865B-A5E833C8B0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9E2F2C-D339-45C4-B639-D4190657F39D}"/>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153F6723-8E29-41B3-BF4A-3A0AE8728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4E464-A49E-4343-B428-0B71B888301E}"/>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400719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28C92-D95A-414E-A56B-E5624DF8EC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9045E-843A-4753-9F21-85912B38AA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03BF9C-C119-4F73-8282-28D1E6C9C9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E276B1-0C1E-44E3-A06E-833B628FAAA6}"/>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6" name="Footer Placeholder 5">
            <a:extLst>
              <a:ext uri="{FF2B5EF4-FFF2-40B4-BE49-F238E27FC236}">
                <a16:creationId xmlns:a16="http://schemas.microsoft.com/office/drawing/2014/main" id="{6CAAC242-9C3E-4194-BAEC-8EAD18E29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22AA06-7E9E-4373-8BEA-35ACA137FB72}"/>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2079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F0B05-8D5E-4230-9A7D-D1473857C5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22954D-5AA5-4514-94AA-EC6B79AEF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F5BAEE-DEB5-4A16-BF32-07FBE266C6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831B-E593-4D08-9F22-A293AB3F0C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0DDBB4-E690-40C5-914C-201989AD81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C1C392-E2C0-424D-B648-C1A0E8BFC4D4}"/>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8" name="Footer Placeholder 7">
            <a:extLst>
              <a:ext uri="{FF2B5EF4-FFF2-40B4-BE49-F238E27FC236}">
                <a16:creationId xmlns:a16="http://schemas.microsoft.com/office/drawing/2014/main" id="{545C7812-F3DF-477D-B098-A046EA1452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30E5B1-BAD0-4028-86D2-F5A27CE82285}"/>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396485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CA59-4B4D-4B8C-AC98-FAD960935E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BCA584-2B0F-4C92-B5B7-BD82B80C9F75}"/>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4" name="Footer Placeholder 3">
            <a:extLst>
              <a:ext uri="{FF2B5EF4-FFF2-40B4-BE49-F238E27FC236}">
                <a16:creationId xmlns:a16="http://schemas.microsoft.com/office/drawing/2014/main" id="{BE2481E8-5406-4EE7-87EB-20BBB67E90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CF3B60-45EE-4D5B-8B95-34CDE1988CC3}"/>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166060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F2D58-873F-42AB-AFCA-975409D42018}"/>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3" name="Footer Placeholder 2">
            <a:extLst>
              <a:ext uri="{FF2B5EF4-FFF2-40B4-BE49-F238E27FC236}">
                <a16:creationId xmlns:a16="http://schemas.microsoft.com/office/drawing/2014/main" id="{10F2D21A-320E-4D92-87F8-46FF1BE376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23BAEF-54A8-447F-A636-5F99983EFB63}"/>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253470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3D68-424A-4F14-9727-291CC3BEA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36A2F1-E21E-412F-B8D1-7A695D0F17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EC21AE-47FC-47DF-91B6-CD18BD82B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CEC452-2C4E-4FF3-B0CD-CFC80B5909B8}"/>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6" name="Footer Placeholder 5">
            <a:extLst>
              <a:ext uri="{FF2B5EF4-FFF2-40B4-BE49-F238E27FC236}">
                <a16:creationId xmlns:a16="http://schemas.microsoft.com/office/drawing/2014/main" id="{DDF288AD-B438-4CD7-A0FB-DDC23D25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ACF71-4CED-46CC-A0EB-33CB48007354}"/>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251723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92F1-7268-4484-B8D9-C55F4D62E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DE3BF4-D837-4AE4-811D-49F96E2C8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539783-3139-4364-BEA0-054033FAE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23A108-AF01-4BC8-8444-44FD4C6A5C10}"/>
              </a:ext>
            </a:extLst>
          </p:cNvPr>
          <p:cNvSpPr>
            <a:spLocks noGrp="1"/>
          </p:cNvSpPr>
          <p:nvPr>
            <p:ph type="dt" sz="half" idx="10"/>
          </p:nvPr>
        </p:nvSpPr>
        <p:spPr/>
        <p:txBody>
          <a:bodyPr/>
          <a:lstStyle/>
          <a:p>
            <a:fld id="{4CE3017F-21B1-4E97-800B-4344A8E13F4F}" type="datetimeFigureOut">
              <a:rPr lang="en-US" smtClean="0"/>
              <a:t>2/28/2018</a:t>
            </a:fld>
            <a:endParaRPr lang="en-US"/>
          </a:p>
        </p:txBody>
      </p:sp>
      <p:sp>
        <p:nvSpPr>
          <p:cNvPr id="6" name="Footer Placeholder 5">
            <a:extLst>
              <a:ext uri="{FF2B5EF4-FFF2-40B4-BE49-F238E27FC236}">
                <a16:creationId xmlns:a16="http://schemas.microsoft.com/office/drawing/2014/main" id="{F7E229E7-270E-4972-8D10-6B3728AB1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7AA7B-11D7-4DEF-9FD8-BF1B406BAC8D}"/>
              </a:ext>
            </a:extLst>
          </p:cNvPr>
          <p:cNvSpPr>
            <a:spLocks noGrp="1"/>
          </p:cNvSpPr>
          <p:nvPr>
            <p:ph type="sldNum" sz="quarter" idx="12"/>
          </p:nvPr>
        </p:nvSpPr>
        <p:spPr/>
        <p:txBody>
          <a:bodyPr/>
          <a:lstStyle/>
          <a:p>
            <a:fld id="{5D0A1EFB-C850-4C86-B3AA-869513DA7176}" type="slidenum">
              <a:rPr lang="en-US" smtClean="0"/>
              <a:t>‹#›</a:t>
            </a:fld>
            <a:endParaRPr lang="en-US"/>
          </a:p>
        </p:txBody>
      </p:sp>
    </p:spTree>
    <p:extLst>
      <p:ext uri="{BB962C8B-B14F-4D97-AF65-F5344CB8AC3E}">
        <p14:creationId xmlns:p14="http://schemas.microsoft.com/office/powerpoint/2010/main" val="419583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046C13-1EDC-4AFA-B038-4A25D6409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278E36-83C7-4164-A58E-4C661430CA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6E29F-55CF-483C-9917-575F7E8AC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3017F-21B1-4E97-800B-4344A8E13F4F}" type="datetimeFigureOut">
              <a:rPr lang="en-US" smtClean="0"/>
              <a:t>2/28/2018</a:t>
            </a:fld>
            <a:endParaRPr lang="en-US"/>
          </a:p>
        </p:txBody>
      </p:sp>
      <p:sp>
        <p:nvSpPr>
          <p:cNvPr id="5" name="Footer Placeholder 4">
            <a:extLst>
              <a:ext uri="{FF2B5EF4-FFF2-40B4-BE49-F238E27FC236}">
                <a16:creationId xmlns:a16="http://schemas.microsoft.com/office/drawing/2014/main" id="{142D3F59-A4D4-43DB-A78A-266E6255FC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D57D07-4818-4FE2-846A-71A7F6F49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A1EFB-C850-4C86-B3AA-869513DA7176}" type="slidenum">
              <a:rPr lang="en-US" smtClean="0"/>
              <a:t>‹#›</a:t>
            </a:fld>
            <a:endParaRPr lang="en-US"/>
          </a:p>
        </p:txBody>
      </p:sp>
    </p:spTree>
    <p:extLst>
      <p:ext uri="{BB962C8B-B14F-4D97-AF65-F5344CB8AC3E}">
        <p14:creationId xmlns:p14="http://schemas.microsoft.com/office/powerpoint/2010/main" val="2550102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8ACB8-9239-48AE-AD8B-BE243405427B}"/>
              </a:ext>
            </a:extLst>
          </p:cNvPr>
          <p:cNvSpPr>
            <a:spLocks noGrp="1"/>
          </p:cNvSpPr>
          <p:nvPr>
            <p:ph type="ctrTitle"/>
          </p:nvPr>
        </p:nvSpPr>
        <p:spPr/>
        <p:txBody>
          <a:bodyPr/>
          <a:lstStyle/>
          <a:p>
            <a:r>
              <a:rPr lang="en-US" dirty="0"/>
              <a:t>Anne Bradstreet</a:t>
            </a:r>
          </a:p>
        </p:txBody>
      </p:sp>
      <p:sp>
        <p:nvSpPr>
          <p:cNvPr id="3" name="Subtitle 2">
            <a:extLst>
              <a:ext uri="{FF2B5EF4-FFF2-40B4-BE49-F238E27FC236}">
                <a16:creationId xmlns:a16="http://schemas.microsoft.com/office/drawing/2014/main" id="{F1D03722-CDBC-4F2D-BBD4-BA1BCBFDCA69}"/>
              </a:ext>
            </a:extLst>
          </p:cNvPr>
          <p:cNvSpPr>
            <a:spLocks noGrp="1"/>
          </p:cNvSpPr>
          <p:nvPr>
            <p:ph type="subTitle" idx="1"/>
          </p:nvPr>
        </p:nvSpPr>
        <p:spPr/>
        <p:txBody>
          <a:bodyPr/>
          <a:lstStyle/>
          <a:p>
            <a:r>
              <a:rPr lang="en-US" dirty="0"/>
              <a:t>Poetry Assignment</a:t>
            </a:r>
          </a:p>
        </p:txBody>
      </p:sp>
    </p:spTree>
    <p:extLst>
      <p:ext uri="{BB962C8B-B14F-4D97-AF65-F5344CB8AC3E}">
        <p14:creationId xmlns:p14="http://schemas.microsoft.com/office/powerpoint/2010/main" val="187651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61D68-E8F0-4CD7-869F-7C858261058A}"/>
              </a:ext>
            </a:extLst>
          </p:cNvPr>
          <p:cNvSpPr>
            <a:spLocks noGrp="1"/>
          </p:cNvSpPr>
          <p:nvPr>
            <p:ph type="title"/>
          </p:nvPr>
        </p:nvSpPr>
        <p:spPr/>
        <p:txBody>
          <a:bodyPr/>
          <a:lstStyle/>
          <a:p>
            <a:r>
              <a:rPr lang="en-US" dirty="0"/>
              <a:t>As you read…	</a:t>
            </a:r>
          </a:p>
        </p:txBody>
      </p:sp>
      <p:sp>
        <p:nvSpPr>
          <p:cNvPr id="3" name="Content Placeholder 2">
            <a:extLst>
              <a:ext uri="{FF2B5EF4-FFF2-40B4-BE49-F238E27FC236}">
                <a16:creationId xmlns:a16="http://schemas.microsoft.com/office/drawing/2014/main" id="{BE7EEBFB-C6D4-432B-858B-C33E70F56BF0}"/>
              </a:ext>
            </a:extLst>
          </p:cNvPr>
          <p:cNvSpPr>
            <a:spLocks noGrp="1"/>
          </p:cNvSpPr>
          <p:nvPr>
            <p:ph idx="1"/>
          </p:nvPr>
        </p:nvSpPr>
        <p:spPr/>
        <p:txBody>
          <a:bodyPr/>
          <a:lstStyle/>
          <a:p>
            <a:r>
              <a:rPr lang="en-US" dirty="0"/>
              <a:t>Annotate for the following:</a:t>
            </a:r>
          </a:p>
          <a:p>
            <a:pPr lvl="1"/>
            <a:r>
              <a:rPr lang="en-US" dirty="0"/>
              <a:t>Figurative language/author’s style </a:t>
            </a:r>
          </a:p>
          <a:p>
            <a:pPr lvl="1"/>
            <a:r>
              <a:rPr lang="en-US" dirty="0"/>
              <a:t>Unfamiliar language (use context clues)</a:t>
            </a:r>
          </a:p>
          <a:p>
            <a:pPr lvl="1"/>
            <a:r>
              <a:rPr lang="en-US" dirty="0"/>
              <a:t>Comprehension (WHAT is she saying?)</a:t>
            </a:r>
          </a:p>
          <a:p>
            <a:pPr lvl="1"/>
            <a:r>
              <a:rPr lang="en-US" dirty="0"/>
              <a:t>Tone</a:t>
            </a:r>
          </a:p>
          <a:p>
            <a:pPr lvl="1"/>
            <a:r>
              <a:rPr lang="en-US" dirty="0"/>
              <a:t>Purpose</a:t>
            </a:r>
          </a:p>
          <a:p>
            <a:pPr marL="0" indent="0">
              <a:buNone/>
            </a:pPr>
            <a:endParaRPr lang="en-US" dirty="0"/>
          </a:p>
        </p:txBody>
      </p:sp>
    </p:spTree>
    <p:extLst>
      <p:ext uri="{BB962C8B-B14F-4D97-AF65-F5344CB8AC3E}">
        <p14:creationId xmlns:p14="http://schemas.microsoft.com/office/powerpoint/2010/main" val="9565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0ACD-9D99-4E02-ABDC-FA3A75342961}"/>
              </a:ext>
            </a:extLst>
          </p:cNvPr>
          <p:cNvSpPr>
            <a:spLocks noGrp="1"/>
          </p:cNvSpPr>
          <p:nvPr>
            <p:ph type="title"/>
          </p:nvPr>
        </p:nvSpPr>
        <p:spPr/>
        <p:txBody>
          <a:bodyPr/>
          <a:lstStyle/>
          <a:p>
            <a:r>
              <a:rPr lang="en-US" dirty="0"/>
              <a:t>After reading…	</a:t>
            </a:r>
          </a:p>
        </p:txBody>
      </p:sp>
      <p:sp>
        <p:nvSpPr>
          <p:cNvPr id="3" name="Content Placeholder 2">
            <a:extLst>
              <a:ext uri="{FF2B5EF4-FFF2-40B4-BE49-F238E27FC236}">
                <a16:creationId xmlns:a16="http://schemas.microsoft.com/office/drawing/2014/main" id="{99F3BF4C-FD89-486A-8863-C43D5801FCDD}"/>
              </a:ext>
            </a:extLst>
          </p:cNvPr>
          <p:cNvSpPr>
            <a:spLocks noGrp="1"/>
          </p:cNvSpPr>
          <p:nvPr>
            <p:ph idx="1"/>
          </p:nvPr>
        </p:nvSpPr>
        <p:spPr/>
        <p:txBody>
          <a:bodyPr/>
          <a:lstStyle/>
          <a:p>
            <a:r>
              <a:rPr lang="en-US" dirty="0"/>
              <a:t>Answer the following in complete ACES format:</a:t>
            </a:r>
          </a:p>
          <a:p>
            <a:pPr lvl="1"/>
            <a:r>
              <a:rPr lang="en-US" dirty="0"/>
              <a:t>What does the juxtaposition of “To My Dear and Loving Husband” and “Upon the Burning of Our House” reveal about Bradstreet’s faith?  Be sure to include at least two examples of text evidence that show her tone in these poems.  </a:t>
            </a:r>
          </a:p>
        </p:txBody>
      </p:sp>
    </p:spTree>
    <p:extLst>
      <p:ext uri="{BB962C8B-B14F-4D97-AF65-F5344CB8AC3E}">
        <p14:creationId xmlns:p14="http://schemas.microsoft.com/office/powerpoint/2010/main" val="122840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0ACD-9D99-4E02-ABDC-FA3A75342961}"/>
              </a:ext>
            </a:extLst>
          </p:cNvPr>
          <p:cNvSpPr>
            <a:spLocks noGrp="1"/>
          </p:cNvSpPr>
          <p:nvPr>
            <p:ph type="title"/>
          </p:nvPr>
        </p:nvSpPr>
        <p:spPr/>
        <p:txBody>
          <a:bodyPr/>
          <a:lstStyle/>
          <a:p>
            <a:r>
              <a:rPr lang="en-US" dirty="0"/>
              <a:t>After reading…	</a:t>
            </a:r>
          </a:p>
        </p:txBody>
      </p:sp>
      <p:sp>
        <p:nvSpPr>
          <p:cNvPr id="3" name="Content Placeholder 2">
            <a:extLst>
              <a:ext uri="{FF2B5EF4-FFF2-40B4-BE49-F238E27FC236}">
                <a16:creationId xmlns:a16="http://schemas.microsoft.com/office/drawing/2014/main" id="{99F3BF4C-FD89-486A-8863-C43D5801FCDD}"/>
              </a:ext>
            </a:extLst>
          </p:cNvPr>
          <p:cNvSpPr>
            <a:spLocks noGrp="1"/>
          </p:cNvSpPr>
          <p:nvPr>
            <p:ph idx="1"/>
          </p:nvPr>
        </p:nvSpPr>
        <p:spPr>
          <a:xfrm>
            <a:off x="385355" y="1690687"/>
            <a:ext cx="11571514" cy="4802187"/>
          </a:xfrm>
        </p:spPr>
        <p:txBody>
          <a:bodyPr>
            <a:normAutofit lnSpcReduction="10000"/>
          </a:bodyPr>
          <a:lstStyle/>
          <a:p>
            <a:r>
              <a:rPr lang="en-US" dirty="0"/>
              <a:t>Answer the following in complete ACES format:</a:t>
            </a:r>
          </a:p>
          <a:p>
            <a:pPr lvl="1"/>
            <a:r>
              <a:rPr lang="en-US" dirty="0"/>
              <a:t>What does the juxtaposition of “To My Dear and Loving Husband” and “Upon the Burning of Our House” </a:t>
            </a:r>
            <a:r>
              <a:rPr lang="en-US" b="1" dirty="0">
                <a:solidFill>
                  <a:srgbClr val="00B0F0"/>
                </a:solidFill>
              </a:rPr>
              <a:t>reveal about Bradstreet’s faith</a:t>
            </a:r>
            <a:r>
              <a:rPr lang="en-US" dirty="0"/>
              <a:t>?  Be sure to include </a:t>
            </a:r>
            <a:r>
              <a:rPr lang="en-US" b="1" dirty="0">
                <a:solidFill>
                  <a:srgbClr val="7030A0"/>
                </a:solidFill>
              </a:rPr>
              <a:t>at least two examples of text evidence </a:t>
            </a:r>
            <a:r>
              <a:rPr lang="en-US" dirty="0"/>
              <a:t>that </a:t>
            </a:r>
            <a:r>
              <a:rPr lang="en-US" b="1" dirty="0">
                <a:solidFill>
                  <a:srgbClr val="FF0000"/>
                </a:solidFill>
              </a:rPr>
              <a:t>show her tone </a:t>
            </a:r>
            <a:r>
              <a:rPr lang="en-US" dirty="0"/>
              <a:t>in these poems.  </a:t>
            </a:r>
          </a:p>
          <a:p>
            <a:endParaRPr lang="en-US" dirty="0"/>
          </a:p>
          <a:p>
            <a:r>
              <a:rPr lang="en-US" sz="2600" dirty="0"/>
              <a:t>Rubric:</a:t>
            </a:r>
          </a:p>
          <a:p>
            <a:pPr lvl="1"/>
            <a:r>
              <a:rPr lang="en-US" sz="2600" dirty="0"/>
              <a:t>A</a:t>
            </a:r>
          </a:p>
          <a:p>
            <a:pPr lvl="1"/>
            <a:r>
              <a:rPr lang="en-US" sz="2600" dirty="0"/>
              <a:t>C</a:t>
            </a:r>
          </a:p>
          <a:p>
            <a:pPr lvl="1"/>
            <a:r>
              <a:rPr lang="en-US" sz="2600" dirty="0"/>
              <a:t>E</a:t>
            </a:r>
          </a:p>
          <a:p>
            <a:pPr lvl="1"/>
            <a:r>
              <a:rPr lang="en-US" sz="2600" dirty="0"/>
              <a:t>S</a:t>
            </a:r>
          </a:p>
          <a:p>
            <a:pPr lvl="1"/>
            <a:r>
              <a:rPr lang="en-US" sz="2600" dirty="0"/>
              <a:t>CNV (conventions)</a:t>
            </a:r>
          </a:p>
          <a:p>
            <a:pPr lvl="1"/>
            <a:r>
              <a:rPr lang="en-US" sz="2600" dirty="0"/>
              <a:t>Source (gives credit to author and/or title)</a:t>
            </a:r>
          </a:p>
        </p:txBody>
      </p:sp>
    </p:spTree>
    <p:extLst>
      <p:ext uri="{BB962C8B-B14F-4D97-AF65-F5344CB8AC3E}">
        <p14:creationId xmlns:p14="http://schemas.microsoft.com/office/powerpoint/2010/main" val="297682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61D68-E8F0-4CD7-869F-7C858261058A}"/>
              </a:ext>
            </a:extLst>
          </p:cNvPr>
          <p:cNvSpPr>
            <a:spLocks noGrp="1"/>
          </p:cNvSpPr>
          <p:nvPr>
            <p:ph type="title"/>
          </p:nvPr>
        </p:nvSpPr>
        <p:spPr/>
        <p:txBody>
          <a:bodyPr/>
          <a:lstStyle/>
          <a:p>
            <a:r>
              <a:rPr lang="en-US" dirty="0"/>
              <a:t>As you read…	</a:t>
            </a:r>
          </a:p>
        </p:txBody>
      </p:sp>
      <p:sp>
        <p:nvSpPr>
          <p:cNvPr id="3" name="Content Placeholder 2">
            <a:extLst>
              <a:ext uri="{FF2B5EF4-FFF2-40B4-BE49-F238E27FC236}">
                <a16:creationId xmlns:a16="http://schemas.microsoft.com/office/drawing/2014/main" id="{BE7EEBFB-C6D4-432B-858B-C33E70F56BF0}"/>
              </a:ext>
            </a:extLst>
          </p:cNvPr>
          <p:cNvSpPr>
            <a:spLocks noGrp="1"/>
          </p:cNvSpPr>
          <p:nvPr>
            <p:ph idx="1"/>
          </p:nvPr>
        </p:nvSpPr>
        <p:spPr/>
        <p:txBody>
          <a:bodyPr/>
          <a:lstStyle/>
          <a:p>
            <a:r>
              <a:rPr lang="en-US" dirty="0"/>
              <a:t>Annotate for the following:</a:t>
            </a:r>
          </a:p>
          <a:p>
            <a:pPr lvl="1"/>
            <a:r>
              <a:rPr lang="en-US" dirty="0"/>
              <a:t>Figurative language/author’s style </a:t>
            </a:r>
          </a:p>
          <a:p>
            <a:pPr lvl="1"/>
            <a:r>
              <a:rPr lang="en-US" dirty="0"/>
              <a:t>Unfamiliar language (use context clues)</a:t>
            </a:r>
          </a:p>
          <a:p>
            <a:pPr lvl="1"/>
            <a:r>
              <a:rPr lang="en-US" dirty="0"/>
              <a:t>Comprehension (WHAT is she saying?)</a:t>
            </a:r>
          </a:p>
          <a:p>
            <a:pPr lvl="1"/>
            <a:r>
              <a:rPr lang="en-US" dirty="0"/>
              <a:t>Tone</a:t>
            </a:r>
          </a:p>
          <a:p>
            <a:pPr lvl="1"/>
            <a:r>
              <a:rPr lang="en-US" dirty="0"/>
              <a:t>Purpose</a:t>
            </a:r>
          </a:p>
          <a:p>
            <a:pPr marL="0" indent="0">
              <a:buNone/>
            </a:pPr>
            <a:endParaRPr lang="en-US" dirty="0"/>
          </a:p>
        </p:txBody>
      </p:sp>
    </p:spTree>
    <p:extLst>
      <p:ext uri="{BB962C8B-B14F-4D97-AF65-F5344CB8AC3E}">
        <p14:creationId xmlns:p14="http://schemas.microsoft.com/office/powerpoint/2010/main" val="288781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20ACD-9D99-4E02-ABDC-FA3A75342961}"/>
              </a:ext>
            </a:extLst>
          </p:cNvPr>
          <p:cNvSpPr>
            <a:spLocks noGrp="1"/>
          </p:cNvSpPr>
          <p:nvPr>
            <p:ph type="title"/>
          </p:nvPr>
        </p:nvSpPr>
        <p:spPr/>
        <p:txBody>
          <a:bodyPr/>
          <a:lstStyle/>
          <a:p>
            <a:r>
              <a:rPr lang="en-US" dirty="0"/>
              <a:t>After reading…	</a:t>
            </a:r>
          </a:p>
        </p:txBody>
      </p:sp>
      <p:sp>
        <p:nvSpPr>
          <p:cNvPr id="3" name="Content Placeholder 2">
            <a:extLst>
              <a:ext uri="{FF2B5EF4-FFF2-40B4-BE49-F238E27FC236}">
                <a16:creationId xmlns:a16="http://schemas.microsoft.com/office/drawing/2014/main" id="{99F3BF4C-FD89-486A-8863-C43D5801FCDD}"/>
              </a:ext>
            </a:extLst>
          </p:cNvPr>
          <p:cNvSpPr>
            <a:spLocks noGrp="1"/>
          </p:cNvSpPr>
          <p:nvPr>
            <p:ph idx="1"/>
          </p:nvPr>
        </p:nvSpPr>
        <p:spPr>
          <a:xfrm>
            <a:off x="385355" y="1690687"/>
            <a:ext cx="11571514" cy="4802187"/>
          </a:xfrm>
        </p:spPr>
        <p:txBody>
          <a:bodyPr>
            <a:normAutofit lnSpcReduction="10000"/>
          </a:bodyPr>
          <a:lstStyle/>
          <a:p>
            <a:r>
              <a:rPr lang="en-US" dirty="0"/>
              <a:t>Answer the following in complete ACES format:</a:t>
            </a:r>
          </a:p>
          <a:p>
            <a:pPr lvl="1"/>
            <a:r>
              <a:rPr lang="en-US" dirty="0"/>
              <a:t>What does the juxtaposition of “To My Dear and Loving Husband” and “Upon the Burning of Our House” </a:t>
            </a:r>
            <a:r>
              <a:rPr lang="en-US" b="1" dirty="0">
                <a:solidFill>
                  <a:srgbClr val="00B0F0"/>
                </a:solidFill>
              </a:rPr>
              <a:t>reveal about Bradstreet’s faith</a:t>
            </a:r>
            <a:r>
              <a:rPr lang="en-US" dirty="0"/>
              <a:t>?  Be sure to include </a:t>
            </a:r>
            <a:r>
              <a:rPr lang="en-US" b="1" dirty="0">
                <a:solidFill>
                  <a:srgbClr val="7030A0"/>
                </a:solidFill>
              </a:rPr>
              <a:t>at least two examples of text evidence </a:t>
            </a:r>
            <a:r>
              <a:rPr lang="en-US" dirty="0"/>
              <a:t>that </a:t>
            </a:r>
            <a:r>
              <a:rPr lang="en-US" b="1" dirty="0">
                <a:solidFill>
                  <a:srgbClr val="FF0000"/>
                </a:solidFill>
              </a:rPr>
              <a:t>show her tone </a:t>
            </a:r>
            <a:r>
              <a:rPr lang="en-US" dirty="0"/>
              <a:t>in these poems.  </a:t>
            </a:r>
          </a:p>
          <a:p>
            <a:endParaRPr lang="en-US" dirty="0"/>
          </a:p>
          <a:p>
            <a:r>
              <a:rPr lang="en-US" sz="2600" dirty="0"/>
              <a:t>Rubric:</a:t>
            </a:r>
          </a:p>
          <a:p>
            <a:pPr lvl="1"/>
            <a:r>
              <a:rPr lang="en-US" sz="2600" dirty="0"/>
              <a:t>A</a:t>
            </a:r>
          </a:p>
          <a:p>
            <a:pPr lvl="1"/>
            <a:r>
              <a:rPr lang="en-US" sz="2600" dirty="0"/>
              <a:t>C</a:t>
            </a:r>
          </a:p>
          <a:p>
            <a:pPr lvl="1"/>
            <a:r>
              <a:rPr lang="en-US" sz="2600" dirty="0"/>
              <a:t>E</a:t>
            </a:r>
          </a:p>
          <a:p>
            <a:pPr lvl="1"/>
            <a:r>
              <a:rPr lang="en-US" sz="2600" dirty="0"/>
              <a:t>S</a:t>
            </a:r>
          </a:p>
          <a:p>
            <a:pPr lvl="1"/>
            <a:r>
              <a:rPr lang="en-US" sz="2600" dirty="0"/>
              <a:t>CNV (conventions)</a:t>
            </a:r>
          </a:p>
          <a:p>
            <a:pPr lvl="1"/>
            <a:r>
              <a:rPr lang="en-US" sz="2600" dirty="0"/>
              <a:t>Source (gives credit to author and/or title)</a:t>
            </a:r>
          </a:p>
        </p:txBody>
      </p:sp>
    </p:spTree>
    <p:extLst>
      <p:ext uri="{BB962C8B-B14F-4D97-AF65-F5344CB8AC3E}">
        <p14:creationId xmlns:p14="http://schemas.microsoft.com/office/powerpoint/2010/main" val="313864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277</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Anne Bradstreet</vt:lpstr>
      <vt:lpstr>As you read… </vt:lpstr>
      <vt:lpstr>After reading… </vt:lpstr>
      <vt:lpstr>After reading… </vt:lpstr>
      <vt:lpstr>As you read… </vt:lpstr>
      <vt:lpstr>After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Bradstreet</dc:title>
  <dc:creator>Sarah Honeycutt</dc:creator>
  <cp:lastModifiedBy>Sarah Honeycutt</cp:lastModifiedBy>
  <cp:revision>4</cp:revision>
  <dcterms:created xsi:type="dcterms:W3CDTF">2018-02-26T18:31:35Z</dcterms:created>
  <dcterms:modified xsi:type="dcterms:W3CDTF">2018-02-28T17:47:13Z</dcterms:modified>
</cp:coreProperties>
</file>