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6" r:id="rId2"/>
    <p:sldId id="257" r:id="rId3"/>
    <p:sldId id="272" r:id="rId4"/>
    <p:sldId id="274" r:id="rId5"/>
    <p:sldId id="269" r:id="rId6"/>
    <p:sldId id="276" r:id="rId7"/>
    <p:sldId id="258" r:id="rId8"/>
    <p:sldId id="259" r:id="rId9"/>
    <p:sldId id="270" r:id="rId10"/>
    <p:sldId id="260" r:id="rId11"/>
    <p:sldId id="271" r:id="rId12"/>
    <p:sldId id="273" r:id="rId13"/>
    <p:sldId id="267" r:id="rId14"/>
    <p:sldId id="262" r:id="rId1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DA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94" autoAdjust="0"/>
    <p:restoredTop sz="94676" autoAdjust="0"/>
  </p:normalViewPr>
  <p:slideViewPr>
    <p:cSldViewPr snapToGrid="0" snapToObjects="1">
      <p:cViewPr varScale="1">
        <p:scale>
          <a:sx n="108" d="100"/>
          <a:sy n="108" d="100"/>
        </p:scale>
        <p:origin x="191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7994EB8-5282-4A6C-B2B7-93483D5DFACF}" type="datetimeFigureOut">
              <a:rPr lang="en-US" smtClean="0"/>
              <a:t>8/23/2018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10B9004-6C5A-430F-AFDD-9AADA635A25E}" type="slidenum">
              <a:rPr lang="en-US" smtClean="0"/>
              <a:t>‹#›</a:t>
            </a:fld>
            <a:endParaRPr lang="en-US"/>
          </a:p>
        </p:txBody>
      </p:sp>
    </p:spTree>
    <p:extLst>
      <p:ext uri="{BB962C8B-B14F-4D97-AF65-F5344CB8AC3E}">
        <p14:creationId xmlns:p14="http://schemas.microsoft.com/office/powerpoint/2010/main" val="1478726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0B9004-6C5A-430F-AFDD-9AADA635A25E}" type="slidenum">
              <a:rPr lang="en-US" smtClean="0"/>
              <a:t>3</a:t>
            </a:fld>
            <a:endParaRPr lang="en-US"/>
          </a:p>
        </p:txBody>
      </p:sp>
    </p:spTree>
    <p:extLst>
      <p:ext uri="{BB962C8B-B14F-4D97-AF65-F5344CB8AC3E}">
        <p14:creationId xmlns:p14="http://schemas.microsoft.com/office/powerpoint/2010/main" val="3381119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348" y="1371600"/>
            <a:ext cx="8147304" cy="1344168"/>
          </a:xfrm>
        </p:spPr>
        <p:txBody>
          <a:bodyPr vert="horz" lIns="91440" tIns="45720" rIns="91440" bIns="45720" rtlCol="0" anchor="b" anchorCtr="0">
            <a:normAutofit/>
            <a:scene3d>
              <a:camera prst="orthographicFront"/>
              <a:lightRig rig="threePt" dir="t">
                <a:rot lat="0" lon="0" rev="10800000"/>
              </a:lightRig>
            </a:scene3d>
            <a:sp3d extrusionH="57150">
              <a:bevelT w="38100" h="38100" prst="relaxedInset"/>
              <a:bevelB w="38100" h="38100" prst="relaxedInset"/>
            </a:sp3d>
          </a:bodyPr>
          <a:lstStyle>
            <a:lvl1pPr algn="ctr" defTabSz="914400" rtl="0" eaLnBrk="1" latinLnBrk="0" hangingPunct="1">
              <a:lnSpc>
                <a:spcPts val="6400"/>
              </a:lnSpc>
              <a:spcBef>
                <a:spcPct val="0"/>
              </a:spcBef>
              <a:buNone/>
              <a:defRPr sz="6000" kern="1200">
                <a:solidFill>
                  <a:schemeClr val="bg1"/>
                </a:solidFill>
                <a:effectLst>
                  <a:outerShdw blurRad="25400" dist="19050" dir="4200000" algn="ctr" rotWithShape="0">
                    <a:schemeClr val="tx1">
                      <a:alpha val="40000"/>
                    </a:schemeClr>
                  </a:outerShdw>
                </a:effectLst>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498348" y="2715767"/>
            <a:ext cx="8147304" cy="667512"/>
          </a:xfrm>
        </p:spPr>
        <p:txBody>
          <a:bodyPr vert="horz" lIns="91440" tIns="45720" rIns="91440" bIns="45720" rtlCol="0">
            <a:normAutofit/>
            <a:scene3d>
              <a:camera prst="orthographicFront"/>
              <a:lightRig rig="threePt" dir="t"/>
            </a:scene3d>
            <a:sp3d extrusionH="57150">
              <a:bevelT w="38100" h="38100" prst="relaxedInset"/>
              <a:bevelB w="38100" h="38100" prst="relaxedInset"/>
            </a:sp3d>
          </a:bodyPr>
          <a:lstStyle>
            <a:lvl1pPr marL="0" indent="0" algn="ctr" defTabSz="914400" rtl="0" eaLnBrk="1" latinLnBrk="0" hangingPunct="1">
              <a:spcBef>
                <a:spcPts val="0"/>
              </a:spcBef>
              <a:buClr>
                <a:schemeClr val="tx1">
                  <a:lumMod val="75000"/>
                  <a:lumOff val="25000"/>
                </a:schemeClr>
              </a:buClr>
              <a:buSzPct val="75000"/>
              <a:buFont typeface="Wingdings 2" pitchFamily="18" charset="2"/>
              <a:buNone/>
              <a:defRPr sz="2200" b="0" kern="1200" baseline="0">
                <a:solidFill>
                  <a:schemeClr val="bg1"/>
                </a:solidFill>
                <a:effectLst>
                  <a:outerShdw blurRad="25400" dist="25400" dir="4200000" algn="ctr" rotWithShape="0">
                    <a:schemeClr val="tx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6F5D0F37-6B7E-4C44-84E4-58495DA93B22}" type="datetimeFigureOut">
              <a:rPr lang="en-US" smtClean="0"/>
              <a:pPr/>
              <a:t>8/23/2018</a:t>
            </a:fld>
            <a:endParaRPr lang="en-US" dirty="0"/>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dirty="0"/>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F88E4D06-7D6A-7C4F-A5A6-F6937002019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US"/>
              <a:t>Click to edit Master title style</a:t>
            </a:r>
            <a:endParaRPr/>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5D0F37-6B7E-4C44-84E4-58495DA93B22}" type="datetimeFigureOut">
              <a:rPr lang="en-US" smtClean="0"/>
              <a:pPr/>
              <a:t>8/23/2018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8E4D06-7D6A-7C4F-A5A6-F69370020191}" type="slidenum">
              <a:rPr lang="en-US" smtClean="0"/>
              <a:pPr/>
              <a:t>‹#›</a:t>
            </a:fld>
            <a:endParaRPr lang="en-US" dirty="0"/>
          </a:p>
        </p:txBody>
      </p:sp>
      <p:sp>
        <p:nvSpPr>
          <p:cNvPr id="8" name="Picture Placeholder 2"/>
          <p:cNvSpPr>
            <a:spLocks noGrp="1"/>
          </p:cNvSpPr>
          <p:nvPr>
            <p:ph type="pic" idx="1"/>
          </p:nvPr>
        </p:nvSpPr>
        <p:spPr>
          <a:xfrm>
            <a:off x="4805045" y="430306"/>
            <a:ext cx="3840480" cy="5432612"/>
          </a:xfrm>
          <a:solidFill>
            <a:schemeClr val="bg1">
              <a:lumMod val="85000"/>
            </a:schemeClr>
          </a:solidFill>
          <a:ln w="127000" cap="sq">
            <a:solidFill>
              <a:schemeClr val="bg1"/>
            </a:solidFill>
            <a:miter lim="800000"/>
          </a:ln>
          <a:effectLst>
            <a:outerShdw blurRad="76200" dist="12700" dir="5400000" sx="100500" sy="100500" rotWithShape="0">
              <a:prstClr val="black">
                <a:alpha val="30000"/>
              </a:prstClr>
            </a:outerShdw>
          </a:effectLst>
          <a:scene3d>
            <a:camera prst="orthographicFront"/>
            <a:lightRig rig="threePt" dir="t"/>
          </a:scene3d>
          <a:sp3d extrusionH="50800">
            <a:extrusionClr>
              <a:schemeClr val="tx1"/>
            </a:extrusionClr>
            <a:contourClr>
              <a:schemeClr val="tx1"/>
            </a:contourClr>
          </a:sp3d>
        </p:spPr>
        <p:txBody>
          <a:bodyPr vert="horz" lIns="91440" tIns="45720" rIns="91440" bIns="45720" rtlCol="0">
            <a:normAutofit/>
          </a:bodyPr>
          <a:lstStyle>
            <a:lvl1pPr marL="457200" indent="-457200" algn="l" defTabSz="914400" rtl="0" eaLnBrk="1" latinLnBrk="0" hangingPunct="1">
              <a:spcBef>
                <a:spcPts val="2000"/>
              </a:spcBef>
              <a:buClr>
                <a:schemeClr val="accent2">
                  <a:lumMod val="50000"/>
                  <a:lumOff val="50000"/>
                </a:schemeClr>
              </a:buClr>
              <a:buSzPct val="75000"/>
              <a:buFont typeface="Wingdings 2" pitchFamily="18" charset="2"/>
              <a:buNone/>
              <a:defRPr sz="2200" kern="1200">
                <a:solidFill>
                  <a:schemeClr val="tx1">
                    <a:lumMod val="75000"/>
                    <a:lumOff val="2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6F5D0F37-6B7E-4C44-84E4-58495DA93B22}" type="datetimeFigureOut">
              <a:rPr lang="en-US" smtClean="0"/>
              <a:pPr/>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8E4D06-7D6A-7C4F-A5A6-F69370020191}"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1412" y="417513"/>
            <a:ext cx="1600200" cy="570865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11174" y="417513"/>
            <a:ext cx="6499225" cy="5708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6F5D0F37-6B7E-4C44-84E4-58495DA93B22}" type="datetimeFigureOut">
              <a:rPr lang="en-US" smtClean="0"/>
              <a:pPr/>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8E4D06-7D6A-7C4F-A5A6-F69370020191}"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losing">
    <p:bg>
      <p:bgRef idx="1003">
        <a:schemeClr val="bg2"/>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6F5D0F37-6B7E-4C44-84E4-58495DA93B22}" type="datetimeFigureOut">
              <a:rPr lang="en-US" smtClean="0"/>
              <a:pPr/>
              <a:t>8/23/2018</a:t>
            </a:fld>
            <a:endParaRPr lang="en-US" dirty="0"/>
          </a:p>
        </p:txBody>
      </p:sp>
      <p:sp>
        <p:nvSpPr>
          <p:cNvPr id="4" name="Footer Placeholder 3"/>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dirty="0"/>
          </a:p>
        </p:txBody>
      </p:sp>
      <p:sp>
        <p:nvSpPr>
          <p:cNvPr id="5" name="Slide Number Placeholder 4"/>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F88E4D06-7D6A-7C4F-A5A6-F6937002019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6F5D0F37-6B7E-4C44-84E4-58495DA93B22}" type="datetimeFigureOut">
              <a:rPr lang="en-US" smtClean="0"/>
              <a:pPr/>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8E4D06-7D6A-7C4F-A5A6-F6937002019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475" y="4343398"/>
            <a:ext cx="8147049" cy="1346013"/>
          </a:xfrm>
        </p:spPr>
        <p:txBody>
          <a:bodyPr>
            <a:normAutofit/>
            <a:scene3d>
              <a:camera prst="orthographicFront"/>
              <a:lightRig rig="threePt" dir="t">
                <a:rot lat="0" lon="0" rev="10800000"/>
              </a:lightRig>
            </a:scene3d>
            <a:sp3d extrusionH="57150">
              <a:bevelT w="38100" h="38100" prst="relaxedInset"/>
              <a:bevelB w="38100" h="38100" prst="relaxedInset"/>
            </a:sp3d>
          </a:bodyPr>
          <a:lstStyle>
            <a:lvl1pPr>
              <a:lnSpc>
                <a:spcPts val="6400"/>
              </a:lnSpc>
              <a:defRPr sz="6000">
                <a:solidFill>
                  <a:schemeClr val="bg1"/>
                </a:solidFill>
                <a:effectLst>
                  <a:outerShdw blurRad="25400" dist="19050" dir="4200000" algn="ctr" rotWithShape="0">
                    <a:schemeClr val="tx1">
                      <a:alpha val="40000"/>
                    </a:schemeClr>
                  </a:outerShdw>
                </a:effectLst>
              </a:defRPr>
            </a:lvl1pPr>
          </a:lstStyle>
          <a:p>
            <a:r>
              <a:rPr lang="en-US"/>
              <a:t>Click to edit Master title style</a:t>
            </a:r>
            <a:endParaRPr/>
          </a:p>
        </p:txBody>
      </p:sp>
      <p:sp>
        <p:nvSpPr>
          <p:cNvPr id="3" name="Subtitle 2"/>
          <p:cNvSpPr>
            <a:spLocks noGrp="1"/>
          </p:cNvSpPr>
          <p:nvPr>
            <p:ph type="subTitle" idx="1"/>
          </p:nvPr>
        </p:nvSpPr>
        <p:spPr>
          <a:xfrm>
            <a:off x="498475" y="5688105"/>
            <a:ext cx="8147050" cy="663387"/>
          </a:xfrm>
        </p:spPr>
        <p:txBody>
          <a:bodyPr>
            <a:scene3d>
              <a:camera prst="orthographicFront"/>
              <a:lightRig rig="threePt" dir="t"/>
            </a:scene3d>
            <a:sp3d extrusionH="57150">
              <a:bevelT w="38100" h="38100" prst="relaxedInset"/>
              <a:bevelB w="38100" h="38100" prst="relaxedInset"/>
            </a:sp3d>
          </a:bodyPr>
          <a:lstStyle>
            <a:lvl1pPr marL="0" indent="0" algn="ctr">
              <a:spcBef>
                <a:spcPts val="0"/>
              </a:spcBef>
              <a:buNone/>
              <a:defRPr b="0" baseline="0">
                <a:solidFill>
                  <a:schemeClr val="bg1"/>
                </a:solidFill>
                <a:effectLst>
                  <a:outerShdw blurRad="25400" dist="25400" dir="4200000" algn="ctr"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6F5D0F37-6B7E-4C44-84E4-58495DA93B22}" type="datetimeFigureOut">
              <a:rPr lang="en-US" smtClean="0"/>
              <a:pPr/>
              <a:t>8/23/2018</a:t>
            </a:fld>
            <a:endParaRPr lang="en-US" dirty="0"/>
          </a:p>
        </p:txBody>
      </p:sp>
      <p:sp>
        <p:nvSpPr>
          <p:cNvPr id="5" name="Footer Placeholder 4"/>
          <p:cNvSpPr>
            <a:spLocks noGrp="1"/>
          </p:cNvSpPr>
          <p:nvPr>
            <p:ph type="ftr" sz="quarter" idx="11"/>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F88E4D06-7D6A-7C4F-A5A6-F69370020191}" type="slidenum">
              <a:rPr lang="en-US" smtClean="0"/>
              <a:pPr/>
              <a:t>‹#›</a:t>
            </a:fld>
            <a:endParaRPr lang="en-US" dirty="0"/>
          </a:p>
        </p:txBody>
      </p:sp>
      <p:sp>
        <p:nvSpPr>
          <p:cNvPr id="8" name="Picture Placeholder 7"/>
          <p:cNvSpPr>
            <a:spLocks noGrp="1"/>
          </p:cNvSpPr>
          <p:nvPr>
            <p:ph type="pic" sz="quarter" idx="13"/>
          </p:nvPr>
        </p:nvSpPr>
        <p:spPr>
          <a:xfrm>
            <a:off x="1981200" y="685800"/>
            <a:ext cx="5181600" cy="3352800"/>
          </a:xfrm>
          <a:solidFill>
            <a:schemeClr val="tx1">
              <a:lumMod val="75000"/>
            </a:schemeClr>
          </a:solidFill>
          <a:ln w="127000" cap="sq">
            <a:solidFill>
              <a:schemeClr val="tx1"/>
            </a:solidFill>
            <a:miter lim="800000"/>
          </a:ln>
          <a:effectLst>
            <a:outerShdw blurRad="63500" sx="101000" sy="101000" algn="ctr" rotWithShape="0">
              <a:schemeClr val="bg2">
                <a:lumMod val="20000"/>
                <a:lumOff val="80000"/>
                <a:alpha val="40000"/>
              </a:schemeClr>
            </a:outerShdw>
          </a:effectLst>
          <a:scene3d>
            <a:camera prst="orthographicFront"/>
            <a:lightRig rig="twoPt" dir="t">
              <a:rot lat="0" lon="0" rev="9000000"/>
            </a:lightRig>
          </a:scene3d>
          <a:sp3d prstMaterial="matte">
            <a:bevelT w="12700" prst="relaxedInset"/>
            <a:bevelB w="38100" h="127000" prst="relaxedInset"/>
            <a:extrusionClr>
              <a:schemeClr val="tx1"/>
            </a:extrusionClr>
            <a:contourClr>
              <a:schemeClr val="tx1"/>
            </a:contourClr>
          </a:sp3d>
        </p:spPr>
        <p:txBody>
          <a:bodyPr/>
          <a:lstStyle>
            <a:lvl1pPr>
              <a:buNone/>
              <a:defRPr/>
            </a:lvl1pPr>
          </a:lstStyle>
          <a:p>
            <a:r>
              <a:rPr lang="en-US" dirty="0"/>
              <a:t>Click icon to add picture</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8475" y="1774826"/>
            <a:ext cx="8147050" cy="1873250"/>
          </a:xfrm>
        </p:spPr>
        <p:txBody>
          <a:bodyPr anchor="b" anchorCtr="0"/>
          <a:lstStyle>
            <a:lvl1pPr algn="ctr">
              <a:defRPr sz="6000" b="0" cap="none" baseline="0"/>
            </a:lvl1pPr>
          </a:lstStyle>
          <a:p>
            <a:r>
              <a:rPr lang="en-US"/>
              <a:t>Click to edit Master title style</a:t>
            </a:r>
            <a:endParaRPr/>
          </a:p>
        </p:txBody>
      </p:sp>
      <p:sp>
        <p:nvSpPr>
          <p:cNvPr id="3" name="Text Placeholder 2"/>
          <p:cNvSpPr>
            <a:spLocks noGrp="1"/>
          </p:cNvSpPr>
          <p:nvPr>
            <p:ph type="body" idx="1"/>
          </p:nvPr>
        </p:nvSpPr>
        <p:spPr>
          <a:xfrm>
            <a:off x="498475" y="3654519"/>
            <a:ext cx="8147050" cy="1500187"/>
          </a:xfrm>
        </p:spPr>
        <p:txBody>
          <a:bodyPr anchor="t" anchorCtr="0">
            <a:normAutofit/>
          </a:bodyPr>
          <a:lstStyle>
            <a:lvl1pPr marL="0" indent="0" algn="ctr">
              <a:spcBef>
                <a:spcPts val="0"/>
              </a:spcBef>
              <a:buNone/>
              <a:defRPr sz="2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5D0F37-6B7E-4C44-84E4-58495DA93B22}" type="datetimeFigureOut">
              <a:rPr lang="en-US" smtClean="0"/>
              <a:pPr/>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8E4D06-7D6A-7C4F-A5A6-F6937002019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p>
            <a:r>
              <a:rPr lang="en-US"/>
              <a:t>Click to edit Master title style</a:t>
            </a:r>
            <a:endParaRPr/>
          </a:p>
        </p:txBody>
      </p:sp>
      <p:sp>
        <p:nvSpPr>
          <p:cNvPr id="3" name="Content Placeholder 2"/>
          <p:cNvSpPr>
            <a:spLocks noGrp="1"/>
          </p:cNvSpPr>
          <p:nvPr>
            <p:ph sz="half" idx="1"/>
          </p:nvPr>
        </p:nvSpPr>
        <p:spPr>
          <a:xfrm>
            <a:off x="498475" y="1762125"/>
            <a:ext cx="3840480" cy="436403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805046" y="1762125"/>
            <a:ext cx="3840480" cy="436403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6F5D0F37-6B7E-4C44-84E4-58495DA93B22}" type="datetimeFigureOut">
              <a:rPr lang="en-US" smtClean="0"/>
              <a:pPr/>
              <a:t>8/23/2018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8E4D06-7D6A-7C4F-A5A6-F6937002019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498475"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8475" y="2541494"/>
            <a:ext cx="3840480" cy="3584668"/>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805046"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05046" y="2541494"/>
            <a:ext cx="3840480" cy="3584668"/>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6F5D0F37-6B7E-4C44-84E4-58495DA93B22}" type="datetimeFigureOut">
              <a:rPr lang="en-US" smtClean="0"/>
              <a:pPr/>
              <a:t>8/23/2018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8E4D06-7D6A-7C4F-A5A6-F69370020191}" type="slidenum">
              <a:rPr lang="en-US" smtClean="0"/>
              <a:pPr/>
              <a:t>‹#›</a:t>
            </a:fld>
            <a:endParaRPr lang="en-US" dirty="0"/>
          </a:p>
        </p:txBody>
      </p:sp>
      <p:cxnSp>
        <p:nvCxnSpPr>
          <p:cNvPr id="11" name="Straight Connector 10"/>
          <p:cNvCxnSpPr/>
          <p:nvPr/>
        </p:nvCxnSpPr>
        <p:spPr>
          <a:xfrm>
            <a:off x="502920"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05045"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F5D0F37-6B7E-4C44-84E4-58495DA93B22}" type="datetimeFigureOut">
              <a:rPr lang="en-US" smtClean="0"/>
              <a:pPr/>
              <a:t>8/23/2018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8E4D06-7D6A-7C4F-A5A6-F6937002019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D0F37-6B7E-4C44-84E4-58495DA93B22}" type="datetimeFigureOut">
              <a:rPr lang="en-US" smtClean="0"/>
              <a:pPr/>
              <a:t>8/23/2018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8E4D06-7D6A-7C4F-A5A6-F6937002019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US"/>
              <a:t>Click to edit Master title style</a:t>
            </a:r>
            <a:endParaRPr/>
          </a:p>
        </p:txBody>
      </p:sp>
      <p:sp>
        <p:nvSpPr>
          <p:cNvPr id="3" name="Content Placeholder 2"/>
          <p:cNvSpPr>
            <a:spLocks noGrp="1"/>
          </p:cNvSpPr>
          <p:nvPr>
            <p:ph idx="1"/>
          </p:nvPr>
        </p:nvSpPr>
        <p:spPr>
          <a:xfrm>
            <a:off x="4792532" y="403412"/>
            <a:ext cx="3840480" cy="5722751"/>
          </a:xfrm>
        </p:spPr>
        <p:txBody>
          <a:bodyPr>
            <a:norm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5D0F37-6B7E-4C44-84E4-58495DA93B22}" type="datetimeFigureOut">
              <a:rPr lang="en-US" smtClean="0"/>
              <a:pPr/>
              <a:t>8/23/2018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8E4D06-7D6A-7C4F-A5A6-F6937002019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5" y="94129"/>
            <a:ext cx="8147051" cy="1452283"/>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498475" y="1761565"/>
            <a:ext cx="8147051" cy="43645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88259" y="6356350"/>
            <a:ext cx="2133600" cy="365125"/>
          </a:xfrm>
          <a:prstGeom prst="rect">
            <a:avLst/>
          </a:prstGeom>
        </p:spPr>
        <p:txBody>
          <a:bodyPr vert="horz" lIns="91440" tIns="45720" rIns="91440" bIns="45720" rtlCol="0" anchor="ctr"/>
          <a:lstStyle>
            <a:lvl1pPr algn="l">
              <a:defRPr sz="1100">
                <a:solidFill>
                  <a:schemeClr val="tx1">
                    <a:lumMod val="75000"/>
                    <a:lumOff val="25000"/>
                  </a:schemeClr>
                </a:solidFill>
              </a:defRPr>
            </a:lvl1pPr>
          </a:lstStyle>
          <a:p>
            <a:fld id="{6F5D0F37-6B7E-4C44-84E4-58495DA93B22}" type="datetimeFigureOut">
              <a:rPr lang="en-US" smtClean="0"/>
              <a:pPr/>
              <a:t>8/23/2018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6817659" y="6356350"/>
            <a:ext cx="2133600" cy="365125"/>
          </a:xfrm>
          <a:prstGeom prst="rect">
            <a:avLst/>
          </a:prstGeom>
        </p:spPr>
        <p:txBody>
          <a:bodyPr vert="horz" lIns="91440" tIns="45720" rIns="91440" bIns="45720" rtlCol="0" anchor="ctr"/>
          <a:lstStyle>
            <a:lvl1pPr algn="r">
              <a:defRPr sz="1100">
                <a:solidFill>
                  <a:schemeClr val="tx1">
                    <a:lumMod val="75000"/>
                    <a:lumOff val="25000"/>
                  </a:schemeClr>
                </a:solidFill>
              </a:defRPr>
            </a:lvl1pPr>
          </a:lstStyle>
          <a:p>
            <a:fld id="{F88E4D06-7D6A-7C4F-A5A6-F6937002019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p:titleStyle>
    <p:bodyStyle>
      <a:lvl1pPr marL="457200" indent="-457200" algn="l" defTabSz="914400" rtl="0" eaLnBrk="1" latinLnBrk="0" hangingPunct="1">
        <a:spcBef>
          <a:spcPts val="2000"/>
        </a:spcBef>
        <a:buClr>
          <a:schemeClr val="tx1">
            <a:lumMod val="75000"/>
            <a:lumOff val="25000"/>
          </a:schemeClr>
        </a:buClr>
        <a:buSzPct val="75000"/>
        <a:buFont typeface="Wingdings 2" pitchFamily="18" charset="2"/>
        <a:buChar char=""/>
        <a:defRPr sz="22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600"/>
        </a:spcBef>
        <a:buClr>
          <a:schemeClr val="tx1">
            <a:lumMod val="50000"/>
            <a:lumOff val="50000"/>
          </a:schemeClr>
        </a:buClr>
        <a:buSzPct val="75000"/>
        <a:buFont typeface="Wingdings 2" pitchFamily="18" charset="2"/>
        <a:buChar char=""/>
        <a:defRPr sz="2000" kern="1200">
          <a:solidFill>
            <a:schemeClr val="tx1">
              <a:lumMod val="75000"/>
              <a:lumOff val="25000"/>
            </a:schemeClr>
          </a:solidFill>
          <a:latin typeface="+mn-lt"/>
          <a:ea typeface="+mn-ea"/>
          <a:cs typeface="+mn-cs"/>
        </a:defRPr>
      </a:lvl2pPr>
      <a:lvl3pPr marL="13716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3pPr>
      <a:lvl4pPr marL="1828800" indent="-457200" algn="l" defTabSz="914400" rtl="0" eaLnBrk="1" latinLnBrk="0" hangingPunct="1">
        <a:spcBef>
          <a:spcPts val="600"/>
        </a:spcBef>
        <a:buClr>
          <a:schemeClr val="tx1">
            <a:lumMod val="50000"/>
            <a:lumOff val="50000"/>
          </a:schemeClr>
        </a:buClr>
        <a:buSzPct val="75000"/>
        <a:buFont typeface="Wingdings 2" pitchFamily="18" charset="2"/>
        <a:buChar char=""/>
        <a:defRPr sz="1800" kern="1200">
          <a:solidFill>
            <a:schemeClr val="tx1">
              <a:lumMod val="75000"/>
              <a:lumOff val="25000"/>
            </a:schemeClr>
          </a:solidFill>
          <a:latin typeface="+mn-lt"/>
          <a:ea typeface="+mn-ea"/>
          <a:cs typeface="+mn-cs"/>
        </a:defRPr>
      </a:lvl4pPr>
      <a:lvl5pPr marL="22860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MCAN01367_0000[1]"/>
          <p:cNvPicPr>
            <a:picLocks noChangeAspect="1" noChangeArrowheads="1"/>
          </p:cNvPicPr>
          <p:nvPr/>
        </p:nvPicPr>
        <p:blipFill>
          <a:blip r:embed="rId2"/>
          <a:srcRect/>
          <a:stretch>
            <a:fillRect/>
          </a:stretch>
        </p:blipFill>
        <p:spPr bwMode="auto">
          <a:xfrm rot="708577">
            <a:off x="5442410" y="230861"/>
            <a:ext cx="3064798" cy="2874259"/>
          </a:xfrm>
          <a:prstGeom prst="rect">
            <a:avLst/>
          </a:prstGeom>
          <a:noFill/>
          <a:ln w="9525">
            <a:noFill/>
            <a:miter lim="800000"/>
            <a:headEnd/>
            <a:tailEnd/>
          </a:ln>
          <a:effectLst/>
        </p:spPr>
      </p:pic>
      <p:sp>
        <p:nvSpPr>
          <p:cNvPr id="5" name="Title 1"/>
          <p:cNvSpPr>
            <a:spLocks noGrp="1"/>
          </p:cNvSpPr>
          <p:nvPr>
            <p:ph type="ctrTitle"/>
          </p:nvPr>
        </p:nvSpPr>
        <p:spPr>
          <a:xfrm>
            <a:off x="1122790" y="3038634"/>
            <a:ext cx="6553200" cy="1470025"/>
          </a:xfrm>
        </p:spPr>
        <p:txBody>
          <a:bodyPr>
            <a:normAutofit fontScale="90000"/>
          </a:bodyPr>
          <a:lstStyle/>
          <a:p>
            <a:r>
              <a:rPr lang="en-US" dirty="0"/>
              <a:t>Writing With </a:t>
            </a:r>
            <a:r>
              <a:rPr lang="en-US" dirty="0">
                <a:solidFill>
                  <a:schemeClr val="tx1"/>
                </a:solidFill>
              </a:rPr>
              <a:t>A.C.E.S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98475" y="1914075"/>
            <a:ext cx="4562256" cy="4364038"/>
          </a:xfrm>
        </p:spPr>
        <p:txBody>
          <a:bodyPr>
            <a:noAutofit/>
          </a:bodyPr>
          <a:lstStyle/>
          <a:p>
            <a:pPr>
              <a:buNone/>
            </a:pPr>
            <a:r>
              <a:rPr lang="en-US" sz="1800" dirty="0">
                <a:latin typeface="+mj-lt"/>
              </a:rPr>
              <a:t>Key Points to Remember</a:t>
            </a:r>
          </a:p>
          <a:p>
            <a:pPr>
              <a:buAutoNum type="arabicPeriod"/>
            </a:pPr>
            <a:r>
              <a:rPr lang="en-US" sz="1800" dirty="0">
                <a:solidFill>
                  <a:srgbClr val="00B050"/>
                </a:solidFill>
                <a:latin typeface="+mj-lt"/>
              </a:rPr>
              <a:t>E= Explain your proof/conclude</a:t>
            </a:r>
          </a:p>
          <a:p>
            <a:pPr>
              <a:buAutoNum type="arabicPeriod"/>
            </a:pPr>
            <a:r>
              <a:rPr lang="en-US" sz="1800" dirty="0">
                <a:latin typeface="+mj-lt"/>
              </a:rPr>
              <a:t>Significance/Analysis: thoughts and interpretations from your own head based on the evidence you provided. </a:t>
            </a:r>
          </a:p>
          <a:p>
            <a:pPr>
              <a:buAutoNum type="arabicPeriod"/>
            </a:pPr>
            <a:r>
              <a:rPr lang="en-US" sz="1800" dirty="0">
                <a:latin typeface="+mj-lt"/>
              </a:rPr>
              <a:t>Your explanation is an original thought! Show us what you know:</a:t>
            </a:r>
          </a:p>
          <a:p>
            <a:pPr>
              <a:spcBef>
                <a:spcPts val="0"/>
              </a:spcBef>
              <a:buFont typeface="Arial" panose="020B0604020202020204" pitchFamily="34" charset="0"/>
              <a:buChar char="•"/>
            </a:pPr>
            <a:r>
              <a:rPr lang="en-US" sz="1800" dirty="0">
                <a:latin typeface="+mj-lt"/>
              </a:rPr>
              <a:t>What is the author teaching us?</a:t>
            </a:r>
          </a:p>
          <a:p>
            <a:pPr>
              <a:spcBef>
                <a:spcPts val="0"/>
              </a:spcBef>
              <a:buFont typeface="Arial" panose="020B0604020202020204" pitchFamily="34" charset="0"/>
              <a:buChar char="•"/>
            </a:pPr>
            <a:r>
              <a:rPr lang="en-US" sz="1800" dirty="0">
                <a:latin typeface="+mj-lt"/>
              </a:rPr>
              <a:t>Why did they make the choices they made? </a:t>
            </a:r>
          </a:p>
          <a:p>
            <a:pPr>
              <a:spcBef>
                <a:spcPts val="0"/>
              </a:spcBef>
              <a:buFont typeface="Arial" panose="020B0604020202020204" pitchFamily="34" charset="0"/>
              <a:buChar char="•"/>
            </a:pPr>
            <a:r>
              <a:rPr lang="en-US" sz="1800" dirty="0">
                <a:latin typeface="+mj-lt"/>
              </a:rPr>
              <a:t>What about the world are they pointing out to us.  </a:t>
            </a:r>
          </a:p>
        </p:txBody>
      </p:sp>
      <p:sp>
        <p:nvSpPr>
          <p:cNvPr id="7" name="Content Placeholder 6"/>
          <p:cNvSpPr>
            <a:spLocks noGrp="1"/>
          </p:cNvSpPr>
          <p:nvPr>
            <p:ph sz="half" idx="2"/>
          </p:nvPr>
        </p:nvSpPr>
        <p:spPr>
          <a:xfrm>
            <a:off x="5060731" y="2223325"/>
            <a:ext cx="3840480" cy="4364038"/>
          </a:xfrm>
        </p:spPr>
        <p:txBody>
          <a:bodyPr>
            <a:normAutofit fontScale="77500" lnSpcReduction="20000"/>
          </a:bodyPr>
          <a:lstStyle/>
          <a:p>
            <a:pPr marL="0" lvl="0" indent="0">
              <a:buNone/>
            </a:pPr>
            <a:r>
              <a:rPr lang="en-US" sz="2800" dirty="0">
                <a:solidFill>
                  <a:srgbClr val="00B050"/>
                </a:solidFill>
                <a:cs typeface="Calibri"/>
              </a:rPr>
              <a:t>The narrator’s thoughts show her desire to be more mature  and prepared to face a challenge she feels is beyond her 11 years of experience. Such comparisons and exaggerations in her language show that despite her age, she can still share wisdom on what it is like to grow up. Ultimately Rachel discovers the old adage that age is more than just a number, a major theme of the work.  </a:t>
            </a:r>
          </a:p>
          <a:p>
            <a:pPr marL="0" indent="0">
              <a:buNone/>
            </a:pPr>
            <a:endParaRPr lang="en-US" sz="2800" dirty="0"/>
          </a:p>
        </p:txBody>
      </p:sp>
      <p:sp>
        <p:nvSpPr>
          <p:cNvPr id="9" name="L-Shape 8"/>
          <p:cNvSpPr/>
          <p:nvPr/>
        </p:nvSpPr>
        <p:spPr>
          <a:xfrm>
            <a:off x="228601" y="11601"/>
            <a:ext cx="8422994" cy="1902474"/>
          </a:xfrm>
          <a:prstGeom prst="corner">
            <a:avLst>
              <a:gd name="adj1" fmla="val 47542"/>
              <a:gd name="adj2" fmla="val 51271"/>
            </a:avLst>
          </a:prstGeom>
          <a:solidFill>
            <a:srgbClr val="FFFFFF"/>
          </a:solidFill>
          <a:ln w="50800" cap="flat" cmpd="sng" algn="ctr">
            <a:solidFill>
              <a:schemeClr val="accent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3"/>
          <p:cNvSpPr>
            <a:spLocks noGrp="1"/>
          </p:cNvSpPr>
          <p:nvPr>
            <p:ph type="title"/>
          </p:nvPr>
        </p:nvSpPr>
        <p:spPr>
          <a:xfrm>
            <a:off x="699491" y="1"/>
            <a:ext cx="8444509" cy="1238332"/>
          </a:xfrm>
          <a:solidFill>
            <a:schemeClr val="tx2">
              <a:lumMod val="60000"/>
              <a:lumOff val="40000"/>
            </a:schemeClr>
          </a:solidFill>
        </p:spPr>
        <p:txBody>
          <a:bodyPr/>
          <a:lstStyle/>
          <a:p>
            <a:r>
              <a:rPr lang="en-US" dirty="0"/>
              <a:t>The Breakdown: “</a:t>
            </a:r>
            <a:r>
              <a:rPr lang="en-US" dirty="0">
                <a:solidFill>
                  <a:srgbClr val="00B050"/>
                </a:solidFill>
              </a:rPr>
              <a:t>E</a:t>
            </a:r>
            <a:r>
              <a:rPr lang="en-US" dirty="0"/>
              <a:t>”</a:t>
            </a:r>
          </a:p>
        </p:txBody>
      </p:sp>
      <p:sp>
        <p:nvSpPr>
          <p:cNvPr id="8" name="TextBox 7"/>
          <p:cNvSpPr txBox="1"/>
          <p:nvPr/>
        </p:nvSpPr>
        <p:spPr>
          <a:xfrm>
            <a:off x="1821856" y="1281659"/>
            <a:ext cx="5750114" cy="646331"/>
          </a:xfrm>
          <a:prstGeom prst="rect">
            <a:avLst/>
          </a:prstGeom>
          <a:noFill/>
        </p:spPr>
        <p:txBody>
          <a:bodyPr wrap="square" rtlCol="0">
            <a:spAutoFit/>
          </a:bodyPr>
          <a:lstStyle/>
          <a:p>
            <a:pPr algn="ctr"/>
            <a:r>
              <a:rPr lang="en-US" sz="3600" b="1" dirty="0">
                <a:solidFill>
                  <a:srgbClr val="00B050"/>
                </a:solidFill>
              </a:rPr>
              <a:t>ELABORATE / EXPLAIN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anim calcmode="lin" valueType="num">
                                      <p:cBhvr additive="base">
                                        <p:cTn id="4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98475" y="1914075"/>
            <a:ext cx="4562256" cy="4364038"/>
          </a:xfrm>
        </p:spPr>
        <p:txBody>
          <a:bodyPr>
            <a:noAutofit/>
          </a:bodyPr>
          <a:lstStyle/>
          <a:p>
            <a:pPr>
              <a:buNone/>
            </a:pPr>
            <a:r>
              <a:rPr lang="en-US" sz="1800" dirty="0">
                <a:latin typeface="+mj-lt"/>
              </a:rPr>
              <a:t>Key Points to Remember</a:t>
            </a:r>
          </a:p>
          <a:p>
            <a:pPr>
              <a:buAutoNum type="arabicPeriod"/>
            </a:pPr>
            <a:r>
              <a:rPr lang="en-US" sz="1800" dirty="0">
                <a:solidFill>
                  <a:srgbClr val="00B050"/>
                </a:solidFill>
              </a:rPr>
              <a:t>E= Explain your proof/conclude</a:t>
            </a:r>
          </a:p>
          <a:p>
            <a:pPr>
              <a:buAutoNum type="arabicPeriod"/>
            </a:pPr>
            <a:r>
              <a:rPr lang="en-US" sz="1800" dirty="0"/>
              <a:t>Significance/Analysis: thoughts and interpretations from your own head based on the evidence you provided. </a:t>
            </a:r>
          </a:p>
          <a:p>
            <a:pPr>
              <a:buAutoNum type="arabicPeriod"/>
            </a:pPr>
            <a:r>
              <a:rPr lang="en-US" sz="1800" dirty="0"/>
              <a:t>Your explanation is an original thought! Show us what you know:</a:t>
            </a:r>
          </a:p>
          <a:p>
            <a:pPr>
              <a:spcBef>
                <a:spcPts val="0"/>
              </a:spcBef>
              <a:buFont typeface="Arial" panose="020B0604020202020204" pitchFamily="34" charset="0"/>
              <a:buChar char="•"/>
            </a:pPr>
            <a:r>
              <a:rPr lang="en-US" sz="1800" dirty="0"/>
              <a:t>What is the author teaching us?</a:t>
            </a:r>
          </a:p>
          <a:p>
            <a:pPr>
              <a:spcBef>
                <a:spcPts val="0"/>
              </a:spcBef>
              <a:buFont typeface="Arial" panose="020B0604020202020204" pitchFamily="34" charset="0"/>
              <a:buChar char="•"/>
            </a:pPr>
            <a:r>
              <a:rPr lang="en-US" sz="1800" dirty="0"/>
              <a:t>Why did they make the choices they made? </a:t>
            </a:r>
          </a:p>
          <a:p>
            <a:pPr>
              <a:spcBef>
                <a:spcPts val="0"/>
              </a:spcBef>
              <a:buFont typeface="Arial" panose="020B0604020202020204" pitchFamily="34" charset="0"/>
              <a:buChar char="•"/>
            </a:pPr>
            <a:r>
              <a:rPr lang="en-US" sz="1800" dirty="0"/>
              <a:t>What about the world are they pointing out to us.  </a:t>
            </a:r>
          </a:p>
        </p:txBody>
      </p:sp>
      <p:sp>
        <p:nvSpPr>
          <p:cNvPr id="7" name="Content Placeholder 6"/>
          <p:cNvSpPr>
            <a:spLocks noGrp="1"/>
          </p:cNvSpPr>
          <p:nvPr>
            <p:ph sz="half" idx="2"/>
          </p:nvPr>
        </p:nvSpPr>
        <p:spPr>
          <a:xfrm>
            <a:off x="5060731" y="2223325"/>
            <a:ext cx="3840480" cy="4364038"/>
          </a:xfrm>
        </p:spPr>
        <p:txBody>
          <a:bodyPr>
            <a:normAutofit/>
          </a:bodyPr>
          <a:lstStyle/>
          <a:p>
            <a:pPr marL="0" lvl="0" indent="0" algn="ctr">
              <a:buNone/>
            </a:pPr>
            <a:r>
              <a:rPr lang="en-US" sz="2800" b="1" u="sng" dirty="0">
                <a:solidFill>
                  <a:srgbClr val="00B050"/>
                </a:solidFill>
                <a:cs typeface="Calibri"/>
              </a:rPr>
              <a:t>Example starters:</a:t>
            </a:r>
          </a:p>
          <a:p>
            <a:pPr>
              <a:buFont typeface="Arial" panose="020B0604020202020204" pitchFamily="34" charset="0"/>
              <a:buChar char="•"/>
            </a:pPr>
            <a:r>
              <a:rPr lang="en-US" sz="2400" b="1" dirty="0">
                <a:solidFill>
                  <a:schemeClr val="tx1"/>
                </a:solidFill>
                <a:cs typeface="Calibri"/>
              </a:rPr>
              <a:t>These examples help the author…</a:t>
            </a:r>
          </a:p>
          <a:p>
            <a:pPr>
              <a:buFont typeface="Arial" panose="020B0604020202020204" pitchFamily="34" charset="0"/>
              <a:buChar char="•"/>
            </a:pPr>
            <a:r>
              <a:rPr lang="en-US" sz="2400" b="1" dirty="0">
                <a:solidFill>
                  <a:schemeClr val="tx1"/>
                </a:solidFill>
                <a:cs typeface="Calibri"/>
              </a:rPr>
              <a:t>The author uses ________ to help the readers…</a:t>
            </a:r>
          </a:p>
          <a:p>
            <a:pPr>
              <a:buFont typeface="Arial" panose="020B0604020202020204" pitchFamily="34" charset="0"/>
              <a:buChar char="•"/>
            </a:pPr>
            <a:r>
              <a:rPr lang="en-US" sz="2400" b="1" dirty="0">
                <a:solidFill>
                  <a:schemeClr val="tx1"/>
                </a:solidFill>
                <a:cs typeface="Calibri"/>
              </a:rPr>
              <a:t>The quotations show the way the author…</a:t>
            </a:r>
            <a:endParaRPr lang="en-US" b="1" dirty="0">
              <a:solidFill>
                <a:schemeClr val="tx1"/>
              </a:solidFill>
              <a:cs typeface="Calibri"/>
            </a:endParaRPr>
          </a:p>
          <a:p>
            <a:pPr marL="0" indent="0">
              <a:buNone/>
            </a:pPr>
            <a:endParaRPr lang="en-US" sz="2800" dirty="0"/>
          </a:p>
        </p:txBody>
      </p:sp>
      <p:sp>
        <p:nvSpPr>
          <p:cNvPr id="9" name="L-Shape 8"/>
          <p:cNvSpPr/>
          <p:nvPr/>
        </p:nvSpPr>
        <p:spPr>
          <a:xfrm>
            <a:off x="228601" y="11601"/>
            <a:ext cx="8422994" cy="1902474"/>
          </a:xfrm>
          <a:prstGeom prst="corner">
            <a:avLst>
              <a:gd name="adj1" fmla="val 47542"/>
              <a:gd name="adj2" fmla="val 51271"/>
            </a:avLst>
          </a:prstGeom>
          <a:solidFill>
            <a:srgbClr val="FFFFFF"/>
          </a:solidFill>
          <a:ln w="50800" cap="flat" cmpd="sng" algn="ctr">
            <a:solidFill>
              <a:schemeClr val="accent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3"/>
          <p:cNvSpPr>
            <a:spLocks noGrp="1"/>
          </p:cNvSpPr>
          <p:nvPr>
            <p:ph type="title"/>
          </p:nvPr>
        </p:nvSpPr>
        <p:spPr>
          <a:xfrm>
            <a:off x="699491" y="1"/>
            <a:ext cx="8444509" cy="1238332"/>
          </a:xfrm>
          <a:solidFill>
            <a:schemeClr val="tx2">
              <a:lumMod val="60000"/>
              <a:lumOff val="40000"/>
            </a:schemeClr>
          </a:solidFill>
        </p:spPr>
        <p:txBody>
          <a:bodyPr/>
          <a:lstStyle/>
          <a:p>
            <a:r>
              <a:rPr lang="en-US" dirty="0"/>
              <a:t>The Breakdown: “</a:t>
            </a:r>
            <a:r>
              <a:rPr lang="en-US" dirty="0">
                <a:solidFill>
                  <a:srgbClr val="00B050"/>
                </a:solidFill>
              </a:rPr>
              <a:t>E</a:t>
            </a:r>
            <a:r>
              <a:rPr lang="en-US" dirty="0"/>
              <a:t>”</a:t>
            </a:r>
          </a:p>
        </p:txBody>
      </p:sp>
      <p:sp>
        <p:nvSpPr>
          <p:cNvPr id="8" name="TextBox 7"/>
          <p:cNvSpPr txBox="1"/>
          <p:nvPr/>
        </p:nvSpPr>
        <p:spPr>
          <a:xfrm>
            <a:off x="2396359" y="1238333"/>
            <a:ext cx="4225158" cy="646331"/>
          </a:xfrm>
          <a:prstGeom prst="rect">
            <a:avLst/>
          </a:prstGeom>
          <a:noFill/>
        </p:spPr>
        <p:txBody>
          <a:bodyPr wrap="square" rtlCol="0">
            <a:spAutoFit/>
          </a:bodyPr>
          <a:lstStyle/>
          <a:p>
            <a:pPr algn="ctr"/>
            <a:r>
              <a:rPr lang="en-US" sz="3600" b="1" dirty="0">
                <a:solidFill>
                  <a:srgbClr val="00B050"/>
                </a:solidFill>
              </a:rPr>
              <a:t>EXPLAIN</a:t>
            </a:r>
          </a:p>
        </p:txBody>
      </p:sp>
    </p:spTree>
    <p:extLst>
      <p:ext uri="{BB962C8B-B14F-4D97-AF65-F5344CB8AC3E}">
        <p14:creationId xmlns:p14="http://schemas.microsoft.com/office/powerpoint/2010/main" val="1660750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98475" y="1914075"/>
            <a:ext cx="4562256" cy="4364038"/>
          </a:xfrm>
        </p:spPr>
        <p:txBody>
          <a:bodyPr>
            <a:noAutofit/>
          </a:bodyPr>
          <a:lstStyle/>
          <a:p>
            <a:pPr>
              <a:buNone/>
            </a:pPr>
            <a:r>
              <a:rPr lang="en-US" sz="1800" dirty="0">
                <a:latin typeface="+mj-lt"/>
              </a:rPr>
              <a:t>Key Points to Remember</a:t>
            </a:r>
          </a:p>
          <a:p>
            <a:pPr>
              <a:buAutoNum type="arabicPeriod"/>
            </a:pPr>
            <a:r>
              <a:rPr lang="en-US" sz="2400" b="1" dirty="0">
                <a:solidFill>
                  <a:srgbClr val="7030A0"/>
                </a:solidFill>
              </a:rPr>
              <a:t>S= Sum it up</a:t>
            </a:r>
          </a:p>
          <a:p>
            <a:pPr>
              <a:buAutoNum type="arabicPeriod"/>
            </a:pPr>
            <a:r>
              <a:rPr lang="en-US" sz="1800" dirty="0"/>
              <a:t>Reiterate your main point/assertion</a:t>
            </a:r>
          </a:p>
          <a:p>
            <a:pPr>
              <a:buAutoNum type="arabicPeriod"/>
            </a:pPr>
            <a:r>
              <a:rPr lang="en-US" sz="1800" dirty="0"/>
              <a:t>Link the summary statement to the opening sentence (A):</a:t>
            </a:r>
          </a:p>
          <a:p>
            <a:pPr>
              <a:spcBef>
                <a:spcPts val="0"/>
              </a:spcBef>
              <a:buFont typeface="Arial" panose="020B0604020202020204" pitchFamily="34" charset="0"/>
              <a:buChar char="•"/>
            </a:pPr>
            <a:r>
              <a:rPr lang="en-US" sz="1800" dirty="0"/>
              <a:t>What does the evidence prove?</a:t>
            </a:r>
          </a:p>
          <a:p>
            <a:pPr>
              <a:spcBef>
                <a:spcPts val="0"/>
              </a:spcBef>
              <a:buFont typeface="Arial" panose="020B0604020202020204" pitchFamily="34" charset="0"/>
              <a:buChar char="•"/>
            </a:pPr>
            <a:r>
              <a:rPr lang="en-US" sz="1800" dirty="0"/>
              <a:t>How does the evidence show the initial answer is correct?</a:t>
            </a:r>
          </a:p>
        </p:txBody>
      </p:sp>
      <p:sp>
        <p:nvSpPr>
          <p:cNvPr id="7" name="Content Placeholder 6"/>
          <p:cNvSpPr>
            <a:spLocks noGrp="1"/>
          </p:cNvSpPr>
          <p:nvPr>
            <p:ph sz="half" idx="2"/>
          </p:nvPr>
        </p:nvSpPr>
        <p:spPr>
          <a:xfrm>
            <a:off x="5060731" y="2223325"/>
            <a:ext cx="3840480" cy="4364038"/>
          </a:xfrm>
        </p:spPr>
        <p:txBody>
          <a:bodyPr>
            <a:normAutofit/>
          </a:bodyPr>
          <a:lstStyle/>
          <a:p>
            <a:pPr marL="0" lvl="0" indent="0" algn="ctr">
              <a:buNone/>
            </a:pPr>
            <a:r>
              <a:rPr lang="en-US" sz="2800" b="1" u="sng" dirty="0">
                <a:solidFill>
                  <a:srgbClr val="00B050"/>
                </a:solidFill>
                <a:cs typeface="Calibri"/>
              </a:rPr>
              <a:t>Example starters:</a:t>
            </a:r>
          </a:p>
          <a:p>
            <a:pPr>
              <a:buFont typeface="Arial" panose="020B0604020202020204" pitchFamily="34" charset="0"/>
              <a:buChar char="•"/>
            </a:pPr>
            <a:r>
              <a:rPr lang="en-US" sz="2400" b="1" dirty="0">
                <a:solidFill>
                  <a:schemeClr val="tx1"/>
                </a:solidFill>
                <a:cs typeface="Calibri"/>
              </a:rPr>
              <a:t>As shown, …</a:t>
            </a:r>
          </a:p>
          <a:p>
            <a:pPr>
              <a:buFont typeface="Arial" panose="020B0604020202020204" pitchFamily="34" charset="0"/>
              <a:buChar char="•"/>
            </a:pPr>
            <a:r>
              <a:rPr lang="en-US" sz="2400" b="1" dirty="0">
                <a:solidFill>
                  <a:schemeClr val="tx1"/>
                </a:solidFill>
                <a:cs typeface="Calibri"/>
              </a:rPr>
              <a:t>Ultimately, …</a:t>
            </a:r>
          </a:p>
          <a:p>
            <a:pPr>
              <a:buFont typeface="Arial" panose="020B0604020202020204" pitchFamily="34" charset="0"/>
              <a:buChar char="•"/>
            </a:pPr>
            <a:r>
              <a:rPr lang="en-US" sz="2400" b="1" dirty="0">
                <a:solidFill>
                  <a:schemeClr val="tx1"/>
                </a:solidFill>
                <a:cs typeface="Calibri"/>
              </a:rPr>
              <a:t>As a result of, ___, readers can see that ____</a:t>
            </a:r>
            <a:endParaRPr lang="en-US" b="1" dirty="0">
              <a:solidFill>
                <a:schemeClr val="tx1"/>
              </a:solidFill>
              <a:cs typeface="Calibri"/>
            </a:endParaRPr>
          </a:p>
          <a:p>
            <a:pPr marL="0" indent="0">
              <a:buNone/>
            </a:pPr>
            <a:endParaRPr lang="en-US" sz="2800" dirty="0"/>
          </a:p>
        </p:txBody>
      </p:sp>
      <p:sp>
        <p:nvSpPr>
          <p:cNvPr id="9" name="L-Shape 8"/>
          <p:cNvSpPr/>
          <p:nvPr/>
        </p:nvSpPr>
        <p:spPr>
          <a:xfrm>
            <a:off x="228601" y="11601"/>
            <a:ext cx="8422994" cy="1902474"/>
          </a:xfrm>
          <a:prstGeom prst="corner">
            <a:avLst>
              <a:gd name="adj1" fmla="val 47542"/>
              <a:gd name="adj2" fmla="val 51271"/>
            </a:avLst>
          </a:prstGeom>
          <a:solidFill>
            <a:srgbClr val="FFFFFF"/>
          </a:solidFill>
          <a:ln w="50800" cap="flat" cmpd="sng" algn="ctr">
            <a:solidFill>
              <a:schemeClr val="accent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3"/>
          <p:cNvSpPr>
            <a:spLocks noGrp="1"/>
          </p:cNvSpPr>
          <p:nvPr>
            <p:ph type="title"/>
          </p:nvPr>
        </p:nvSpPr>
        <p:spPr>
          <a:xfrm>
            <a:off x="699491" y="1"/>
            <a:ext cx="8444509" cy="1238332"/>
          </a:xfrm>
          <a:solidFill>
            <a:schemeClr val="tx2">
              <a:lumMod val="60000"/>
              <a:lumOff val="40000"/>
            </a:schemeClr>
          </a:solidFill>
        </p:spPr>
        <p:txBody>
          <a:bodyPr/>
          <a:lstStyle/>
          <a:p>
            <a:r>
              <a:rPr lang="en-US" dirty="0"/>
              <a:t>The Breakdown: “</a:t>
            </a:r>
            <a:r>
              <a:rPr lang="en-US" b="1" dirty="0">
                <a:solidFill>
                  <a:srgbClr val="7030A0"/>
                </a:solidFill>
              </a:rPr>
              <a:t>S</a:t>
            </a:r>
            <a:r>
              <a:rPr lang="en-US" dirty="0"/>
              <a:t>”</a:t>
            </a:r>
          </a:p>
        </p:txBody>
      </p:sp>
      <p:sp>
        <p:nvSpPr>
          <p:cNvPr id="8" name="TextBox 7"/>
          <p:cNvSpPr txBox="1"/>
          <p:nvPr/>
        </p:nvSpPr>
        <p:spPr>
          <a:xfrm>
            <a:off x="2560061" y="1224417"/>
            <a:ext cx="4225158" cy="646331"/>
          </a:xfrm>
          <a:prstGeom prst="rect">
            <a:avLst/>
          </a:prstGeom>
          <a:noFill/>
        </p:spPr>
        <p:txBody>
          <a:bodyPr wrap="square" rtlCol="0">
            <a:spAutoFit/>
          </a:bodyPr>
          <a:lstStyle/>
          <a:p>
            <a:pPr algn="ctr"/>
            <a:r>
              <a:rPr lang="en-US" sz="3600" b="1" dirty="0">
                <a:solidFill>
                  <a:srgbClr val="7030A0"/>
                </a:solidFill>
              </a:rPr>
              <a:t>SUM IT UP</a:t>
            </a:r>
          </a:p>
        </p:txBody>
      </p:sp>
    </p:spTree>
    <p:extLst>
      <p:ext uri="{BB962C8B-B14F-4D97-AF65-F5344CB8AC3E}">
        <p14:creationId xmlns:p14="http://schemas.microsoft.com/office/powerpoint/2010/main" val="983851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930"/>
            <a:ext cx="9144000" cy="6912131"/>
          </a:xfrm>
        </p:spPr>
        <p:txBody>
          <a:bodyPr>
            <a:normAutofit fontScale="55000" lnSpcReduction="20000"/>
          </a:bodyPr>
          <a:lstStyle/>
          <a:p>
            <a:pPr marL="0" indent="0">
              <a:buNone/>
            </a:pPr>
            <a:r>
              <a:rPr lang="en-US" sz="5100" dirty="0">
                <a:solidFill>
                  <a:srgbClr val="FF0000"/>
                </a:solidFill>
                <a:cs typeface="Calibri"/>
              </a:rPr>
              <a:t>	Author Sandra Cisneros uses similes and hyperbole to help convey meaning in her story “Eleven.”</a:t>
            </a:r>
            <a:r>
              <a:rPr lang="en-US" sz="5100" dirty="0">
                <a:solidFill>
                  <a:srgbClr val="FF0000"/>
                </a:solidFill>
              </a:rPr>
              <a:t> </a:t>
            </a:r>
            <a:r>
              <a:rPr lang="en-US" sz="5800" b="1" dirty="0">
                <a:solidFill>
                  <a:srgbClr val="0070C0"/>
                </a:solidFill>
                <a:cs typeface="Calibri"/>
              </a:rPr>
              <a:t>This figurative language can be seen when Rachel discovers her birthday isn’t going to be the occasion she initially thought it would be. She tells readers “the way you grow old is kind of like an onion,” and that is why “today I wish I was one hundred and two instead of eleven because…I’d would’ve known what to say when Mrs. Price put the red sweater on my desk.” </a:t>
            </a:r>
            <a:r>
              <a:rPr lang="en-US" sz="5100" dirty="0">
                <a:solidFill>
                  <a:srgbClr val="00B050"/>
                </a:solidFill>
                <a:cs typeface="Calibri"/>
              </a:rPr>
              <a:t>The narrator’s thoughts show her desire to be more mature  and prepared to face a challenge she feels is beyond her 11 years of experience. Such comparisons and exaggerations in her language show that despite her age, she can still share wisdom on what it is like to grow up. </a:t>
            </a:r>
            <a:r>
              <a:rPr lang="en-US" sz="5100" b="1" dirty="0">
                <a:solidFill>
                  <a:srgbClr val="7030A0"/>
                </a:solidFill>
                <a:cs typeface="Calibri"/>
              </a:rPr>
              <a:t>Ultimately Rachel discovers the old adage that age is more than just a number, a major theme of the work.  </a:t>
            </a:r>
          </a:p>
          <a:p>
            <a:pPr marL="0" indent="0">
              <a:buNone/>
            </a:pPr>
            <a:endParaRPr lang="en-US" dirty="0"/>
          </a:p>
        </p:txBody>
      </p:sp>
    </p:spTree>
    <p:extLst>
      <p:ext uri="{BB962C8B-B14F-4D97-AF65-F5344CB8AC3E}">
        <p14:creationId xmlns:p14="http://schemas.microsoft.com/office/powerpoint/2010/main" val="589546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5775" y="0"/>
            <a:ext cx="8147051" cy="665825"/>
          </a:xfrm>
        </p:spPr>
        <p:txBody>
          <a:bodyPr/>
          <a:lstStyle/>
          <a:p>
            <a:r>
              <a:rPr lang="en-US" sz="3200" dirty="0"/>
              <a:t>Constructed Response Rubric </a:t>
            </a:r>
            <a:endParaRPr lang="en-US" b="1" i="1" dirty="0"/>
          </a:p>
        </p:txBody>
      </p:sp>
      <p:sp>
        <p:nvSpPr>
          <p:cNvPr id="6" name="TextBox 5"/>
          <p:cNvSpPr txBox="1"/>
          <p:nvPr/>
        </p:nvSpPr>
        <p:spPr>
          <a:xfrm>
            <a:off x="-117475" y="6428270"/>
            <a:ext cx="9109074" cy="369332"/>
          </a:xfrm>
          <a:prstGeom prst="rect">
            <a:avLst/>
          </a:prstGeom>
          <a:noFill/>
        </p:spPr>
        <p:txBody>
          <a:bodyPr wrap="square" rtlCol="0">
            <a:spAutoFit/>
          </a:bodyPr>
          <a:lstStyle/>
          <a:p>
            <a:r>
              <a:rPr lang="en-US" dirty="0">
                <a:solidFill>
                  <a:srgbClr val="FF0000"/>
                </a:solidFill>
              </a:rPr>
              <a:t>*Note: You may receive a score of a “0” if your work is illegible or unoriginal.</a:t>
            </a:r>
          </a:p>
        </p:txBody>
      </p:sp>
      <p:sp>
        <p:nvSpPr>
          <p:cNvPr id="3" name="Rectangle 2">
            <a:extLst>
              <a:ext uri="{FF2B5EF4-FFF2-40B4-BE49-F238E27FC236}">
                <a16:creationId xmlns:a16="http://schemas.microsoft.com/office/drawing/2014/main" id="{FB14A3C7-94D5-480B-95E7-CF5B2DDEDCB1}"/>
              </a:ext>
            </a:extLst>
          </p:cNvPr>
          <p:cNvSpPr/>
          <p:nvPr/>
        </p:nvSpPr>
        <p:spPr>
          <a:xfrm>
            <a:off x="338137" y="910745"/>
            <a:ext cx="8442325" cy="4817537"/>
          </a:xfrm>
          <a:prstGeom prst="rect">
            <a:avLst/>
          </a:prstGeom>
        </p:spPr>
        <p:txBody>
          <a:bodyPr wrap="square">
            <a:spAutoFit/>
          </a:bodyPr>
          <a:lstStyle/>
          <a:p>
            <a:pPr marL="914400" marR="0" indent="457200">
              <a:lnSpc>
                <a:spcPct val="107000"/>
              </a:lnSpc>
              <a:spcBef>
                <a:spcPts val="0"/>
              </a:spcBef>
              <a:spcAft>
                <a:spcPts val="0"/>
              </a:spcAft>
            </a:pPr>
            <a:r>
              <a:rPr lang="en-US" sz="1600" b="1" dirty="0">
                <a:latin typeface="Arial" panose="020B0604020202020204" pitchFamily="34" charset="0"/>
                <a:ea typeface="Times New Roman" panose="02020603050405020304" pitchFamily="18" charset="0"/>
                <a:cs typeface="Times New Roman" panose="02020603050405020304" pitchFamily="18" charset="0"/>
              </a:rPr>
              <a:t>Basic ACES Rubric				Points Possible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sz="1600" b="1" dirty="0">
                <a:latin typeface="Arial" panose="020B0604020202020204" pitchFamily="34"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sz="1600" b="1" dirty="0">
                <a:latin typeface="Arial" panose="020B0604020202020204" pitchFamily="34" charset="0"/>
                <a:ea typeface="Times New Roman" panose="02020603050405020304" pitchFamily="18" charset="0"/>
                <a:cs typeface="Times New Roman" panose="02020603050405020304" pitchFamily="18" charset="0"/>
              </a:rPr>
              <a:t>A</a:t>
            </a:r>
            <a:r>
              <a:rPr lang="en-US" sz="1600" dirty="0">
                <a:latin typeface="Arial" panose="020B0604020202020204" pitchFamily="34" charset="0"/>
                <a:ea typeface="Times New Roman" panose="02020603050405020304" pitchFamily="18" charset="0"/>
                <a:cs typeface="Times New Roman" panose="02020603050405020304" pitchFamily="18" charset="0"/>
              </a:rPr>
              <a:t>—Answers question/Addresses issue:		  				/5</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sz="1600" dirty="0">
                <a:latin typeface="Arial" panose="020B0604020202020204" pitchFamily="34"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sz="1600" b="1" dirty="0">
                <a:latin typeface="Arial" panose="020B0604020202020204" pitchFamily="34" charset="0"/>
                <a:ea typeface="Times New Roman" panose="02020603050405020304" pitchFamily="18" charset="0"/>
                <a:cs typeface="Times New Roman" panose="02020603050405020304" pitchFamily="18" charset="0"/>
              </a:rPr>
              <a:t>C</a:t>
            </a:r>
            <a:r>
              <a:rPr lang="en-US" sz="1600" dirty="0">
                <a:latin typeface="Arial" panose="020B0604020202020204" pitchFamily="34" charset="0"/>
                <a:ea typeface="Times New Roman" panose="02020603050405020304" pitchFamily="18" charset="0"/>
                <a:cs typeface="Times New Roman" panose="02020603050405020304" pitchFamily="18" charset="0"/>
              </a:rPr>
              <a:t>—Cites specific evidence with text example:		   			/5</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sz="1600" b="1" dirty="0">
                <a:latin typeface="Arial" panose="020B0604020202020204" pitchFamily="34"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sz="1600" b="1" dirty="0">
                <a:latin typeface="Arial" panose="020B0604020202020204" pitchFamily="34" charset="0"/>
                <a:ea typeface="Times New Roman" panose="02020603050405020304" pitchFamily="18" charset="0"/>
                <a:cs typeface="Times New Roman" panose="02020603050405020304" pitchFamily="18" charset="0"/>
              </a:rPr>
              <a:t>E</a:t>
            </a:r>
            <a:r>
              <a:rPr lang="en-US" sz="1600" dirty="0">
                <a:latin typeface="Arial" panose="020B0604020202020204" pitchFamily="34" charset="0"/>
                <a:ea typeface="Times New Roman" panose="02020603050405020304" pitchFamily="18" charset="0"/>
                <a:cs typeface="Times New Roman" panose="02020603050405020304" pitchFamily="18" charset="0"/>
              </a:rPr>
              <a:t>—Explains and elaborates on example’s significance:		   	/5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sz="1600" dirty="0">
                <a:latin typeface="Arial" panose="020B0604020202020204" pitchFamily="34"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sz="1600" b="1" dirty="0">
                <a:latin typeface="Arial" panose="020B0604020202020204" pitchFamily="34" charset="0"/>
                <a:ea typeface="Times New Roman" panose="02020603050405020304" pitchFamily="18" charset="0"/>
                <a:cs typeface="Times New Roman" panose="02020603050405020304" pitchFamily="18" charset="0"/>
              </a:rPr>
              <a:t>S</a:t>
            </a:r>
            <a:r>
              <a:rPr lang="en-US" sz="1600" dirty="0">
                <a:latin typeface="Arial" panose="020B0604020202020204" pitchFamily="34" charset="0"/>
                <a:ea typeface="Times New Roman" panose="02020603050405020304" pitchFamily="18" charset="0"/>
                <a:cs typeface="Times New Roman" panose="02020603050405020304" pitchFamily="18" charset="0"/>
              </a:rPr>
              <a:t>—Summarizes the paragraph’s main point/brings closure:	 	/5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sz="1600" dirty="0">
                <a:latin typeface="Arial" panose="020B0604020202020204" pitchFamily="34"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sz="1600" b="1" dirty="0">
                <a:latin typeface="Arial" panose="020B0604020202020204" pitchFamily="34" charset="0"/>
                <a:ea typeface="Times New Roman" panose="02020603050405020304" pitchFamily="18" charset="0"/>
                <a:cs typeface="Times New Roman" panose="02020603050405020304" pitchFamily="18" charset="0"/>
              </a:rPr>
              <a:t>CNV</a:t>
            </a:r>
            <a:r>
              <a:rPr lang="en-US" sz="1600" dirty="0">
                <a:latin typeface="Arial" panose="020B0604020202020204" pitchFamily="34" charset="0"/>
                <a:ea typeface="Times New Roman" panose="02020603050405020304" pitchFamily="18" charset="0"/>
                <a:cs typeface="Times New Roman" panose="02020603050405020304" pitchFamily="18" charset="0"/>
              </a:rPr>
              <a:t>—Conventions and </a:t>
            </a:r>
            <a:r>
              <a:rPr lang="en-US" sz="1600" dirty="0" err="1">
                <a:latin typeface="Arial" panose="020B0604020202020204" pitchFamily="34" charset="0"/>
                <a:ea typeface="Times New Roman" panose="02020603050405020304" pitchFamily="18" charset="0"/>
                <a:cs typeface="Times New Roman" panose="02020603050405020304" pitchFamily="18" charset="0"/>
              </a:rPr>
              <a:t>Organiztion</a:t>
            </a:r>
            <a:r>
              <a:rPr lang="en-US" sz="1600" dirty="0">
                <a:latin typeface="Arial" panose="020B0604020202020204" pitchFamily="34" charset="0"/>
                <a:ea typeface="Times New Roman" panose="02020603050405020304" pitchFamily="18" charset="0"/>
                <a:cs typeface="Times New Roman" panose="02020603050405020304" pitchFamily="18" charset="0"/>
              </a:rPr>
              <a:t>:				  		/5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sz="1600" dirty="0">
                <a:latin typeface="Arial" panose="020B0604020202020204" pitchFamily="34" charset="0"/>
                <a:ea typeface="Times New Roman" panose="02020603050405020304" pitchFamily="18" charset="0"/>
                <a:cs typeface="Times New Roman" panose="02020603050405020304" pitchFamily="18" charset="0"/>
              </a:rPr>
              <a:t>(correct spelling, grammar, punctuation, and organization—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sz="1600" dirty="0">
                <a:latin typeface="Arial" panose="020B0604020202020204" pitchFamily="34" charset="0"/>
                <a:ea typeface="Times New Roman" panose="02020603050405020304" pitchFamily="18" charset="0"/>
                <a:cs typeface="Times New Roman" panose="02020603050405020304" pitchFamily="18" charset="0"/>
              </a:rPr>
              <a:t>LOOKS like a paragraph)</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sz="1600" dirty="0">
                <a:latin typeface="Arial" panose="020B0604020202020204" pitchFamily="34"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sz="1600" b="1" dirty="0">
                <a:latin typeface="Arial" panose="020B0604020202020204" pitchFamily="34" charset="0"/>
                <a:ea typeface="Times New Roman" panose="02020603050405020304" pitchFamily="18" charset="0"/>
                <a:cs typeface="Times New Roman" panose="02020603050405020304" pitchFamily="18" charset="0"/>
              </a:rPr>
              <a:t>Credits Source </a:t>
            </a:r>
            <a:r>
              <a:rPr lang="en-US" sz="1600" dirty="0">
                <a:latin typeface="Arial" panose="020B0604020202020204" pitchFamily="34" charset="0"/>
                <a:ea typeface="Times New Roman" panose="02020603050405020304" pitchFamily="18" charset="0"/>
                <a:cs typeface="Times New Roman" panose="02020603050405020304" pitchFamily="18" charset="0"/>
              </a:rPr>
              <a:t>(author/speaker/title):   						/5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sz="1600" dirty="0">
                <a:latin typeface="Arial" panose="020B0604020202020204" pitchFamily="34"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sz="1600" b="1" i="1" dirty="0">
                <a:latin typeface="Arial" panose="020B0604020202020204" pitchFamily="34" charset="0"/>
                <a:ea typeface="Times New Roman" panose="02020603050405020304" pitchFamily="18" charset="0"/>
                <a:cs typeface="Times New Roman" panose="02020603050405020304" pitchFamily="18" charset="0"/>
              </a:rPr>
              <a:t>Point Options: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sz="1600" b="1" i="1" dirty="0">
                <a:latin typeface="Arial" panose="020B0604020202020204" pitchFamily="34" charset="0"/>
                <a:ea typeface="Times New Roman" panose="02020603050405020304" pitchFamily="18" charset="0"/>
              </a:rPr>
              <a:t>0 = missing   3= partial    5 = perfect</a:t>
            </a:r>
            <a:r>
              <a:rPr lang="en-US" sz="1600" dirty="0">
                <a:latin typeface="Arial" panose="020B0604020202020204" pitchFamily="34" charset="0"/>
                <a:ea typeface="Times New Roman" panose="02020603050405020304" pitchFamily="18" charset="0"/>
              </a:rPr>
              <a:t>	               </a:t>
            </a:r>
            <a:r>
              <a:rPr lang="en-US" sz="1600" b="1" dirty="0">
                <a:latin typeface="Arial" panose="020B0604020202020204" pitchFamily="34" charset="0"/>
                <a:ea typeface="Times New Roman" panose="02020603050405020304" pitchFamily="18" charset="0"/>
              </a:rPr>
              <a:t>Total:</a:t>
            </a:r>
            <a:r>
              <a:rPr lang="en-US" sz="1600" dirty="0">
                <a:latin typeface="Arial" panose="020B0604020202020204" pitchFamily="34" charset="0"/>
                <a:ea typeface="Times New Roman" panose="02020603050405020304" pitchFamily="18" charset="0"/>
              </a:rPr>
              <a:t>  		 </a:t>
            </a:r>
            <a:r>
              <a:rPr lang="en-US" sz="1600" b="1" dirty="0">
                <a:latin typeface="Arial" panose="020B0604020202020204" pitchFamily="34" charset="0"/>
                <a:ea typeface="Times New Roman" panose="02020603050405020304" pitchFamily="18" charset="0"/>
              </a:rPr>
              <a:t>/30 </a:t>
            </a: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Shape 6"/>
          <p:cNvSpPr/>
          <p:nvPr/>
        </p:nvSpPr>
        <p:spPr>
          <a:xfrm>
            <a:off x="773120" y="-1"/>
            <a:ext cx="7872406" cy="2208547"/>
          </a:xfrm>
          <a:prstGeom prst="corner">
            <a:avLst/>
          </a:prstGeom>
          <a:solidFill>
            <a:srgbClr val="FFFFFF"/>
          </a:solidFill>
          <a:ln w="50800" cap="flat" cmpd="sng" algn="ctr">
            <a:solidFill>
              <a:schemeClr val="accent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itle 1"/>
          <p:cNvSpPr>
            <a:spLocks noGrp="1"/>
          </p:cNvSpPr>
          <p:nvPr>
            <p:ph type="title"/>
          </p:nvPr>
        </p:nvSpPr>
        <p:spPr>
          <a:xfrm>
            <a:off x="1251720" y="0"/>
            <a:ext cx="7892280" cy="1748433"/>
          </a:xfrm>
          <a:solidFill>
            <a:srgbClr val="EAA357"/>
          </a:solidFill>
        </p:spPr>
        <p:txBody>
          <a:bodyPr>
            <a:normAutofit/>
          </a:bodyPr>
          <a:lstStyle/>
          <a:p>
            <a:r>
              <a:rPr lang="en-US" dirty="0"/>
              <a:t>What is </a:t>
            </a:r>
            <a:r>
              <a:rPr lang="en-US" b="1" dirty="0">
                <a:solidFill>
                  <a:srgbClr val="FF0000"/>
                </a:solidFill>
              </a:rPr>
              <a:t>A.</a:t>
            </a:r>
            <a:r>
              <a:rPr lang="en-US" b="1" dirty="0">
                <a:solidFill>
                  <a:srgbClr val="0000FF"/>
                </a:solidFill>
              </a:rPr>
              <a:t>C.</a:t>
            </a:r>
            <a:r>
              <a:rPr lang="en-US" b="1" dirty="0">
                <a:solidFill>
                  <a:srgbClr val="00B050"/>
                </a:solidFill>
              </a:rPr>
              <a:t>E</a:t>
            </a:r>
            <a:r>
              <a:rPr lang="en-US" b="1" dirty="0">
                <a:solidFill>
                  <a:srgbClr val="008000"/>
                </a:solidFill>
              </a:rPr>
              <a:t>.</a:t>
            </a:r>
            <a:r>
              <a:rPr lang="en-US" b="1" dirty="0">
                <a:solidFill>
                  <a:srgbClr val="7030A0"/>
                </a:solidFill>
              </a:rPr>
              <a:t>S.</a:t>
            </a:r>
            <a:r>
              <a:rPr lang="en-US" dirty="0">
                <a:solidFill>
                  <a:srgbClr val="7030A0"/>
                </a:solidFill>
              </a:rPr>
              <a:t> </a:t>
            </a:r>
            <a:r>
              <a:rPr lang="en-US" dirty="0"/>
              <a:t>and Its Importance?</a:t>
            </a:r>
          </a:p>
        </p:txBody>
      </p:sp>
      <p:sp>
        <p:nvSpPr>
          <p:cNvPr id="6" name="Content Placeholder 2"/>
          <p:cNvSpPr>
            <a:spLocks noGrp="1"/>
          </p:cNvSpPr>
          <p:nvPr>
            <p:ph idx="1"/>
          </p:nvPr>
        </p:nvSpPr>
        <p:spPr>
          <a:xfrm>
            <a:off x="239299" y="2149417"/>
            <a:ext cx="8904701" cy="4708583"/>
          </a:xfrm>
        </p:spPr>
        <p:txBody>
          <a:bodyPr>
            <a:normAutofit fontScale="92500"/>
          </a:bodyPr>
          <a:lstStyle/>
          <a:p>
            <a:pPr algn="ctr">
              <a:buNone/>
            </a:pPr>
            <a:r>
              <a:rPr lang="en-US" sz="3027" b="1" u="sng" dirty="0">
                <a:latin typeface="Calibri"/>
                <a:cs typeface="Calibri"/>
              </a:rPr>
              <a:t>The What…</a:t>
            </a:r>
          </a:p>
          <a:p>
            <a:pPr>
              <a:buNone/>
            </a:pPr>
            <a:r>
              <a:rPr lang="en-US" sz="4000" dirty="0">
                <a:solidFill>
                  <a:srgbClr val="FF0000"/>
                </a:solidFill>
                <a:latin typeface="Calibri"/>
                <a:cs typeface="Calibri"/>
              </a:rPr>
              <a:t>A</a:t>
            </a:r>
            <a:r>
              <a:rPr lang="en-US" sz="4000" dirty="0">
                <a:latin typeface="Calibri"/>
                <a:cs typeface="Calibri"/>
              </a:rPr>
              <a:t>=Answer Question or Address Issue</a:t>
            </a:r>
          </a:p>
          <a:p>
            <a:pPr>
              <a:buNone/>
            </a:pPr>
            <a:r>
              <a:rPr lang="en-US" sz="4000" dirty="0">
                <a:solidFill>
                  <a:srgbClr val="0000FF"/>
                </a:solidFill>
                <a:latin typeface="Calibri"/>
                <a:cs typeface="Calibri"/>
              </a:rPr>
              <a:t>C</a:t>
            </a:r>
            <a:r>
              <a:rPr lang="en-US" sz="4000" dirty="0">
                <a:latin typeface="Calibri"/>
                <a:cs typeface="Calibri"/>
              </a:rPr>
              <a:t>=Cite Evidence to PROVE answer</a:t>
            </a:r>
          </a:p>
          <a:p>
            <a:pPr>
              <a:buNone/>
            </a:pPr>
            <a:r>
              <a:rPr lang="en-US" sz="4000" dirty="0">
                <a:solidFill>
                  <a:srgbClr val="008000"/>
                </a:solidFill>
                <a:latin typeface="Calibri"/>
                <a:cs typeface="Calibri"/>
              </a:rPr>
              <a:t>E</a:t>
            </a:r>
            <a:r>
              <a:rPr lang="en-US" sz="4000" dirty="0">
                <a:latin typeface="Calibri"/>
                <a:cs typeface="Calibri"/>
              </a:rPr>
              <a:t>=Elaborate to Explain Evidence and its importance</a:t>
            </a:r>
          </a:p>
          <a:p>
            <a:pPr>
              <a:buNone/>
            </a:pPr>
            <a:r>
              <a:rPr lang="en-US" sz="4000" dirty="0">
                <a:solidFill>
                  <a:srgbClr val="7030A0"/>
                </a:solidFill>
                <a:latin typeface="Calibri"/>
                <a:cs typeface="Calibri"/>
              </a:rPr>
              <a:t>S</a:t>
            </a:r>
            <a:r>
              <a:rPr lang="en-US" sz="4000" dirty="0">
                <a:latin typeface="Calibri"/>
                <a:cs typeface="Calibri"/>
              </a:rPr>
              <a:t> = Sum up main point and provide closure</a:t>
            </a:r>
          </a:p>
          <a:p>
            <a:pPr>
              <a:buNone/>
            </a:pP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Shape 6"/>
          <p:cNvSpPr/>
          <p:nvPr/>
        </p:nvSpPr>
        <p:spPr>
          <a:xfrm>
            <a:off x="773120" y="-1"/>
            <a:ext cx="7872406" cy="2208547"/>
          </a:xfrm>
          <a:prstGeom prst="corner">
            <a:avLst/>
          </a:prstGeom>
          <a:solidFill>
            <a:srgbClr val="FFFFFF"/>
          </a:solidFill>
          <a:ln w="50800" cap="flat" cmpd="sng" algn="ctr">
            <a:solidFill>
              <a:schemeClr val="accent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itle 1"/>
          <p:cNvSpPr>
            <a:spLocks noGrp="1"/>
          </p:cNvSpPr>
          <p:nvPr>
            <p:ph type="title"/>
          </p:nvPr>
        </p:nvSpPr>
        <p:spPr>
          <a:xfrm>
            <a:off x="1251720" y="0"/>
            <a:ext cx="7892280" cy="1748433"/>
          </a:xfrm>
          <a:solidFill>
            <a:srgbClr val="EAA357"/>
          </a:solidFill>
        </p:spPr>
        <p:txBody>
          <a:bodyPr>
            <a:normAutofit/>
          </a:bodyPr>
          <a:lstStyle/>
          <a:p>
            <a:r>
              <a:rPr lang="en-US" dirty="0"/>
              <a:t>What is </a:t>
            </a:r>
            <a:r>
              <a:rPr lang="en-US" b="1" dirty="0">
                <a:solidFill>
                  <a:srgbClr val="FF0000"/>
                </a:solidFill>
              </a:rPr>
              <a:t>A.</a:t>
            </a:r>
            <a:r>
              <a:rPr lang="en-US" b="1" dirty="0">
                <a:solidFill>
                  <a:srgbClr val="0000FF"/>
                </a:solidFill>
              </a:rPr>
              <a:t>C.</a:t>
            </a:r>
            <a:r>
              <a:rPr lang="en-US" b="1" dirty="0">
                <a:solidFill>
                  <a:srgbClr val="00B050"/>
                </a:solidFill>
              </a:rPr>
              <a:t>E</a:t>
            </a:r>
            <a:r>
              <a:rPr lang="en-US" b="1" dirty="0">
                <a:solidFill>
                  <a:srgbClr val="008000"/>
                </a:solidFill>
              </a:rPr>
              <a:t>.</a:t>
            </a:r>
            <a:r>
              <a:rPr lang="en-US" b="1" dirty="0">
                <a:solidFill>
                  <a:srgbClr val="7030A0"/>
                </a:solidFill>
              </a:rPr>
              <a:t>S.</a:t>
            </a:r>
            <a:r>
              <a:rPr lang="en-US" dirty="0">
                <a:solidFill>
                  <a:srgbClr val="7030A0"/>
                </a:solidFill>
              </a:rPr>
              <a:t> </a:t>
            </a:r>
            <a:r>
              <a:rPr lang="en-US" dirty="0"/>
              <a:t>and Its Importance?</a:t>
            </a:r>
          </a:p>
        </p:txBody>
      </p:sp>
      <p:sp>
        <p:nvSpPr>
          <p:cNvPr id="6" name="Content Placeholder 2"/>
          <p:cNvSpPr>
            <a:spLocks noGrp="1"/>
          </p:cNvSpPr>
          <p:nvPr>
            <p:ph idx="1"/>
          </p:nvPr>
        </p:nvSpPr>
        <p:spPr>
          <a:xfrm>
            <a:off x="119649" y="2868509"/>
            <a:ext cx="8904701" cy="3989492"/>
          </a:xfrm>
        </p:spPr>
        <p:txBody>
          <a:bodyPr>
            <a:normAutofit lnSpcReduction="10000"/>
          </a:bodyPr>
          <a:lstStyle/>
          <a:p>
            <a:pPr algn="ctr">
              <a:buNone/>
            </a:pPr>
            <a:r>
              <a:rPr lang="en-US" sz="3027" b="1" u="sng" dirty="0">
                <a:latin typeface="Calibri"/>
                <a:cs typeface="Calibri"/>
              </a:rPr>
              <a:t>The What…</a:t>
            </a:r>
          </a:p>
          <a:p>
            <a:pPr>
              <a:buNone/>
            </a:pPr>
            <a:r>
              <a:rPr lang="en-US" sz="3027" b="1" dirty="0">
                <a:solidFill>
                  <a:srgbClr val="FF0000"/>
                </a:solidFill>
                <a:latin typeface="Calibri"/>
                <a:cs typeface="Calibri"/>
              </a:rPr>
              <a:t>	</a:t>
            </a:r>
            <a:r>
              <a:rPr lang="en-US" sz="4000" dirty="0">
                <a:solidFill>
                  <a:srgbClr val="FF0000"/>
                </a:solidFill>
                <a:latin typeface="Calibri"/>
                <a:cs typeface="Calibri"/>
              </a:rPr>
              <a:t>A</a:t>
            </a:r>
            <a:r>
              <a:rPr lang="en-US" sz="4000" dirty="0">
                <a:latin typeface="Calibri"/>
                <a:cs typeface="Calibri"/>
              </a:rPr>
              <a:t>=Answer (respond to prompt)</a:t>
            </a:r>
          </a:p>
          <a:p>
            <a:pPr>
              <a:buNone/>
            </a:pPr>
            <a:r>
              <a:rPr lang="en-US" sz="4000" dirty="0">
                <a:solidFill>
                  <a:srgbClr val="0000FF"/>
                </a:solidFill>
                <a:latin typeface="Calibri"/>
                <a:cs typeface="Calibri"/>
              </a:rPr>
              <a:t>	C</a:t>
            </a:r>
            <a:r>
              <a:rPr lang="en-US" sz="4000" dirty="0">
                <a:latin typeface="Calibri"/>
                <a:cs typeface="Calibri"/>
              </a:rPr>
              <a:t>=Cite Evidence (give credit)</a:t>
            </a:r>
          </a:p>
          <a:p>
            <a:pPr>
              <a:buNone/>
            </a:pPr>
            <a:r>
              <a:rPr lang="en-US" sz="4000" dirty="0">
                <a:solidFill>
                  <a:srgbClr val="008000"/>
                </a:solidFill>
                <a:latin typeface="Calibri"/>
                <a:cs typeface="Calibri"/>
              </a:rPr>
              <a:t>	E</a:t>
            </a:r>
            <a:r>
              <a:rPr lang="en-US" sz="4000" dirty="0">
                <a:latin typeface="Calibri"/>
                <a:cs typeface="Calibri"/>
              </a:rPr>
              <a:t>=Elaborate  (prove you “get it”)</a:t>
            </a:r>
            <a:endParaRPr lang="en-US" sz="4000" dirty="0">
              <a:solidFill>
                <a:schemeClr val="tx1"/>
              </a:solidFill>
              <a:latin typeface="Calibri"/>
              <a:cs typeface="Calibri"/>
            </a:endParaRPr>
          </a:p>
          <a:p>
            <a:pPr>
              <a:buNone/>
            </a:pPr>
            <a:r>
              <a:rPr lang="en-US" sz="4000" b="1" dirty="0">
                <a:solidFill>
                  <a:schemeClr val="tx1"/>
                </a:solidFill>
                <a:latin typeface="Calibri"/>
                <a:cs typeface="Calibri"/>
              </a:rPr>
              <a:t>	</a:t>
            </a:r>
            <a:r>
              <a:rPr lang="en-US" sz="4000" b="1" dirty="0">
                <a:solidFill>
                  <a:srgbClr val="7030A0"/>
                </a:solidFill>
                <a:latin typeface="Calibri"/>
                <a:cs typeface="Calibri"/>
              </a:rPr>
              <a:t>S</a:t>
            </a:r>
            <a:r>
              <a:rPr lang="en-US" sz="4000" dirty="0">
                <a:latin typeface="Calibri"/>
                <a:cs typeface="Calibri"/>
              </a:rPr>
              <a:t> = Sum it up (provide closure)</a:t>
            </a:r>
            <a:endParaRPr lang="en-US" dirty="0"/>
          </a:p>
          <a:p>
            <a:endParaRPr lang="en-US" dirty="0"/>
          </a:p>
        </p:txBody>
      </p:sp>
    </p:spTree>
    <p:extLst>
      <p:ext uri="{BB962C8B-B14F-4D97-AF65-F5344CB8AC3E}">
        <p14:creationId xmlns:p14="http://schemas.microsoft.com/office/powerpoint/2010/main" val="2565107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Shape 6"/>
          <p:cNvSpPr/>
          <p:nvPr/>
        </p:nvSpPr>
        <p:spPr>
          <a:xfrm>
            <a:off x="773120" y="-1"/>
            <a:ext cx="7872406" cy="2208547"/>
          </a:xfrm>
          <a:prstGeom prst="corner">
            <a:avLst/>
          </a:prstGeom>
          <a:solidFill>
            <a:srgbClr val="FFFFFF"/>
          </a:solidFill>
          <a:ln w="50800" cap="flat" cmpd="sng" algn="ctr">
            <a:solidFill>
              <a:schemeClr val="accent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itle 1"/>
          <p:cNvSpPr>
            <a:spLocks noGrp="1"/>
          </p:cNvSpPr>
          <p:nvPr>
            <p:ph type="title"/>
          </p:nvPr>
        </p:nvSpPr>
        <p:spPr>
          <a:xfrm>
            <a:off x="1251720" y="0"/>
            <a:ext cx="7892280" cy="1748433"/>
          </a:xfrm>
          <a:solidFill>
            <a:srgbClr val="EAA357"/>
          </a:solidFill>
        </p:spPr>
        <p:txBody>
          <a:bodyPr>
            <a:normAutofit/>
          </a:bodyPr>
          <a:lstStyle/>
          <a:p>
            <a:r>
              <a:rPr lang="en-US" dirty="0"/>
              <a:t>What is </a:t>
            </a:r>
            <a:r>
              <a:rPr lang="en-US" b="1" dirty="0">
                <a:solidFill>
                  <a:srgbClr val="FF0000"/>
                </a:solidFill>
              </a:rPr>
              <a:t>A.</a:t>
            </a:r>
            <a:r>
              <a:rPr lang="en-US" b="1" dirty="0">
                <a:solidFill>
                  <a:srgbClr val="0000FF"/>
                </a:solidFill>
              </a:rPr>
              <a:t>C.</a:t>
            </a:r>
            <a:r>
              <a:rPr lang="en-US" b="1" dirty="0">
                <a:solidFill>
                  <a:srgbClr val="00B050"/>
                </a:solidFill>
              </a:rPr>
              <a:t>E</a:t>
            </a:r>
            <a:r>
              <a:rPr lang="en-US" b="1" dirty="0">
                <a:solidFill>
                  <a:srgbClr val="008000"/>
                </a:solidFill>
              </a:rPr>
              <a:t>.</a:t>
            </a:r>
            <a:r>
              <a:rPr lang="en-US" b="1" dirty="0">
                <a:solidFill>
                  <a:srgbClr val="7030A0"/>
                </a:solidFill>
              </a:rPr>
              <a:t>S.</a:t>
            </a:r>
            <a:r>
              <a:rPr lang="en-US" dirty="0">
                <a:solidFill>
                  <a:srgbClr val="7030A0"/>
                </a:solidFill>
              </a:rPr>
              <a:t> </a:t>
            </a:r>
            <a:r>
              <a:rPr lang="en-US" dirty="0"/>
              <a:t>and Its Importance?</a:t>
            </a:r>
          </a:p>
        </p:txBody>
      </p:sp>
      <p:sp>
        <p:nvSpPr>
          <p:cNvPr id="6" name="Content Placeholder 2"/>
          <p:cNvSpPr>
            <a:spLocks noGrp="1"/>
          </p:cNvSpPr>
          <p:nvPr>
            <p:ph idx="1"/>
          </p:nvPr>
        </p:nvSpPr>
        <p:spPr>
          <a:xfrm>
            <a:off x="239299" y="2149417"/>
            <a:ext cx="8904701" cy="4708583"/>
          </a:xfrm>
        </p:spPr>
        <p:txBody>
          <a:bodyPr>
            <a:normAutofit/>
          </a:bodyPr>
          <a:lstStyle/>
          <a:p>
            <a:pPr algn="ctr">
              <a:buNone/>
            </a:pPr>
            <a:r>
              <a:rPr lang="en-US" sz="3027" b="1" u="sng" dirty="0">
                <a:latin typeface="Calibri"/>
                <a:cs typeface="Calibri"/>
              </a:rPr>
              <a:t>The What…</a:t>
            </a:r>
          </a:p>
          <a:p>
            <a:pPr algn="ctr">
              <a:buNone/>
            </a:pPr>
            <a:r>
              <a:rPr lang="en-US" sz="2800" dirty="0">
                <a:solidFill>
                  <a:srgbClr val="FF0000"/>
                </a:solidFill>
                <a:latin typeface="Calibri"/>
                <a:cs typeface="Calibri"/>
              </a:rPr>
              <a:t>A</a:t>
            </a:r>
            <a:r>
              <a:rPr lang="en-US" sz="2800" dirty="0">
                <a:latin typeface="Calibri"/>
                <a:cs typeface="Calibri"/>
              </a:rPr>
              <a:t>=Answer </a:t>
            </a:r>
            <a:r>
              <a:rPr lang="en-US" sz="2800" dirty="0">
                <a:solidFill>
                  <a:srgbClr val="0000FF"/>
                </a:solidFill>
                <a:latin typeface="Calibri"/>
                <a:cs typeface="Calibri"/>
              </a:rPr>
              <a:t>C</a:t>
            </a:r>
            <a:r>
              <a:rPr lang="en-US" sz="2800" dirty="0">
                <a:latin typeface="Calibri"/>
                <a:cs typeface="Calibri"/>
              </a:rPr>
              <a:t>=Cite Evidence  </a:t>
            </a:r>
            <a:r>
              <a:rPr lang="en-US" sz="2800" dirty="0">
                <a:solidFill>
                  <a:srgbClr val="008000"/>
                </a:solidFill>
                <a:latin typeface="Calibri"/>
                <a:cs typeface="Calibri"/>
              </a:rPr>
              <a:t>E</a:t>
            </a:r>
            <a:r>
              <a:rPr lang="en-US" sz="2800" dirty="0">
                <a:latin typeface="Calibri"/>
                <a:cs typeface="Calibri"/>
              </a:rPr>
              <a:t>=Elaborate  </a:t>
            </a:r>
            <a:r>
              <a:rPr lang="en-US" sz="2800" b="1" dirty="0">
                <a:solidFill>
                  <a:srgbClr val="7030A0"/>
                </a:solidFill>
                <a:latin typeface="Calibri"/>
                <a:cs typeface="Calibri"/>
              </a:rPr>
              <a:t>S</a:t>
            </a:r>
            <a:r>
              <a:rPr lang="en-US" sz="2800" dirty="0">
                <a:latin typeface="Calibri"/>
                <a:cs typeface="Calibri"/>
              </a:rPr>
              <a:t> = Sum it up</a:t>
            </a:r>
          </a:p>
          <a:p>
            <a:pPr algn="ctr">
              <a:buNone/>
            </a:pPr>
            <a:r>
              <a:rPr lang="en-US" sz="3027" b="1" u="sng" dirty="0">
                <a:latin typeface="Calibri"/>
                <a:cs typeface="Calibri"/>
              </a:rPr>
              <a:t>On the state exam…</a:t>
            </a:r>
          </a:p>
          <a:p>
            <a:pPr algn="ctr">
              <a:buNone/>
            </a:pPr>
            <a:r>
              <a:rPr lang="en-US" sz="3200" dirty="0">
                <a:latin typeface="Calibri"/>
                <a:cs typeface="Calibri"/>
              </a:rPr>
              <a:t>On the final exam, you will have Constructed Responses. You will use ACES to answer those constructed response questions.</a:t>
            </a:r>
            <a:endParaRPr lang="en-US" sz="3200" b="1" dirty="0">
              <a:latin typeface="Calibri"/>
              <a:cs typeface="Calibri"/>
            </a:endParaRPr>
          </a:p>
          <a:p>
            <a:pPr>
              <a:buNone/>
            </a:pPr>
            <a:endParaRPr lang="en-US" dirty="0"/>
          </a:p>
          <a:p>
            <a:endParaRPr lang="en-US" dirty="0"/>
          </a:p>
        </p:txBody>
      </p:sp>
    </p:spTree>
    <p:extLst>
      <p:ext uri="{BB962C8B-B14F-4D97-AF65-F5344CB8AC3E}">
        <p14:creationId xmlns:p14="http://schemas.microsoft.com/office/powerpoint/2010/main" val="3243315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http://th09.deviantart.net/fs17/PRE/i/2007/154/9/1/Crayons_1_4_by_midnighteskye.png"/>
          <p:cNvPicPr>
            <a:picLocks noChangeAspect="1" noChangeArrowheads="1"/>
          </p:cNvPicPr>
          <p:nvPr/>
        </p:nvPicPr>
        <p:blipFill>
          <a:blip r:embed="rId2">
            <a:lum bright="4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66952" y="3535956"/>
            <a:ext cx="8763000" cy="3416320"/>
          </a:xfrm>
          <a:prstGeom prst="rect">
            <a:avLst/>
          </a:prstGeom>
        </p:spPr>
        <p:txBody>
          <a:bodyPr wrap="square">
            <a:spAutoFit/>
          </a:bodyPr>
          <a:lstStyle/>
          <a:p>
            <a:pPr>
              <a:spcBef>
                <a:spcPct val="0"/>
              </a:spcBef>
            </a:pPr>
            <a:r>
              <a:rPr lang="en-US" altLang="en-US" sz="5400" dirty="0">
                <a:latin typeface="Times New Roman" pitchFamily="18" charset="0"/>
              </a:rPr>
              <a:t>Sample Question:</a:t>
            </a:r>
          </a:p>
          <a:p>
            <a:pPr>
              <a:spcBef>
                <a:spcPct val="0"/>
              </a:spcBef>
            </a:pPr>
            <a:r>
              <a:rPr lang="en-US" altLang="en-US" sz="5400" dirty="0">
                <a:latin typeface="Times New Roman" pitchFamily="18" charset="0"/>
              </a:rPr>
              <a:t>How does the author’s use of language contribute to the larger theme of the story?</a:t>
            </a:r>
          </a:p>
        </p:txBody>
      </p:sp>
    </p:spTree>
    <p:extLst>
      <p:ext uri="{BB962C8B-B14F-4D97-AF65-F5344CB8AC3E}">
        <p14:creationId xmlns:p14="http://schemas.microsoft.com/office/powerpoint/2010/main" val="1567375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11B7775-4B39-40E7-941A-9016A6B1F714}"/>
              </a:ext>
            </a:extLst>
          </p:cNvPr>
          <p:cNvSpPr/>
          <p:nvPr/>
        </p:nvSpPr>
        <p:spPr>
          <a:xfrm>
            <a:off x="92846" y="0"/>
            <a:ext cx="8763000" cy="6863417"/>
          </a:xfrm>
          <a:prstGeom prst="rect">
            <a:avLst/>
          </a:prstGeom>
        </p:spPr>
        <p:txBody>
          <a:bodyPr wrap="square">
            <a:spAutoFit/>
          </a:bodyPr>
          <a:lstStyle/>
          <a:p>
            <a:pPr>
              <a:spcBef>
                <a:spcPct val="0"/>
              </a:spcBef>
            </a:pPr>
            <a:r>
              <a:rPr lang="en-US" altLang="en-US" sz="4400" b="1" u="sng" dirty="0">
                <a:latin typeface="Times New Roman" pitchFamily="18" charset="0"/>
              </a:rPr>
              <a:t>Breaking down the prompt:</a:t>
            </a:r>
          </a:p>
          <a:p>
            <a:pPr>
              <a:spcBef>
                <a:spcPct val="0"/>
              </a:spcBef>
            </a:pPr>
            <a:endParaRPr lang="en-US" altLang="en-US" sz="4400" dirty="0">
              <a:latin typeface="Times New Roman" pitchFamily="18" charset="0"/>
            </a:endParaRPr>
          </a:p>
          <a:p>
            <a:pPr>
              <a:spcBef>
                <a:spcPct val="0"/>
              </a:spcBef>
            </a:pPr>
            <a:r>
              <a:rPr lang="en-US" altLang="en-US" sz="4400" dirty="0">
                <a:latin typeface="Times New Roman" pitchFamily="18" charset="0"/>
              </a:rPr>
              <a:t>How does the author’s </a:t>
            </a:r>
            <a:r>
              <a:rPr lang="en-US" altLang="en-US" sz="4400" dirty="0">
                <a:solidFill>
                  <a:srgbClr val="00B050"/>
                </a:solidFill>
                <a:latin typeface="Times New Roman" pitchFamily="18" charset="0"/>
              </a:rPr>
              <a:t>(will need to cite source---author’s name and title of work) </a:t>
            </a:r>
            <a:r>
              <a:rPr lang="en-US" altLang="en-US" sz="4400" dirty="0">
                <a:latin typeface="Times New Roman" pitchFamily="18" charset="0"/>
              </a:rPr>
              <a:t>use of language </a:t>
            </a:r>
            <a:r>
              <a:rPr lang="en-US" altLang="en-US" sz="4400" dirty="0">
                <a:solidFill>
                  <a:srgbClr val="00B050"/>
                </a:solidFill>
                <a:latin typeface="Times New Roman" pitchFamily="18" charset="0"/>
              </a:rPr>
              <a:t>(will need to give a specific, quoted example from the text) </a:t>
            </a:r>
            <a:r>
              <a:rPr lang="en-US" altLang="en-US" sz="4400" dirty="0">
                <a:latin typeface="Times New Roman" pitchFamily="18" charset="0"/>
              </a:rPr>
              <a:t>contribute to the larger theme </a:t>
            </a:r>
            <a:r>
              <a:rPr lang="en-US" altLang="en-US" sz="4400" dirty="0">
                <a:solidFill>
                  <a:srgbClr val="00B050"/>
                </a:solidFill>
                <a:latin typeface="Times New Roman" pitchFamily="18" charset="0"/>
              </a:rPr>
              <a:t>(will have to identify the theme AND explain how previous example supports it) </a:t>
            </a:r>
            <a:r>
              <a:rPr lang="en-US" altLang="en-US" sz="4400" dirty="0">
                <a:latin typeface="Times New Roman" pitchFamily="18" charset="0"/>
              </a:rPr>
              <a:t>of the story?</a:t>
            </a:r>
          </a:p>
        </p:txBody>
      </p:sp>
    </p:spTree>
    <p:extLst>
      <p:ext uri="{BB962C8B-B14F-4D97-AF65-F5344CB8AC3E}">
        <p14:creationId xmlns:p14="http://schemas.microsoft.com/office/powerpoint/2010/main" val="2035539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Shape 6"/>
          <p:cNvSpPr/>
          <p:nvPr/>
        </p:nvSpPr>
        <p:spPr>
          <a:xfrm>
            <a:off x="228601" y="11601"/>
            <a:ext cx="8422994" cy="1902474"/>
          </a:xfrm>
          <a:prstGeom prst="corner">
            <a:avLst>
              <a:gd name="adj1" fmla="val 47542"/>
              <a:gd name="adj2" fmla="val 51271"/>
            </a:avLst>
          </a:prstGeom>
          <a:solidFill>
            <a:srgbClr val="FFFFFF"/>
          </a:solidFill>
          <a:ln w="50800" cap="flat" cmpd="sng" algn="ctr">
            <a:solidFill>
              <a:schemeClr val="accent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699491" y="1"/>
            <a:ext cx="8444509" cy="1238332"/>
          </a:xfrm>
          <a:solidFill>
            <a:schemeClr val="tx2">
              <a:lumMod val="60000"/>
              <a:lumOff val="40000"/>
            </a:schemeClr>
          </a:solidFill>
        </p:spPr>
        <p:txBody>
          <a:bodyPr/>
          <a:lstStyle/>
          <a:p>
            <a:r>
              <a:rPr lang="en-US" dirty="0"/>
              <a:t>The Breakdown: “</a:t>
            </a:r>
            <a:r>
              <a:rPr lang="en-US" dirty="0">
                <a:solidFill>
                  <a:srgbClr val="FF0000"/>
                </a:solidFill>
              </a:rPr>
              <a:t>A</a:t>
            </a:r>
            <a:r>
              <a:rPr lang="en-US" dirty="0"/>
              <a:t>”</a:t>
            </a:r>
          </a:p>
        </p:txBody>
      </p:sp>
      <p:sp>
        <p:nvSpPr>
          <p:cNvPr id="5" name="Content Placeholder 4"/>
          <p:cNvSpPr>
            <a:spLocks noGrp="1"/>
          </p:cNvSpPr>
          <p:nvPr>
            <p:ph sz="half" idx="1"/>
          </p:nvPr>
        </p:nvSpPr>
        <p:spPr>
          <a:xfrm>
            <a:off x="228600" y="2165421"/>
            <a:ext cx="4532586" cy="4299766"/>
          </a:xfrm>
        </p:spPr>
        <p:txBody>
          <a:bodyPr>
            <a:normAutofit fontScale="92500" lnSpcReduction="10000"/>
          </a:bodyPr>
          <a:lstStyle/>
          <a:p>
            <a:pPr>
              <a:buNone/>
            </a:pPr>
            <a:r>
              <a:rPr lang="en-US" sz="2000" b="1" u="sng" dirty="0">
                <a:latin typeface="+mj-lt"/>
                <a:cs typeface="Calibri"/>
              </a:rPr>
              <a:t>Key Points to Remember</a:t>
            </a:r>
          </a:p>
          <a:p>
            <a:pPr marL="514350" indent="-514350">
              <a:buAutoNum type="arabicPeriod"/>
            </a:pPr>
            <a:r>
              <a:rPr lang="en-US" sz="2900" dirty="0">
                <a:solidFill>
                  <a:srgbClr val="FF0000"/>
                </a:solidFill>
                <a:latin typeface="+mj-lt"/>
                <a:cs typeface="Calibri"/>
              </a:rPr>
              <a:t>A= Assertion (What is </a:t>
            </a:r>
            <a:r>
              <a:rPr lang="en-US" sz="2900" b="1" u="sng" dirty="0">
                <a:solidFill>
                  <a:srgbClr val="FF0000"/>
                </a:solidFill>
                <a:latin typeface="+mj-lt"/>
                <a:cs typeface="Calibri"/>
              </a:rPr>
              <a:t>YOUR ANSWER </a:t>
            </a:r>
            <a:r>
              <a:rPr lang="en-US" sz="2900" dirty="0">
                <a:solidFill>
                  <a:srgbClr val="FF0000"/>
                </a:solidFill>
                <a:latin typeface="+mj-lt"/>
                <a:cs typeface="Calibri"/>
              </a:rPr>
              <a:t>to the question?)</a:t>
            </a:r>
          </a:p>
          <a:p>
            <a:pPr marL="514350" indent="-514350">
              <a:buAutoNum type="arabicPeriod"/>
            </a:pPr>
            <a:r>
              <a:rPr lang="en-US" sz="2900" b="1" u="sng" dirty="0">
                <a:solidFill>
                  <a:schemeClr val="bg2">
                    <a:lumMod val="50000"/>
                  </a:schemeClr>
                </a:solidFill>
                <a:latin typeface="+mj-lt"/>
                <a:cs typeface="Calibri"/>
              </a:rPr>
              <a:t>Break down </a:t>
            </a:r>
            <a:r>
              <a:rPr lang="en-US" sz="2900" dirty="0">
                <a:solidFill>
                  <a:schemeClr val="bg2">
                    <a:lumMod val="50000"/>
                  </a:schemeClr>
                </a:solidFill>
                <a:latin typeface="+mj-lt"/>
                <a:cs typeface="Calibri"/>
              </a:rPr>
              <a:t>prompt: what are you being asked?</a:t>
            </a:r>
          </a:p>
          <a:p>
            <a:pPr marL="514350" indent="-514350">
              <a:buAutoNum type="arabicPeriod"/>
            </a:pPr>
            <a:r>
              <a:rPr lang="en-US" sz="2900" dirty="0">
                <a:solidFill>
                  <a:schemeClr val="bg2">
                    <a:lumMod val="50000"/>
                  </a:schemeClr>
                </a:solidFill>
                <a:latin typeface="+mj-lt"/>
                <a:cs typeface="Calibri"/>
              </a:rPr>
              <a:t>Restate question using </a:t>
            </a:r>
            <a:r>
              <a:rPr lang="en-US" sz="2900" b="1" u="sng" dirty="0">
                <a:solidFill>
                  <a:schemeClr val="bg2">
                    <a:lumMod val="50000"/>
                  </a:schemeClr>
                </a:solidFill>
                <a:latin typeface="+mj-lt"/>
                <a:cs typeface="Calibri"/>
              </a:rPr>
              <a:t>key words </a:t>
            </a:r>
            <a:r>
              <a:rPr lang="en-US" sz="2900" dirty="0">
                <a:solidFill>
                  <a:schemeClr val="bg2">
                    <a:lumMod val="50000"/>
                  </a:schemeClr>
                </a:solidFill>
                <a:latin typeface="+mj-lt"/>
                <a:cs typeface="Calibri"/>
              </a:rPr>
              <a:t>in response</a:t>
            </a:r>
          </a:p>
          <a:p>
            <a:pPr>
              <a:buNone/>
            </a:pPr>
            <a:endParaRPr lang="en-US" dirty="0">
              <a:latin typeface="+mj-lt"/>
            </a:endParaRPr>
          </a:p>
        </p:txBody>
      </p:sp>
      <p:sp>
        <p:nvSpPr>
          <p:cNvPr id="6" name="Content Placeholder 5"/>
          <p:cNvSpPr txBox="1">
            <a:spLocks/>
          </p:cNvSpPr>
          <p:nvPr/>
        </p:nvSpPr>
        <p:spPr>
          <a:xfrm>
            <a:off x="4761186" y="2161648"/>
            <a:ext cx="4240924" cy="3514141"/>
          </a:xfrm>
          <a:prstGeom prst="rect">
            <a:avLst/>
          </a:prstGeom>
        </p:spPr>
        <p:txBody>
          <a:bodyPr vert="horz" lIns="91440" tIns="45720" rIns="91440" bIns="45720" rtlCol="0">
            <a:normAutofit fontScale="92500" lnSpcReduction="10000"/>
          </a:bodyPr>
          <a:lstStyle/>
          <a:p>
            <a:pPr>
              <a:spcBef>
                <a:spcPct val="0"/>
              </a:spcBef>
            </a:pPr>
            <a:r>
              <a:rPr kumimoji="0" lang="en-US" sz="2000" b="1" i="1" u="none" strike="noStrike" kern="1200" cap="none" spc="0" normalizeH="0" baseline="0" noProof="0" dirty="0">
                <a:ln>
                  <a:noFill/>
                </a:ln>
                <a:solidFill>
                  <a:schemeClr val="tx1">
                    <a:lumMod val="75000"/>
                    <a:lumOff val="25000"/>
                  </a:schemeClr>
                </a:solidFill>
                <a:effectLst/>
                <a:uLnTx/>
                <a:uFillTx/>
                <a:latin typeface="+mj-lt"/>
                <a:cs typeface="Calibri"/>
              </a:rPr>
              <a:t>Constructed Response Question: </a:t>
            </a:r>
            <a:r>
              <a:rPr lang="en-US" altLang="en-US" sz="2000" dirty="0">
                <a:solidFill>
                  <a:schemeClr val="tx1">
                    <a:lumMod val="75000"/>
                    <a:lumOff val="25000"/>
                  </a:schemeClr>
                </a:solidFill>
                <a:latin typeface="Times New Roman" pitchFamily="18" charset="0"/>
              </a:rPr>
              <a:t>How does the author’s use of language contribute to the larger theme of the story?</a:t>
            </a:r>
          </a:p>
          <a:p>
            <a:pPr marR="0" lvl="0" algn="l" defTabSz="914400" rtl="0" eaLnBrk="1" fontAlgn="auto" latinLnBrk="0" hangingPunct="1">
              <a:lnSpc>
                <a:spcPct val="100000"/>
              </a:lnSpc>
              <a:spcBef>
                <a:spcPts val="2000"/>
              </a:spcBef>
              <a:spcAft>
                <a:spcPts val="0"/>
              </a:spcAft>
              <a:buClr>
                <a:schemeClr val="tx1">
                  <a:lumMod val="75000"/>
                  <a:lumOff val="25000"/>
                </a:schemeClr>
              </a:buClr>
              <a:buSzPct val="75000"/>
              <a:buFont typeface="Wingdings 2" pitchFamily="18" charset="2"/>
              <a:buNone/>
              <a:tabLst/>
              <a:defRPr/>
            </a:pPr>
            <a:r>
              <a:rPr kumimoji="0" lang="en-US" sz="3200" u="none" strike="noStrike" kern="1200" cap="none" spc="0" normalizeH="0" baseline="0" noProof="0" dirty="0">
                <a:ln>
                  <a:noFill/>
                </a:ln>
                <a:solidFill>
                  <a:srgbClr val="FF0000"/>
                </a:solidFill>
                <a:effectLst/>
                <a:uLnTx/>
                <a:uFillTx/>
                <a:latin typeface="+mj-lt"/>
                <a:cs typeface="Calibri"/>
              </a:rPr>
              <a:t>Author Sandra Cisneros</a:t>
            </a:r>
            <a:r>
              <a:rPr kumimoji="0" lang="en-US" sz="3200" u="none" strike="noStrike" kern="1200" cap="none" spc="0" normalizeH="0" noProof="0" dirty="0">
                <a:ln>
                  <a:noFill/>
                </a:ln>
                <a:solidFill>
                  <a:srgbClr val="FF0000"/>
                </a:solidFill>
                <a:effectLst/>
                <a:uLnTx/>
                <a:uFillTx/>
                <a:latin typeface="+mj-lt"/>
                <a:cs typeface="Calibri"/>
              </a:rPr>
              <a:t> uses similes and hyperbole to help convey meaning in her story “Eleven.”</a:t>
            </a:r>
            <a:endParaRPr kumimoji="0" lang="en-US" sz="3200" b="0" i="0" u="none" strike="noStrike" kern="1200" cap="none" spc="0" normalizeH="0" baseline="0" noProof="0" dirty="0">
              <a:ln>
                <a:noFill/>
              </a:ln>
              <a:solidFill>
                <a:srgbClr val="FF0000"/>
              </a:solidFill>
              <a:effectLst/>
              <a:uLnTx/>
              <a:uFillTx/>
              <a:latin typeface="+mj-lt"/>
            </a:endParaRPr>
          </a:p>
        </p:txBody>
      </p:sp>
      <p:sp>
        <p:nvSpPr>
          <p:cNvPr id="2" name="TextBox 1"/>
          <p:cNvSpPr txBox="1"/>
          <p:nvPr/>
        </p:nvSpPr>
        <p:spPr>
          <a:xfrm>
            <a:off x="2396359" y="1238333"/>
            <a:ext cx="4225158" cy="646331"/>
          </a:xfrm>
          <a:prstGeom prst="rect">
            <a:avLst/>
          </a:prstGeom>
          <a:noFill/>
        </p:spPr>
        <p:txBody>
          <a:bodyPr wrap="square" rtlCol="0">
            <a:spAutoFit/>
          </a:bodyPr>
          <a:lstStyle/>
          <a:p>
            <a:pPr algn="ctr"/>
            <a:r>
              <a:rPr lang="en-US" sz="3600" b="1" dirty="0">
                <a:solidFill>
                  <a:srgbClr val="FF0000"/>
                </a:solidFill>
              </a:rPr>
              <a:t>ANSWER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additive="base">
                                        <p:cTn id="2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140906" y="2456317"/>
            <a:ext cx="4730639" cy="4374304"/>
          </a:xfrm>
        </p:spPr>
        <p:txBody>
          <a:bodyPr>
            <a:normAutofit lnSpcReduction="10000"/>
          </a:bodyPr>
          <a:lstStyle/>
          <a:p>
            <a:pPr algn="l"/>
            <a:r>
              <a:rPr lang="en-US" sz="2000" b="1" u="sng" dirty="0">
                <a:cs typeface="Calibri"/>
              </a:rPr>
              <a:t>Key Points to Remember</a:t>
            </a:r>
          </a:p>
          <a:p>
            <a:pPr marL="342900" indent="-342900" algn="l">
              <a:buAutoNum type="arabicPeriod"/>
            </a:pPr>
            <a:r>
              <a:rPr lang="en-US" sz="1900" dirty="0">
                <a:solidFill>
                  <a:srgbClr val="0000FF"/>
                </a:solidFill>
                <a:cs typeface="Calibri"/>
              </a:rPr>
              <a:t>C= cite specific text evidence to prove your assertion</a:t>
            </a:r>
          </a:p>
          <a:p>
            <a:pPr marL="342900" indent="-342900" algn="l">
              <a:buAutoNum type="arabicPeriod"/>
            </a:pPr>
            <a:r>
              <a:rPr lang="en-US" sz="2000" dirty="0">
                <a:cs typeface="Calibri"/>
              </a:rPr>
              <a:t>Provide </a:t>
            </a:r>
            <a:r>
              <a:rPr lang="en-US" sz="2000" b="1" u="sng" dirty="0">
                <a:cs typeface="Calibri"/>
              </a:rPr>
              <a:t>DIRECT QUOTE </a:t>
            </a:r>
            <a:r>
              <a:rPr lang="en-US" sz="2000" dirty="0">
                <a:cs typeface="Calibri"/>
              </a:rPr>
              <a:t>from the selection that SUPPORT your assertion (must be relevant and accurate)</a:t>
            </a:r>
          </a:p>
          <a:p>
            <a:pPr marL="342900" indent="-342900" algn="l">
              <a:buAutoNum type="arabicPeriod"/>
            </a:pPr>
            <a:r>
              <a:rPr lang="en-US" sz="2000" dirty="0">
                <a:cs typeface="Calibri"/>
              </a:rPr>
              <a:t>There must always be </a:t>
            </a:r>
            <a:r>
              <a:rPr lang="en-US" sz="2000" b="1" u="sng" dirty="0">
                <a:cs typeface="Calibri"/>
              </a:rPr>
              <a:t>TWO PIECES </a:t>
            </a:r>
            <a:r>
              <a:rPr lang="en-US" sz="2000" dirty="0">
                <a:cs typeface="Calibri"/>
              </a:rPr>
              <a:t>of evidence. </a:t>
            </a:r>
          </a:p>
          <a:p>
            <a:pPr marL="342900" indent="-342900" algn="l">
              <a:buAutoNum type="arabicPeriod"/>
            </a:pPr>
            <a:r>
              <a:rPr lang="en-US" sz="2000" b="1" u="sng" dirty="0">
                <a:cs typeface="Calibri"/>
              </a:rPr>
              <a:t>SUMMARY</a:t>
            </a:r>
            <a:r>
              <a:rPr lang="en-US" sz="2000" dirty="0">
                <a:cs typeface="Calibri"/>
              </a:rPr>
              <a:t> can be your friend or enemy.</a:t>
            </a:r>
          </a:p>
        </p:txBody>
      </p:sp>
      <p:sp>
        <p:nvSpPr>
          <p:cNvPr id="8" name="L-Shape 7"/>
          <p:cNvSpPr/>
          <p:nvPr/>
        </p:nvSpPr>
        <p:spPr>
          <a:xfrm>
            <a:off x="257706" y="0"/>
            <a:ext cx="3644716" cy="2447807"/>
          </a:xfrm>
          <a:prstGeom prst="corner">
            <a:avLst/>
          </a:prstGeom>
          <a:solidFill>
            <a:srgbClr val="FFFFFF"/>
          </a:solidFill>
          <a:ln w="50800" cap="flat" cmpd="sng" algn="ctr">
            <a:solidFill>
              <a:schemeClr val="accent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478599" y="0"/>
            <a:ext cx="3736753" cy="2042907"/>
          </a:xfrm>
          <a:solidFill>
            <a:srgbClr val="EAA357"/>
          </a:solidFill>
        </p:spPr>
        <p:txBody>
          <a:bodyPr tIns="0"/>
          <a:lstStyle/>
          <a:p>
            <a:r>
              <a:rPr lang="en-US" sz="4800" dirty="0">
                <a:cs typeface="Calibri"/>
              </a:rPr>
              <a:t>The Breakdown: “</a:t>
            </a:r>
            <a:r>
              <a:rPr lang="en-US" sz="4800" dirty="0">
                <a:solidFill>
                  <a:srgbClr val="0000FF"/>
                </a:solidFill>
                <a:cs typeface="Calibri"/>
              </a:rPr>
              <a:t>C</a:t>
            </a:r>
            <a:r>
              <a:rPr lang="en-US" sz="4800" dirty="0">
                <a:cs typeface="Calibri"/>
              </a:rPr>
              <a:t>”</a:t>
            </a:r>
          </a:p>
        </p:txBody>
      </p:sp>
      <p:sp>
        <p:nvSpPr>
          <p:cNvPr id="9" name="TextBox 8"/>
          <p:cNvSpPr txBox="1"/>
          <p:nvPr/>
        </p:nvSpPr>
        <p:spPr>
          <a:xfrm>
            <a:off x="4871545" y="11581"/>
            <a:ext cx="4267082" cy="6401753"/>
          </a:xfrm>
          <a:prstGeom prst="rect">
            <a:avLst/>
          </a:prstGeom>
          <a:noFill/>
        </p:spPr>
        <p:txBody>
          <a:bodyPr wrap="square" rtlCol="0">
            <a:spAutoFit/>
          </a:bodyPr>
          <a:lstStyle/>
          <a:p>
            <a:pPr lvl="0"/>
            <a:r>
              <a:rPr lang="en-US" sz="2800" b="1" dirty="0">
                <a:solidFill>
                  <a:srgbClr val="0070C0"/>
                </a:solidFill>
                <a:latin typeface="+mj-lt"/>
                <a:cs typeface="Calibri"/>
              </a:rPr>
              <a:t>This figurative language can be seen when Rachel discovers her birthday isn’t going to be the occasion she initially thought. She tells readers “the way you grow old is kind of like an onion,” and that is why “today I wish I was one hundred and two instead of eleven because…I’d would’ve known what to say…”</a:t>
            </a:r>
          </a:p>
          <a:p>
            <a:pPr lvl="0"/>
            <a:endParaRPr lang="en-US" i="1" dirty="0">
              <a:solidFill>
                <a:srgbClr val="0000FF"/>
              </a:solidFill>
            </a:endParaRPr>
          </a:p>
        </p:txBody>
      </p:sp>
      <p:sp>
        <p:nvSpPr>
          <p:cNvPr id="7" name="TextBox 6"/>
          <p:cNvSpPr txBox="1"/>
          <p:nvPr/>
        </p:nvSpPr>
        <p:spPr>
          <a:xfrm>
            <a:off x="161826" y="1913085"/>
            <a:ext cx="4225158" cy="646331"/>
          </a:xfrm>
          <a:prstGeom prst="rect">
            <a:avLst/>
          </a:prstGeom>
          <a:noFill/>
        </p:spPr>
        <p:txBody>
          <a:bodyPr wrap="square" rtlCol="0">
            <a:spAutoFit/>
          </a:bodyPr>
          <a:lstStyle/>
          <a:p>
            <a:pPr algn="ctr"/>
            <a:r>
              <a:rPr lang="en-US" sz="3600" b="1" dirty="0">
                <a:solidFill>
                  <a:srgbClr val="0070C0"/>
                </a:solidFill>
              </a:rPr>
              <a:t>Cite Evidence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140906" y="2456317"/>
            <a:ext cx="4730639" cy="4374304"/>
          </a:xfrm>
        </p:spPr>
        <p:txBody>
          <a:bodyPr>
            <a:normAutofit/>
          </a:bodyPr>
          <a:lstStyle/>
          <a:p>
            <a:pPr algn="l"/>
            <a:r>
              <a:rPr lang="en-US" sz="2000" b="1" u="sng" dirty="0">
                <a:cs typeface="Calibri"/>
              </a:rPr>
              <a:t>Key Points to Remember</a:t>
            </a:r>
          </a:p>
          <a:p>
            <a:pPr marL="342900" indent="-342900" algn="l">
              <a:buAutoNum type="arabicPeriod"/>
            </a:pPr>
            <a:r>
              <a:rPr lang="en-US" sz="1800" dirty="0">
                <a:solidFill>
                  <a:srgbClr val="0000FF"/>
                </a:solidFill>
                <a:cs typeface="Calibri"/>
              </a:rPr>
              <a:t>C= cite specific text evidence to prove your assertion</a:t>
            </a:r>
          </a:p>
          <a:p>
            <a:pPr marL="342900" indent="-342900" algn="l">
              <a:buAutoNum type="arabicPeriod"/>
            </a:pPr>
            <a:r>
              <a:rPr lang="en-US" sz="1800" dirty="0">
                <a:cs typeface="Calibri"/>
              </a:rPr>
              <a:t>Provide </a:t>
            </a:r>
            <a:r>
              <a:rPr lang="en-US" sz="1800" b="1" u="sng" dirty="0">
                <a:cs typeface="Calibri"/>
              </a:rPr>
              <a:t>DIRECT QUOTE </a:t>
            </a:r>
            <a:r>
              <a:rPr lang="en-US" sz="1800" dirty="0">
                <a:cs typeface="Calibri"/>
              </a:rPr>
              <a:t>from the selection that SUPPORT your assertion (must be relevant and accurate)</a:t>
            </a:r>
          </a:p>
          <a:p>
            <a:pPr marL="342900" indent="-342900" algn="l">
              <a:buAutoNum type="arabicPeriod"/>
            </a:pPr>
            <a:r>
              <a:rPr lang="en-US" sz="1800" dirty="0">
                <a:cs typeface="Calibri"/>
              </a:rPr>
              <a:t>There must always be </a:t>
            </a:r>
            <a:r>
              <a:rPr lang="en-US" sz="1800" b="1" u="sng" dirty="0">
                <a:cs typeface="Calibri"/>
              </a:rPr>
              <a:t>TWO PIECES </a:t>
            </a:r>
            <a:r>
              <a:rPr lang="en-US" sz="1800" dirty="0">
                <a:cs typeface="Calibri"/>
              </a:rPr>
              <a:t>of evidence. </a:t>
            </a:r>
          </a:p>
          <a:p>
            <a:pPr marL="342900" indent="-342900" algn="l">
              <a:buAutoNum type="arabicPeriod"/>
            </a:pPr>
            <a:r>
              <a:rPr lang="en-US" sz="1800" b="1" u="sng" dirty="0">
                <a:cs typeface="Calibri"/>
              </a:rPr>
              <a:t>SUMMARY</a:t>
            </a:r>
            <a:r>
              <a:rPr lang="en-US" sz="1800" dirty="0">
                <a:cs typeface="Calibri"/>
              </a:rPr>
              <a:t> can be your friend or enemy.</a:t>
            </a:r>
          </a:p>
        </p:txBody>
      </p:sp>
      <p:sp>
        <p:nvSpPr>
          <p:cNvPr id="8" name="L-Shape 7"/>
          <p:cNvSpPr/>
          <p:nvPr/>
        </p:nvSpPr>
        <p:spPr>
          <a:xfrm>
            <a:off x="257706" y="0"/>
            <a:ext cx="3644716" cy="2447807"/>
          </a:xfrm>
          <a:prstGeom prst="corner">
            <a:avLst/>
          </a:prstGeom>
          <a:solidFill>
            <a:srgbClr val="FFFFFF"/>
          </a:solidFill>
          <a:ln w="50800" cap="flat" cmpd="sng" algn="ctr">
            <a:solidFill>
              <a:schemeClr val="accent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478599" y="0"/>
            <a:ext cx="3736753" cy="2042907"/>
          </a:xfrm>
          <a:solidFill>
            <a:srgbClr val="EAA357"/>
          </a:solidFill>
        </p:spPr>
        <p:txBody>
          <a:bodyPr tIns="0"/>
          <a:lstStyle/>
          <a:p>
            <a:r>
              <a:rPr lang="en-US" sz="4800" dirty="0">
                <a:cs typeface="Calibri"/>
              </a:rPr>
              <a:t>The Breakdown: “</a:t>
            </a:r>
            <a:r>
              <a:rPr lang="en-US" sz="4800" dirty="0">
                <a:solidFill>
                  <a:srgbClr val="0000FF"/>
                </a:solidFill>
                <a:cs typeface="Calibri"/>
              </a:rPr>
              <a:t>C</a:t>
            </a:r>
            <a:r>
              <a:rPr lang="en-US" sz="4800" dirty="0">
                <a:cs typeface="Calibri"/>
              </a:rPr>
              <a:t>”</a:t>
            </a:r>
          </a:p>
        </p:txBody>
      </p:sp>
      <p:sp>
        <p:nvSpPr>
          <p:cNvPr id="9" name="TextBox 8"/>
          <p:cNvSpPr txBox="1"/>
          <p:nvPr/>
        </p:nvSpPr>
        <p:spPr>
          <a:xfrm>
            <a:off x="4871545" y="11581"/>
            <a:ext cx="4267082" cy="4832092"/>
          </a:xfrm>
          <a:prstGeom prst="rect">
            <a:avLst/>
          </a:prstGeom>
          <a:noFill/>
        </p:spPr>
        <p:txBody>
          <a:bodyPr wrap="square" rtlCol="0">
            <a:spAutoFit/>
          </a:bodyPr>
          <a:lstStyle/>
          <a:p>
            <a:pPr lvl="0" algn="ctr"/>
            <a:r>
              <a:rPr lang="en-US" sz="2800" b="1" u="sng" dirty="0">
                <a:solidFill>
                  <a:srgbClr val="0070C0"/>
                </a:solidFill>
              </a:rPr>
              <a:t>Example starters:</a:t>
            </a:r>
          </a:p>
          <a:p>
            <a:pPr lvl="0"/>
            <a:endParaRPr lang="en-US" sz="2800" dirty="0"/>
          </a:p>
          <a:p>
            <a:pPr marL="457200" lvl="0" indent="-457200">
              <a:buFont typeface="Arial" panose="020B0604020202020204" pitchFamily="34" charset="0"/>
              <a:buChar char="•"/>
            </a:pPr>
            <a:r>
              <a:rPr lang="en-US" sz="2800" dirty="0"/>
              <a:t>When the author…</a:t>
            </a:r>
          </a:p>
          <a:p>
            <a:pPr marL="457200" lvl="0" indent="-457200">
              <a:buFont typeface="Arial" panose="020B0604020202020204" pitchFamily="34" charset="0"/>
              <a:buChar char="•"/>
            </a:pPr>
            <a:r>
              <a:rPr lang="en-US" sz="2800" dirty="0"/>
              <a:t>This can be seen when…</a:t>
            </a:r>
          </a:p>
          <a:p>
            <a:pPr marL="457200" lvl="0" indent="-457200">
              <a:buFont typeface="Arial" panose="020B0604020202020204" pitchFamily="34" charset="0"/>
              <a:buChar char="•"/>
            </a:pPr>
            <a:r>
              <a:rPr lang="en-US" sz="2800" dirty="0"/>
              <a:t>for example </a:t>
            </a:r>
          </a:p>
          <a:p>
            <a:pPr marL="457200" lvl="0" indent="-457200">
              <a:buFont typeface="Arial" panose="020B0604020202020204" pitchFamily="34" charset="0"/>
              <a:buChar char="•"/>
            </a:pPr>
            <a:r>
              <a:rPr lang="en-US" sz="2800" dirty="0"/>
              <a:t>for instance </a:t>
            </a:r>
          </a:p>
          <a:p>
            <a:pPr marL="457200" lvl="0" indent="-457200">
              <a:buFont typeface="Arial" panose="020B0604020202020204" pitchFamily="34" charset="0"/>
              <a:buChar char="•"/>
            </a:pPr>
            <a:r>
              <a:rPr lang="en-US" sz="2800" dirty="0"/>
              <a:t>specifically </a:t>
            </a:r>
          </a:p>
          <a:p>
            <a:pPr marL="457200" lvl="0" indent="-457200">
              <a:buFont typeface="Arial" panose="020B0604020202020204" pitchFamily="34" charset="0"/>
              <a:buChar char="•"/>
            </a:pPr>
            <a:r>
              <a:rPr lang="en-US" sz="2800" dirty="0"/>
              <a:t>The first (second, another, etc.) example/reason is . . .</a:t>
            </a:r>
            <a:endParaRPr lang="en-US" i="1" dirty="0">
              <a:solidFill>
                <a:srgbClr val="0000FF"/>
              </a:solidFill>
            </a:endParaRPr>
          </a:p>
        </p:txBody>
      </p:sp>
      <p:sp>
        <p:nvSpPr>
          <p:cNvPr id="7" name="TextBox 6"/>
          <p:cNvSpPr txBox="1"/>
          <p:nvPr/>
        </p:nvSpPr>
        <p:spPr>
          <a:xfrm>
            <a:off x="140906" y="1913085"/>
            <a:ext cx="4225158" cy="646331"/>
          </a:xfrm>
          <a:prstGeom prst="rect">
            <a:avLst/>
          </a:prstGeom>
          <a:noFill/>
        </p:spPr>
        <p:txBody>
          <a:bodyPr wrap="square" rtlCol="0">
            <a:spAutoFit/>
          </a:bodyPr>
          <a:lstStyle/>
          <a:p>
            <a:pPr algn="ctr"/>
            <a:r>
              <a:rPr lang="en-US" sz="3600" b="1" dirty="0">
                <a:solidFill>
                  <a:srgbClr val="0070C0"/>
                </a:solidFill>
              </a:rPr>
              <a:t>Cite Evidence</a:t>
            </a:r>
          </a:p>
        </p:txBody>
      </p:sp>
    </p:spTree>
    <p:extLst>
      <p:ext uri="{BB962C8B-B14F-4D97-AF65-F5344CB8AC3E}">
        <p14:creationId xmlns:p14="http://schemas.microsoft.com/office/powerpoint/2010/main" val="4137171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addle">
  <a:themeElements>
    <a:clrScheme name="Saddle">
      <a:dk1>
        <a:srgbClr val="302C24"/>
      </a:dk1>
      <a:lt1>
        <a:sysClr val="window" lastClr="FFFFFF"/>
      </a:lt1>
      <a:dk2>
        <a:srgbClr val="AC6416"/>
      </a:dk2>
      <a:lt2>
        <a:srgbClr val="E8E4DB"/>
      </a:lt2>
      <a:accent1>
        <a:srgbClr val="C6B178"/>
      </a:accent1>
      <a:accent2>
        <a:srgbClr val="9C5B14"/>
      </a:accent2>
      <a:accent3>
        <a:srgbClr val="71B2BC"/>
      </a:accent3>
      <a:accent4>
        <a:srgbClr val="78AA5D"/>
      </a:accent4>
      <a:accent5>
        <a:srgbClr val="867099"/>
      </a:accent5>
      <a:accent6>
        <a:srgbClr val="4C6F75"/>
      </a:accent6>
      <a:hlink>
        <a:srgbClr val="F27B0E"/>
      </a:hlink>
      <a:folHlink>
        <a:srgbClr val="989268"/>
      </a:folHlink>
    </a:clrScheme>
    <a:fontScheme name="Saddle">
      <a:majorFont>
        <a:latin typeface="Book Antiqua"/>
        <a:ea typeface=""/>
        <a:cs typeface=""/>
        <a:font script="Jpan" typeface="ＭＳ 明朝"/>
      </a:majorFont>
      <a:minorFont>
        <a:latin typeface="Book Antiqua"/>
        <a:ea typeface=""/>
        <a:cs typeface=""/>
        <a:font script="Jpan" typeface="ＭＳ 明朝"/>
      </a:minorFont>
    </a:fontScheme>
    <a:fmtScheme name="Saddle">
      <a:fillStyleLst>
        <a:solidFill>
          <a:schemeClr val="phClr"/>
        </a:solidFill>
        <a:gradFill rotWithShape="1">
          <a:gsLst>
            <a:gs pos="0">
              <a:schemeClr val="phClr"/>
            </a:gs>
            <a:gs pos="30000">
              <a:schemeClr val="phClr">
                <a:tint val="80000"/>
              </a:schemeClr>
            </a:gs>
            <a:gs pos="100000">
              <a:schemeClr val="phClr">
                <a:tint val="100000"/>
              </a:schemeClr>
            </a:gs>
          </a:gsLst>
          <a:path path="rect">
            <a:fillToRect l="50000" r="100000"/>
          </a:path>
        </a:gradFill>
        <a:blipFill rotWithShape="1">
          <a:blip xmlns:r="http://schemas.openxmlformats.org/officeDocument/2006/relationships" r:embed="rId1">
            <a:duotone>
              <a:schemeClr val="phClr">
                <a:shade val="70000"/>
                <a:satMod val="120000"/>
              </a:schemeClr>
              <a:schemeClr val="phClr">
                <a:tint val="30000"/>
                <a:satMod val="120000"/>
              </a:schemeClr>
            </a:duotone>
          </a:blip>
          <a:stretch/>
        </a:blipFill>
      </a:fillStyleLst>
      <a:lnStyleLst>
        <a:ln w="25400" cap="flat" cmpd="sng" algn="ctr">
          <a:solidFill>
            <a:schemeClr val="phClr">
              <a:shade val="95000"/>
              <a:satMod val="105000"/>
            </a:schemeClr>
          </a:solidFill>
          <a:prstDash val="solid"/>
        </a:ln>
        <a:ln w="50800" cap="flat" cmpd="dbl" algn="ctr">
          <a:solidFill>
            <a:schemeClr val="phClr"/>
          </a:solidFill>
          <a:prstDash val="solid"/>
        </a:ln>
        <a:ln w="76200" cap="flat" cmpd="dbl" algn="ctr">
          <a:solidFill>
            <a:schemeClr val="phClr"/>
          </a:solidFill>
          <a:prstDash val="solid"/>
        </a:ln>
      </a:lnStyleLst>
      <a:effectStyleLst>
        <a:effectStyle>
          <a:effectLst/>
        </a:effectStyle>
        <a:effectStyle>
          <a:effectLst>
            <a:outerShdw blurRad="38100" dist="25400" dir="5400000" rotWithShape="0">
              <a:srgbClr val="FFFFFF">
                <a:alpha val="75000"/>
              </a:srgbClr>
            </a:outerShdw>
          </a:effectLst>
          <a:scene3d>
            <a:camera prst="orthographicFront">
              <a:rot lat="0" lon="0" rev="0"/>
            </a:camera>
            <a:lightRig rig="sunrise" dir="tl">
              <a:rot lat="0" lon="0" rev="1200000"/>
            </a:lightRig>
          </a:scene3d>
          <a:sp3d prstMaterial="softEdge">
            <a:bevelT w="0" h="0"/>
          </a:sp3d>
        </a:effectStyle>
        <a:effectStyle>
          <a:effectLst>
            <a:innerShdw blurRad="76200" dist="38100" dir="13500000">
              <a:srgbClr val="FFFFFF">
                <a:alpha val="75000"/>
              </a:srgbClr>
            </a:innerShdw>
          </a:effectLst>
          <a:scene3d>
            <a:camera prst="perspectiveFront" fov="2400000"/>
            <a:lightRig rig="twoPt" dir="tl"/>
          </a:scene3d>
          <a:sp3d>
            <a:bevelT w="25400" h="12700" prst="angle"/>
          </a:sp3d>
        </a:effectStyle>
      </a:effectStyleLst>
      <a:bgFillStyleLst>
        <a:solidFill>
          <a:schemeClr val="phClr"/>
        </a:solidFill>
        <a:blipFill rotWithShape="1">
          <a:blip xmlns:r="http://schemas.openxmlformats.org/officeDocument/2006/relationships" r:embed="rId2">
            <a:duotone>
              <a:schemeClr val="phClr">
                <a:shade val="30000"/>
                <a:satMod val="250000"/>
              </a:schemeClr>
              <a:schemeClr val="phClr">
                <a:tint val="50000"/>
                <a:satMod val="200000"/>
              </a:schemeClr>
            </a:duotone>
          </a:blip>
          <a:stretch/>
        </a:blipFill>
        <a:blipFill rotWithShape="1">
          <a:blip xmlns:r="http://schemas.openxmlformats.org/officeDocument/2006/relationships" r:embed="rId3">
            <a:duotone>
              <a:schemeClr val="phClr">
                <a:shade val="90000"/>
                <a:hueMod val="90000"/>
                <a:satMod val="150000"/>
                <a:lumMod val="90000"/>
              </a:schemeClr>
              <a:schemeClr val="phClr">
                <a:tint val="70000"/>
                <a:shade val="80000"/>
                <a:satMod val="3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Saddle.thmx</Template>
  <TotalTime>415</TotalTime>
  <Words>840</Words>
  <Application>Microsoft Office PowerPoint</Application>
  <PresentationFormat>On-screen Show (4:3)</PresentationFormat>
  <Paragraphs>111</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Book Antiqua</vt:lpstr>
      <vt:lpstr>Calibri</vt:lpstr>
      <vt:lpstr>Times New Roman</vt:lpstr>
      <vt:lpstr>Wingdings 2</vt:lpstr>
      <vt:lpstr>Saddle</vt:lpstr>
      <vt:lpstr>Writing With A.C.E.S</vt:lpstr>
      <vt:lpstr>What is A.C.E.S. and Its Importance?</vt:lpstr>
      <vt:lpstr>What is A.C.E.S. and Its Importance?</vt:lpstr>
      <vt:lpstr>What is A.C.E.S. and Its Importance?</vt:lpstr>
      <vt:lpstr>PowerPoint Presentation</vt:lpstr>
      <vt:lpstr>PowerPoint Presentation</vt:lpstr>
      <vt:lpstr>The Breakdown: “A”</vt:lpstr>
      <vt:lpstr>The Breakdown: “C”</vt:lpstr>
      <vt:lpstr>The Breakdown: “C”</vt:lpstr>
      <vt:lpstr>The Breakdown: “E”</vt:lpstr>
      <vt:lpstr>The Breakdown: “E”</vt:lpstr>
      <vt:lpstr>The Breakdown: “S”</vt:lpstr>
      <vt:lpstr>PowerPoint Presentation</vt:lpstr>
      <vt:lpstr>Constructed Response Rubric </vt:lpstr>
    </vt:vector>
  </TitlesOfParts>
  <Company>Bennettsville Middle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With A.P.E.</dc:title>
  <dc:creator>Tiffany Johnson</dc:creator>
  <cp:lastModifiedBy>Sarah Honeycutt</cp:lastModifiedBy>
  <cp:revision>42</cp:revision>
  <dcterms:created xsi:type="dcterms:W3CDTF">2014-02-11T12:11:09Z</dcterms:created>
  <dcterms:modified xsi:type="dcterms:W3CDTF">2018-08-23T13:49:07Z</dcterms:modified>
</cp:coreProperties>
</file>